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84" r:id="rId7"/>
    <p:sldId id="310" r:id="rId8"/>
    <p:sldId id="306" r:id="rId9"/>
    <p:sldId id="311" r:id="rId10"/>
    <p:sldId id="286" r:id="rId11"/>
    <p:sldId id="307" r:id="rId12"/>
    <p:sldId id="313" r:id="rId13"/>
    <p:sldId id="315" r:id="rId14"/>
    <p:sldId id="309" r:id="rId15"/>
    <p:sldId id="288" r:id="rId16"/>
    <p:sldId id="305" r:id="rId17"/>
    <p:sldId id="302"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varScale="1">
        <p:scale>
          <a:sx n="73" d="100"/>
          <a:sy n="73" d="100"/>
        </p:scale>
        <p:origin x="552" y="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67845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274544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listapart.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squareup.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Media Queries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Importing</a:t>
            </a:r>
            <a:endParaRPr lang="en-US" dirty="0"/>
          </a:p>
        </p:txBody>
      </p:sp>
      <p:sp>
        <p:nvSpPr>
          <p:cNvPr id="3" name="Content Placeholder 2"/>
          <p:cNvSpPr>
            <a:spLocks noGrp="1"/>
          </p:cNvSpPr>
          <p:nvPr>
            <p:ph sz="quarter" idx="10"/>
          </p:nvPr>
        </p:nvSpPr>
        <p:spPr>
          <a:xfrm>
            <a:off x="379413" y="1081914"/>
            <a:ext cx="11525250" cy="5596700"/>
          </a:xfrm>
        </p:spPr>
        <p:txBody>
          <a:bodyPr/>
          <a:lstStyle/>
          <a:p>
            <a:pPr marL="0" indent="0">
              <a:buNone/>
            </a:pPr>
            <a:r>
              <a:rPr lang="en-US" sz="2400" dirty="0" smtClean="0">
                <a:latin typeface="Segoe ui light"/>
                <a:cs typeface="Segoe ui light"/>
              </a:rPr>
              <a:t>@import </a:t>
            </a:r>
            <a:r>
              <a:rPr lang="en-US" sz="2400" dirty="0" err="1" smtClean="0">
                <a:latin typeface="Segoe ui light"/>
                <a:cs typeface="Segoe ui light"/>
              </a:rPr>
              <a:t>url</a:t>
            </a:r>
            <a:r>
              <a:rPr lang="en-US" sz="2400" dirty="0" smtClean="0">
                <a:latin typeface="Segoe ui light"/>
                <a:cs typeface="Segoe ui light"/>
              </a:rPr>
              <a:t>(“custom.css”);</a:t>
            </a:r>
          </a:p>
          <a:p>
            <a:pPr marL="0" indent="0">
              <a:buNone/>
            </a:pPr>
            <a:r>
              <a:rPr lang="en-US" sz="2400" dirty="0">
                <a:latin typeface="Segoe ui light"/>
                <a:cs typeface="Segoe ui light"/>
              </a:rPr>
              <a:t>@import “custom.css</a:t>
            </a:r>
            <a:r>
              <a:rPr lang="en-US" sz="2400" dirty="0" smtClean="0">
                <a:latin typeface="Segoe ui light"/>
                <a:cs typeface="Segoe ui light"/>
              </a:rPr>
              <a:t>”;</a:t>
            </a:r>
          </a:p>
          <a:p>
            <a:pPr marL="0" indent="0">
              <a:buNone/>
            </a:pPr>
            <a:r>
              <a:rPr lang="en-US" sz="2400" dirty="0">
                <a:latin typeface="Segoe ui light"/>
                <a:cs typeface="Segoe ui light"/>
              </a:rPr>
              <a:t>	</a:t>
            </a:r>
            <a:r>
              <a:rPr lang="en-US" sz="2400" dirty="0" smtClean="0">
                <a:latin typeface="Segoe ui light"/>
                <a:cs typeface="Segoe ui light"/>
              </a:rPr>
              <a:t>unconditional import if no parameters are specified</a:t>
            </a:r>
          </a:p>
          <a:p>
            <a:pPr marL="0" indent="0">
              <a:buNone/>
            </a:pPr>
            <a:r>
              <a:rPr lang="en-US" sz="1000" dirty="0" smtClean="0">
                <a:latin typeface="Segoe ui light"/>
                <a:cs typeface="Segoe ui light"/>
              </a:rPr>
              <a:t> </a:t>
            </a:r>
            <a:endParaRPr lang="en-US" sz="1000" dirty="0">
              <a:latin typeface="Segoe ui light"/>
              <a:cs typeface="Segoe ui light"/>
            </a:endParaRPr>
          </a:p>
          <a:p>
            <a:pPr marL="0" indent="0">
              <a:buNone/>
            </a:pPr>
            <a:r>
              <a:rPr lang="en-US" sz="2400" dirty="0" smtClean="0">
                <a:latin typeface="Segoe ui light"/>
                <a:cs typeface="Segoe ui light"/>
              </a:rPr>
              <a:t>@import “basic.css” print;</a:t>
            </a:r>
          </a:p>
          <a:p>
            <a:pPr marL="0" indent="0">
              <a:buNone/>
            </a:pPr>
            <a:r>
              <a:rPr lang="en-US" sz="2400" dirty="0" smtClean="0">
                <a:latin typeface="Segoe ui light"/>
                <a:cs typeface="Segoe ui light"/>
              </a:rPr>
              <a:t>@import </a:t>
            </a:r>
            <a:r>
              <a:rPr lang="en-US" sz="2400" dirty="0" err="1" smtClean="0">
                <a:latin typeface="Segoe ui light"/>
                <a:cs typeface="Segoe ui light"/>
              </a:rPr>
              <a:t>url</a:t>
            </a:r>
            <a:r>
              <a:rPr lang="en-US" sz="2400" dirty="0" smtClean="0">
                <a:latin typeface="Segoe ui light"/>
                <a:cs typeface="Segoe ui light"/>
              </a:rPr>
              <a:t>(“large-screen.css”) </a:t>
            </a:r>
            <a:r>
              <a:rPr lang="en-US" sz="2400" dirty="0" err="1" smtClean="0">
                <a:latin typeface="Segoe ui light"/>
                <a:cs typeface="Segoe ui light"/>
              </a:rPr>
              <a:t>tv</a:t>
            </a:r>
            <a:r>
              <a:rPr lang="en-US" sz="2400" dirty="0" smtClean="0">
                <a:latin typeface="Segoe ui light"/>
                <a:cs typeface="Segoe ui light"/>
              </a:rPr>
              <a:t>, projection;</a:t>
            </a:r>
          </a:p>
          <a:p>
            <a:pPr marL="0" indent="0">
              <a:buNone/>
            </a:pPr>
            <a:r>
              <a:rPr lang="en-US" sz="2400" dirty="0">
                <a:latin typeface="Segoe ui light"/>
                <a:cs typeface="Segoe ui light"/>
              </a:rPr>
              <a:t>	</a:t>
            </a:r>
            <a:r>
              <a:rPr lang="en-US" sz="2400" dirty="0" smtClean="0">
                <a:latin typeface="Segoe ui light"/>
                <a:cs typeface="Segoe ui light"/>
              </a:rPr>
              <a:t>conditional media-query based imports</a:t>
            </a:r>
          </a:p>
          <a:p>
            <a:pPr marL="0" indent="0">
              <a:buNone/>
            </a:pPr>
            <a:endParaRPr lang="en-US" sz="2400" dirty="0">
              <a:latin typeface="Segoe ui light"/>
              <a:cs typeface="Segoe ui light"/>
            </a:endParaRPr>
          </a:p>
          <a:p>
            <a:pPr marL="0" indent="0">
              <a:buNone/>
            </a:pPr>
            <a:r>
              <a:rPr lang="en-US" sz="2400" dirty="0" smtClean="0">
                <a:latin typeface="Segoe ui light"/>
                <a:cs typeface="Segoe ui light"/>
              </a:rPr>
              <a:t>Must precede all other </a:t>
            </a:r>
            <a:r>
              <a:rPr lang="en-US" sz="2400" smtClean="0">
                <a:latin typeface="Segoe ui light"/>
                <a:cs typeface="Segoe ui light"/>
              </a:rPr>
              <a:t>CSS rules!</a:t>
            </a:r>
            <a:endParaRPr lang="en-US" sz="1600" dirty="0" smtClean="0"/>
          </a:p>
          <a:p>
            <a:endParaRPr lang="en-US" sz="2400" dirty="0" smtClean="0"/>
          </a:p>
          <a:p>
            <a:endParaRPr lang="en-US" sz="2400" dirty="0"/>
          </a:p>
        </p:txBody>
      </p:sp>
    </p:spTree>
    <p:extLst>
      <p:ext uri="{BB962C8B-B14F-4D97-AF65-F5344CB8AC3E}">
        <p14:creationId xmlns:p14="http://schemas.microsoft.com/office/powerpoint/2010/main" val="3152358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queries</a:t>
            </a:r>
            <a:endParaRPr lang="en-US" dirty="0"/>
          </a:p>
        </p:txBody>
      </p:sp>
    </p:spTree>
    <p:extLst>
      <p:ext uri="{BB962C8B-B14F-4D97-AF65-F5344CB8AC3E}">
        <p14:creationId xmlns:p14="http://schemas.microsoft.com/office/powerpoint/2010/main" val="427790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Deciding and styling content</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and styling content</a:t>
            </a:r>
            <a:endParaRPr lang="en-US" dirty="0"/>
          </a:p>
        </p:txBody>
      </p:sp>
      <p:sp>
        <p:nvSpPr>
          <p:cNvPr id="3" name="Content Placeholder 2"/>
          <p:cNvSpPr>
            <a:spLocks noGrp="1"/>
          </p:cNvSpPr>
          <p:nvPr>
            <p:ph sz="quarter" idx="10"/>
          </p:nvPr>
        </p:nvSpPr>
        <p:spPr/>
        <p:txBody>
          <a:bodyPr/>
          <a:lstStyle/>
          <a:p>
            <a:r>
              <a:rPr lang="en-US" dirty="0" smtClean="0"/>
              <a:t>Decide on your breaking points</a:t>
            </a:r>
          </a:p>
          <a:p>
            <a:r>
              <a:rPr lang="en-US" dirty="0" smtClean="0"/>
              <a:t>Optimize your text (size and margins)</a:t>
            </a:r>
          </a:p>
          <a:p>
            <a:r>
              <a:rPr lang="en-US" dirty="0" smtClean="0"/>
              <a:t>Adjust touch targets</a:t>
            </a:r>
          </a:p>
          <a:p>
            <a:r>
              <a:rPr lang="en-US" dirty="0" smtClean="0"/>
              <a:t>Use relative sizing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631310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Responsive sites with media queries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2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Querying for screens and devices</a:t>
            </a:r>
          </a:p>
          <a:p>
            <a:r>
              <a:rPr lang="en-GB" dirty="0" smtClean="0"/>
              <a:t>Mobile-only content</a:t>
            </a:r>
          </a:p>
          <a:p>
            <a:r>
              <a:rPr lang="en-GB" dirty="0" smtClean="0"/>
              <a:t>Reflowing your page</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Querying for screens and devices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endParaRPr lang="en-GB" dirty="0" smtClean="0"/>
          </a:p>
          <a:p>
            <a:r>
              <a:rPr lang="en-GB" dirty="0" smtClean="0"/>
              <a:t>A List Apart (</a:t>
            </a:r>
            <a:r>
              <a:rPr lang="en-GB" dirty="0">
                <a:hlinkClick r:id="rId3"/>
              </a:rPr>
              <a:t>http://alistapart.com</a:t>
            </a:r>
            <a:r>
              <a:rPr lang="en-GB" dirty="0" smtClean="0">
                <a:hlinkClick r:id="rId3"/>
              </a:rPr>
              <a:t>/</a:t>
            </a:r>
            <a:r>
              <a:rPr lang="en-GB" dirty="0" smtClean="0"/>
              <a:t>)</a:t>
            </a:r>
          </a:p>
          <a:p>
            <a:r>
              <a:rPr lang="en-GB" dirty="0" smtClean="0"/>
              <a:t>Square (</a:t>
            </a:r>
            <a:r>
              <a:rPr lang="en-GB" dirty="0">
                <a:hlinkClick r:id="rId4"/>
              </a:rPr>
              <a:t>https://squareup.com</a:t>
            </a:r>
            <a:r>
              <a:rPr lang="en-GB" dirty="0" smtClean="0">
                <a:hlinkClick r:id="rId4"/>
              </a:rPr>
              <a:t>/</a:t>
            </a:r>
            <a:r>
              <a:rPr lang="en-GB" dirty="0" smtClean="0"/>
              <a:t>)</a:t>
            </a:r>
          </a:p>
          <a:p>
            <a:endParaRPr lang="en-GB" dirty="0" smtClean="0"/>
          </a:p>
          <a:p>
            <a:endParaRPr lang="en-GB" dirty="0" smtClean="0"/>
          </a:p>
        </p:txBody>
      </p:sp>
      <p:sp>
        <p:nvSpPr>
          <p:cNvPr id="2" name="Title 1"/>
          <p:cNvSpPr>
            <a:spLocks noGrp="1"/>
          </p:cNvSpPr>
          <p:nvPr>
            <p:ph type="title"/>
          </p:nvPr>
        </p:nvSpPr>
        <p:spPr/>
        <p:txBody>
          <a:bodyPr>
            <a:normAutofit/>
          </a:bodyPr>
          <a:lstStyle/>
          <a:p>
            <a:r>
              <a:rPr lang="en-US" dirty="0" smtClean="0"/>
              <a:t>Examples of great media queries</a:t>
            </a:r>
            <a:endParaRPr lang="en-US" dirty="0"/>
          </a:p>
        </p:txBody>
      </p:sp>
    </p:spTree>
    <p:extLst>
      <p:ext uri="{BB962C8B-B14F-4D97-AF65-F5344CB8AC3E}">
        <p14:creationId xmlns:p14="http://schemas.microsoft.com/office/powerpoint/2010/main" val="1249662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query</a:t>
            </a:r>
            <a:endParaRPr lang="en-US" dirty="0"/>
          </a:p>
        </p:txBody>
      </p:sp>
      <p:sp>
        <p:nvSpPr>
          <p:cNvPr id="3" name="Content Placeholder 2"/>
          <p:cNvSpPr>
            <a:spLocks noGrp="1"/>
          </p:cNvSpPr>
          <p:nvPr>
            <p:ph sz="quarter" idx="10"/>
          </p:nvPr>
        </p:nvSpPr>
        <p:spPr/>
        <p:txBody>
          <a:bodyPr/>
          <a:lstStyle/>
          <a:p>
            <a:r>
              <a:rPr lang="en-US" dirty="0" smtClean="0"/>
              <a:t>Media Type</a:t>
            </a:r>
          </a:p>
          <a:p>
            <a:r>
              <a:rPr lang="en-US" dirty="0" smtClean="0"/>
              <a:t>Media Features</a:t>
            </a:r>
          </a:p>
          <a:p>
            <a:r>
              <a:rPr lang="en-US" dirty="0" smtClean="0"/>
              <a:t>Logical Operators</a:t>
            </a:r>
          </a:p>
          <a:p>
            <a:endParaRPr lang="en-US" dirty="0" smtClean="0"/>
          </a:p>
          <a:p>
            <a:endParaRPr lang="en-US" dirty="0"/>
          </a:p>
        </p:txBody>
      </p:sp>
    </p:spTree>
    <p:extLst>
      <p:ext uri="{BB962C8B-B14F-4D97-AF65-F5344CB8AC3E}">
        <p14:creationId xmlns:p14="http://schemas.microsoft.com/office/powerpoint/2010/main" val="1457230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Types</a:t>
            </a:r>
            <a:endParaRPr lang="en-US" dirty="0"/>
          </a:p>
        </p:txBody>
      </p:sp>
      <p:sp>
        <p:nvSpPr>
          <p:cNvPr id="3" name="Content Placeholder 2"/>
          <p:cNvSpPr>
            <a:spLocks noGrp="1"/>
          </p:cNvSpPr>
          <p:nvPr>
            <p:ph sz="quarter" idx="10"/>
          </p:nvPr>
        </p:nvSpPr>
        <p:spPr/>
        <p:txBody>
          <a:bodyPr/>
          <a:lstStyle/>
          <a:p>
            <a:r>
              <a:rPr lang="en-US" sz="2000" b="1" dirty="0" smtClean="0"/>
              <a:t>All </a:t>
            </a:r>
            <a:endParaRPr lang="en-US" sz="2000" b="1" dirty="0"/>
          </a:p>
          <a:p>
            <a:r>
              <a:rPr lang="en-US" sz="2000" b="1" dirty="0" smtClean="0"/>
              <a:t>Print</a:t>
            </a:r>
            <a:endParaRPr lang="en-US" sz="2000" b="1" dirty="0"/>
          </a:p>
          <a:p>
            <a:r>
              <a:rPr lang="en-US" sz="2000" b="1" dirty="0" smtClean="0"/>
              <a:t>Screen</a:t>
            </a:r>
            <a:endParaRPr lang="en-US" sz="2000" b="1" dirty="0"/>
          </a:p>
          <a:p>
            <a:r>
              <a:rPr lang="en-US" sz="2000" b="1" dirty="0" smtClean="0"/>
              <a:t>Speech </a:t>
            </a:r>
          </a:p>
          <a:p>
            <a:r>
              <a:rPr lang="en-US" sz="2000" dirty="0" smtClean="0"/>
              <a:t>Braille</a:t>
            </a:r>
            <a:endParaRPr lang="en-US" sz="2000" dirty="0"/>
          </a:p>
          <a:p>
            <a:r>
              <a:rPr lang="en-US" sz="2000" dirty="0" smtClean="0"/>
              <a:t>Embossed</a:t>
            </a:r>
          </a:p>
          <a:p>
            <a:r>
              <a:rPr lang="en-US" sz="2000" dirty="0" smtClean="0"/>
              <a:t>Handheld</a:t>
            </a:r>
            <a:endParaRPr lang="en-US" sz="2000" dirty="0"/>
          </a:p>
          <a:p>
            <a:r>
              <a:rPr lang="en-US" sz="2000" dirty="0" smtClean="0"/>
              <a:t>Projection</a:t>
            </a:r>
          </a:p>
          <a:p>
            <a:r>
              <a:rPr lang="en-US" sz="2000" dirty="0" smtClean="0"/>
              <a:t>TTY</a:t>
            </a:r>
            <a:endParaRPr lang="en-US" sz="2000" dirty="0"/>
          </a:p>
          <a:p>
            <a:r>
              <a:rPr lang="en-US" sz="2000" dirty="0" smtClean="0"/>
              <a:t>TV</a:t>
            </a:r>
          </a:p>
          <a:p>
            <a:endParaRPr lang="en-US" dirty="0"/>
          </a:p>
        </p:txBody>
      </p:sp>
    </p:spTree>
    <p:extLst>
      <p:ext uri="{BB962C8B-B14F-4D97-AF65-F5344CB8AC3E}">
        <p14:creationId xmlns:p14="http://schemas.microsoft.com/office/powerpoint/2010/main" val="2952151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Features</a:t>
            </a:r>
            <a:endParaRPr lang="en-US" dirty="0"/>
          </a:p>
        </p:txBody>
      </p:sp>
      <p:sp>
        <p:nvSpPr>
          <p:cNvPr id="3" name="Content Placeholder 2"/>
          <p:cNvSpPr>
            <a:spLocks noGrp="1"/>
          </p:cNvSpPr>
          <p:nvPr>
            <p:ph sz="quarter" idx="10"/>
          </p:nvPr>
        </p:nvSpPr>
        <p:spPr/>
        <p:txBody>
          <a:bodyPr numCol="2"/>
          <a:lstStyle/>
          <a:p>
            <a:r>
              <a:rPr lang="en-US" sz="2000" b="1" dirty="0" smtClean="0"/>
              <a:t>Width/Height </a:t>
            </a:r>
          </a:p>
          <a:p>
            <a:r>
              <a:rPr lang="en-US" sz="2000" b="1" dirty="0"/>
              <a:t>D</a:t>
            </a:r>
            <a:r>
              <a:rPr lang="en-US" sz="2000" b="1" dirty="0" smtClean="0"/>
              <a:t>evice-</a:t>
            </a:r>
            <a:r>
              <a:rPr lang="en-US" sz="2000" b="1" dirty="0"/>
              <a:t>W</a:t>
            </a:r>
            <a:r>
              <a:rPr lang="en-US" sz="2000" b="1" dirty="0" smtClean="0"/>
              <a:t>idth/Device-</a:t>
            </a:r>
            <a:r>
              <a:rPr lang="en-US" sz="2000" b="1" dirty="0"/>
              <a:t>H</a:t>
            </a:r>
            <a:r>
              <a:rPr lang="en-US" sz="2000" b="1" dirty="0" smtClean="0"/>
              <a:t>eight</a:t>
            </a:r>
          </a:p>
          <a:p>
            <a:r>
              <a:rPr lang="en-US" sz="2000" b="1" dirty="0" smtClean="0"/>
              <a:t>Orientation</a:t>
            </a:r>
            <a:endParaRPr lang="en-US" sz="2000" b="1" dirty="0"/>
          </a:p>
          <a:p>
            <a:r>
              <a:rPr lang="en-US" sz="2000" b="1" dirty="0" smtClean="0"/>
              <a:t>Aspect-ratio</a:t>
            </a:r>
          </a:p>
          <a:p>
            <a:r>
              <a:rPr lang="en-US" sz="2000" dirty="0" smtClean="0"/>
              <a:t>Device-aspect-ratio</a:t>
            </a:r>
            <a:endParaRPr lang="en-US" sz="2000" dirty="0"/>
          </a:p>
          <a:p>
            <a:r>
              <a:rPr lang="en-US" sz="2000" dirty="0" smtClean="0"/>
              <a:t>Color</a:t>
            </a:r>
          </a:p>
          <a:p>
            <a:r>
              <a:rPr lang="en-US" sz="2000" dirty="0"/>
              <a:t>C</a:t>
            </a:r>
            <a:r>
              <a:rPr lang="en-US" sz="2000" dirty="0" smtClean="0"/>
              <a:t>olor</a:t>
            </a:r>
            <a:r>
              <a:rPr lang="en-US" sz="2000" dirty="0"/>
              <a:t>-</a:t>
            </a:r>
            <a:r>
              <a:rPr lang="en-US" sz="2000" dirty="0" smtClean="0"/>
              <a:t>index</a:t>
            </a:r>
          </a:p>
          <a:p>
            <a:r>
              <a:rPr lang="en-US" sz="2000" dirty="0" smtClean="0"/>
              <a:t>Monochrome</a:t>
            </a:r>
          </a:p>
          <a:p>
            <a:r>
              <a:rPr lang="en-US" sz="2000" dirty="0" smtClean="0"/>
              <a:t>Resolution</a:t>
            </a:r>
          </a:p>
          <a:p>
            <a:r>
              <a:rPr lang="en-US" sz="2000" dirty="0" smtClean="0"/>
              <a:t>Scan</a:t>
            </a:r>
          </a:p>
          <a:p>
            <a:r>
              <a:rPr lang="en-US" sz="2000" dirty="0" smtClean="0"/>
              <a:t>Grid</a:t>
            </a:r>
          </a:p>
          <a:p>
            <a:endParaRPr lang="en-US" sz="2000"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sz="quarter" idx="10"/>
          </p:nvPr>
        </p:nvSpPr>
        <p:spPr/>
        <p:txBody>
          <a:bodyPr/>
          <a:lstStyle/>
          <a:p>
            <a:r>
              <a:rPr lang="en-US" dirty="0" smtClean="0"/>
              <a:t>And – if all conditions are satisfied</a:t>
            </a:r>
          </a:p>
          <a:p>
            <a:r>
              <a:rPr lang="en-US" dirty="0" smtClean="0"/>
              <a:t>Or – comma separated</a:t>
            </a:r>
          </a:p>
          <a:p>
            <a:r>
              <a:rPr lang="en-US" dirty="0" smtClean="0"/>
              <a:t>Not – only if this condition is not true</a:t>
            </a:r>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13343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a:t>
            </a:r>
            <a:endParaRPr lang="en-US" dirty="0"/>
          </a:p>
        </p:txBody>
      </p:sp>
      <p:sp>
        <p:nvSpPr>
          <p:cNvPr id="3" name="Content Placeholder 2"/>
          <p:cNvSpPr>
            <a:spLocks noGrp="1"/>
          </p:cNvSpPr>
          <p:nvPr>
            <p:ph sz="quarter" idx="10"/>
          </p:nvPr>
        </p:nvSpPr>
        <p:spPr>
          <a:xfrm>
            <a:off x="379413" y="1081914"/>
            <a:ext cx="11525250" cy="5596700"/>
          </a:xfrm>
        </p:spPr>
        <p:txBody>
          <a:bodyPr/>
          <a:lstStyle/>
          <a:p>
            <a:pPr marL="0" indent="0">
              <a:buNone/>
            </a:pPr>
            <a:r>
              <a:rPr lang="en-US" sz="2400" dirty="0">
                <a:latin typeface="Segoe ui light"/>
                <a:cs typeface="Segoe ui light"/>
              </a:rPr>
              <a:t>@</a:t>
            </a:r>
            <a:r>
              <a:rPr lang="en-US" sz="2400" dirty="0">
                <a:solidFill>
                  <a:srgbClr val="FF0000"/>
                </a:solidFill>
                <a:latin typeface="Segoe ui light"/>
                <a:cs typeface="Segoe ui light"/>
              </a:rPr>
              <a:t>media</a:t>
            </a:r>
            <a:r>
              <a:rPr lang="en-US" sz="2400" dirty="0">
                <a:latin typeface="Segoe ui light"/>
                <a:cs typeface="Segoe ui light"/>
              </a:rPr>
              <a:t> (</a:t>
            </a:r>
            <a:r>
              <a:rPr lang="en-US" sz="2400" dirty="0">
                <a:solidFill>
                  <a:schemeClr val="accent5"/>
                </a:solidFill>
                <a:latin typeface="Segoe ui light"/>
                <a:cs typeface="Segoe ui light"/>
              </a:rPr>
              <a:t>min-width</a:t>
            </a:r>
            <a:r>
              <a:rPr lang="en-US" sz="2400" dirty="0" smtClean="0">
                <a:solidFill>
                  <a:schemeClr val="accent5"/>
                </a:solidFill>
                <a:latin typeface="Segoe ui light"/>
                <a:cs typeface="Segoe ui light"/>
              </a:rPr>
              <a:t>: </a:t>
            </a:r>
            <a:r>
              <a:rPr lang="en-US" sz="2400" dirty="0" smtClean="0">
                <a:latin typeface="Segoe ui light"/>
                <a:cs typeface="Segoe ui light"/>
              </a:rPr>
              <a:t>500px</a:t>
            </a:r>
            <a:r>
              <a:rPr lang="en-US" sz="2400" dirty="0">
                <a:latin typeface="Segoe ui light"/>
                <a:cs typeface="Segoe ui light"/>
              </a:rPr>
              <a:t>) { ... </a:t>
            </a:r>
            <a:r>
              <a:rPr lang="en-US" sz="2400" dirty="0" smtClean="0">
                <a:latin typeface="Segoe ui light"/>
                <a:cs typeface="Segoe ui light"/>
              </a:rPr>
              <a:t>} </a:t>
            </a:r>
            <a:endParaRPr lang="en-US" sz="2400" dirty="0">
              <a:latin typeface="Segoe ui light"/>
              <a:cs typeface="Segoe ui light"/>
            </a:endParaRPr>
          </a:p>
          <a:p>
            <a:pPr marL="0" indent="0">
              <a:buNone/>
            </a:pPr>
            <a:r>
              <a:rPr lang="en-US" sz="2400" dirty="0" smtClean="0">
                <a:latin typeface="Segoe ui light"/>
                <a:cs typeface="Segoe ui light"/>
              </a:rPr>
              <a:t>	page width &gt; 500px</a:t>
            </a:r>
          </a:p>
          <a:p>
            <a:pPr marL="0" indent="0">
              <a:buNone/>
            </a:pPr>
            <a:r>
              <a:rPr lang="en-US" sz="1000" dirty="0" smtClean="0">
                <a:latin typeface="Segoe ui light"/>
                <a:cs typeface="Segoe ui light"/>
              </a:rPr>
              <a:t> </a:t>
            </a:r>
            <a:endParaRPr lang="en-US" sz="1000" dirty="0">
              <a:latin typeface="Segoe ui light"/>
              <a:cs typeface="Segoe ui light"/>
            </a:endParaRPr>
          </a:p>
          <a:p>
            <a:pPr marL="0" indent="0">
              <a:buNone/>
            </a:pPr>
            <a:r>
              <a:rPr lang="en-US" sz="2400" dirty="0">
                <a:latin typeface="Segoe ui light"/>
                <a:cs typeface="Segoe ui light"/>
              </a:rPr>
              <a:t>@</a:t>
            </a:r>
            <a:r>
              <a:rPr lang="en-US" sz="2400" dirty="0">
                <a:solidFill>
                  <a:srgbClr val="FF0000"/>
                </a:solidFill>
                <a:latin typeface="Segoe ui light"/>
                <a:cs typeface="Segoe ui light"/>
              </a:rPr>
              <a:t>media</a:t>
            </a:r>
            <a:r>
              <a:rPr lang="en-US" sz="2400" dirty="0">
                <a:latin typeface="Segoe ui light"/>
                <a:cs typeface="Segoe ui light"/>
              </a:rPr>
              <a:t> (</a:t>
            </a:r>
            <a:r>
              <a:rPr lang="en-US" sz="2400" dirty="0">
                <a:solidFill>
                  <a:schemeClr val="accent5"/>
                </a:solidFill>
                <a:latin typeface="Segoe ui light"/>
                <a:cs typeface="Segoe ui light"/>
              </a:rPr>
              <a:t>min-width</a:t>
            </a:r>
            <a:r>
              <a:rPr lang="en-US" sz="2400" dirty="0">
                <a:latin typeface="Segoe ui light"/>
                <a:cs typeface="Segoe ui light"/>
              </a:rPr>
              <a:t>: 700px) and (</a:t>
            </a:r>
            <a:r>
              <a:rPr lang="en-US" sz="2400" dirty="0">
                <a:solidFill>
                  <a:schemeClr val="accent5"/>
                </a:solidFill>
                <a:latin typeface="Segoe ui light"/>
                <a:cs typeface="Segoe ui light"/>
              </a:rPr>
              <a:t>max-width</a:t>
            </a:r>
            <a:r>
              <a:rPr lang="en-US" sz="2400" dirty="0">
                <a:latin typeface="Segoe ui light"/>
                <a:cs typeface="Segoe ui light"/>
              </a:rPr>
              <a:t>: 960px</a:t>
            </a:r>
            <a:r>
              <a:rPr lang="en-US" sz="2400" dirty="0" smtClean="0">
                <a:latin typeface="Segoe ui light"/>
                <a:cs typeface="Segoe ui light"/>
              </a:rPr>
              <a:t>){ … } </a:t>
            </a:r>
          </a:p>
          <a:p>
            <a:pPr marL="0" indent="0">
              <a:buNone/>
            </a:pPr>
            <a:r>
              <a:rPr lang="en-US" sz="2400" dirty="0" smtClean="0">
                <a:latin typeface="Segoe ui light"/>
                <a:cs typeface="Segoe ui light"/>
              </a:rPr>
              <a:t>	700px &lt; page width &lt; 960px</a:t>
            </a:r>
            <a:endParaRPr lang="en-US" sz="2400" dirty="0">
              <a:latin typeface="Segoe ui light"/>
              <a:cs typeface="Segoe ui light"/>
            </a:endParaRPr>
          </a:p>
          <a:p>
            <a:pPr marL="0" indent="0">
              <a:buNone/>
            </a:pPr>
            <a:r>
              <a:rPr lang="en-US" sz="1000" dirty="0" smtClean="0">
                <a:latin typeface="Segoe ui light"/>
                <a:cs typeface="Segoe ui light"/>
              </a:rPr>
              <a:t> </a:t>
            </a:r>
            <a:endParaRPr lang="en-US" sz="1000" dirty="0">
              <a:latin typeface="Segoe ui light"/>
              <a:cs typeface="Segoe ui light"/>
            </a:endParaRPr>
          </a:p>
          <a:p>
            <a:pPr marL="0" indent="0">
              <a:buNone/>
            </a:pPr>
            <a:r>
              <a:rPr lang="en-US" sz="2400" dirty="0">
                <a:latin typeface="Segoe ui light"/>
                <a:cs typeface="Segoe ui light"/>
              </a:rPr>
              <a:t>@</a:t>
            </a:r>
            <a:r>
              <a:rPr lang="en-US" sz="2400" dirty="0">
                <a:solidFill>
                  <a:srgbClr val="FF0000"/>
                </a:solidFill>
                <a:latin typeface="Segoe ui light"/>
                <a:cs typeface="Segoe ui light"/>
              </a:rPr>
              <a:t>media</a:t>
            </a:r>
            <a:r>
              <a:rPr lang="en-US" sz="2400" dirty="0">
                <a:latin typeface="Segoe ui light"/>
                <a:cs typeface="Segoe ui light"/>
              </a:rPr>
              <a:t> </a:t>
            </a:r>
            <a:r>
              <a:rPr lang="en-US" sz="2400" dirty="0">
                <a:solidFill>
                  <a:schemeClr val="accent5"/>
                </a:solidFill>
                <a:latin typeface="Segoe ui light"/>
                <a:cs typeface="Segoe ui light"/>
              </a:rPr>
              <a:t>screen</a:t>
            </a:r>
            <a:r>
              <a:rPr lang="en-US" sz="2400" dirty="0">
                <a:latin typeface="Segoe ui light"/>
                <a:cs typeface="Segoe ui light"/>
              </a:rPr>
              <a:t> and not (</a:t>
            </a:r>
            <a:r>
              <a:rPr lang="en-US" sz="2400" dirty="0">
                <a:solidFill>
                  <a:schemeClr val="accent5"/>
                </a:solidFill>
                <a:latin typeface="Segoe ui light"/>
                <a:cs typeface="Segoe ui light"/>
              </a:rPr>
              <a:t>device-aspect-ratio</a:t>
            </a:r>
            <a:r>
              <a:rPr lang="en-US" sz="2400" dirty="0">
                <a:latin typeface="Segoe ui light"/>
                <a:cs typeface="Segoe ui light"/>
              </a:rPr>
              <a:t>: 4/3) { ... </a:t>
            </a:r>
            <a:r>
              <a:rPr lang="en-US" sz="2400" dirty="0" smtClean="0">
                <a:latin typeface="Segoe ui light"/>
                <a:cs typeface="Segoe ui light"/>
              </a:rPr>
              <a:t>} </a:t>
            </a:r>
          </a:p>
          <a:p>
            <a:pPr marL="0" indent="0">
              <a:buNone/>
            </a:pPr>
            <a:r>
              <a:rPr lang="en-US" sz="2400" dirty="0">
                <a:latin typeface="Segoe ui light"/>
                <a:cs typeface="Segoe ui light"/>
              </a:rPr>
              <a:t>	</a:t>
            </a:r>
            <a:r>
              <a:rPr lang="en-US" sz="2400" dirty="0" smtClean="0">
                <a:latin typeface="Segoe ui light"/>
                <a:cs typeface="Segoe ui light"/>
              </a:rPr>
              <a:t>device aspect ratio is not 4:3</a:t>
            </a:r>
          </a:p>
          <a:p>
            <a:pPr marL="0" indent="0">
              <a:buNone/>
            </a:pPr>
            <a:endParaRPr lang="en-US" sz="1000" dirty="0">
              <a:latin typeface="Segoe ui light"/>
              <a:cs typeface="Segoe ui light"/>
            </a:endParaRPr>
          </a:p>
          <a:p>
            <a:pPr marL="0" indent="0">
              <a:buNone/>
            </a:pPr>
            <a:r>
              <a:rPr lang="en-US" sz="2400" dirty="0">
                <a:latin typeface="Segoe ui light"/>
                <a:cs typeface="Segoe ui light"/>
              </a:rPr>
              <a:t>@</a:t>
            </a:r>
            <a:r>
              <a:rPr lang="en-US" sz="2400" dirty="0">
                <a:solidFill>
                  <a:srgbClr val="FF0000"/>
                </a:solidFill>
                <a:latin typeface="Segoe ui light"/>
                <a:cs typeface="Segoe ui light"/>
              </a:rPr>
              <a:t>media</a:t>
            </a:r>
            <a:r>
              <a:rPr lang="en-US" sz="2400" dirty="0">
                <a:latin typeface="Segoe ui light"/>
                <a:cs typeface="Segoe ui light"/>
              </a:rPr>
              <a:t> </a:t>
            </a:r>
            <a:r>
              <a:rPr lang="en-US" sz="2400" dirty="0">
                <a:solidFill>
                  <a:schemeClr val="accent5"/>
                </a:solidFill>
                <a:latin typeface="Segoe ui light"/>
                <a:cs typeface="Segoe ui light"/>
              </a:rPr>
              <a:t>screen</a:t>
            </a:r>
            <a:r>
              <a:rPr lang="en-US" sz="2400" dirty="0">
                <a:latin typeface="Segoe ui light"/>
                <a:cs typeface="Segoe ui light"/>
              </a:rPr>
              <a:t> and (</a:t>
            </a:r>
            <a:r>
              <a:rPr lang="en-US" sz="2400" dirty="0">
                <a:solidFill>
                  <a:schemeClr val="accent5"/>
                </a:solidFill>
                <a:latin typeface="Segoe ui light"/>
                <a:cs typeface="Segoe ui light"/>
              </a:rPr>
              <a:t>device-aspect-ratio</a:t>
            </a:r>
            <a:r>
              <a:rPr lang="en-US" sz="2400" dirty="0">
                <a:latin typeface="Segoe ui light"/>
                <a:cs typeface="Segoe ui light"/>
              </a:rPr>
              <a:t>: 16/9), </a:t>
            </a:r>
            <a:r>
              <a:rPr lang="en-US" sz="2400" dirty="0">
                <a:solidFill>
                  <a:schemeClr val="accent5"/>
                </a:solidFill>
                <a:latin typeface="Segoe ui light"/>
                <a:cs typeface="Segoe ui light"/>
              </a:rPr>
              <a:t>screen</a:t>
            </a:r>
            <a:r>
              <a:rPr lang="en-US" sz="2400" dirty="0">
                <a:latin typeface="Segoe ui light"/>
                <a:cs typeface="Segoe ui light"/>
              </a:rPr>
              <a:t> and (</a:t>
            </a:r>
            <a:r>
              <a:rPr lang="en-US" sz="2400" dirty="0">
                <a:solidFill>
                  <a:schemeClr val="accent5"/>
                </a:solidFill>
                <a:latin typeface="Segoe ui light"/>
                <a:cs typeface="Segoe ui light"/>
              </a:rPr>
              <a:t>device-aspect-ratio</a:t>
            </a:r>
            <a:r>
              <a:rPr lang="en-US" sz="2400" dirty="0">
                <a:latin typeface="Segoe ui light"/>
                <a:cs typeface="Segoe ui light"/>
              </a:rPr>
              <a:t>: 16/10) { ... }</a:t>
            </a:r>
          </a:p>
          <a:p>
            <a:pPr marL="0" indent="0">
              <a:buNone/>
            </a:pPr>
            <a:r>
              <a:rPr lang="en-US" sz="2400" dirty="0" smtClean="0"/>
              <a:t>	device aspect ratio is 16:9 or 16:10</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056379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f62f3d-88fb-416f-8aeb-e1a0b982e955"/>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5391</TotalTime>
  <Words>175</Words>
  <Application>Microsoft Office PowerPoint</Application>
  <PresentationFormat>Widescreen</PresentationFormat>
  <Paragraphs>87</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vt:lpstr>
      <vt:lpstr>Segoe UI</vt:lpstr>
      <vt:lpstr>Segoe UI Light</vt:lpstr>
      <vt:lpstr>Segoe UI Light</vt:lpstr>
      <vt:lpstr>1_Office Theme</vt:lpstr>
      <vt:lpstr>PowerPoint Presentation</vt:lpstr>
      <vt:lpstr>Module Overview</vt:lpstr>
      <vt:lpstr>PowerPoint Presentation</vt:lpstr>
      <vt:lpstr>Examples of great media queries</vt:lpstr>
      <vt:lpstr>Creating a query</vt:lpstr>
      <vt:lpstr>Media Types</vt:lpstr>
      <vt:lpstr>Media Features</vt:lpstr>
      <vt:lpstr>Logical Operators</vt:lpstr>
      <vt:lpstr>Example Queries</vt:lpstr>
      <vt:lpstr>CSS Importing</vt:lpstr>
      <vt:lpstr>Creating queries</vt:lpstr>
      <vt:lpstr>PowerPoint Presentation</vt:lpstr>
      <vt:lpstr>Deciding and styling content</vt:lpstr>
      <vt:lpstr>Responsive sites with media queries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Adam Tuliper</cp:lastModifiedBy>
  <cp:revision>96</cp:revision>
  <dcterms:created xsi:type="dcterms:W3CDTF">2013-02-15T23:12:42Z</dcterms:created>
  <dcterms:modified xsi:type="dcterms:W3CDTF">2014-12-03T20:58:42Z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