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360" r:id="rId3"/>
    <p:sldId id="361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2" r:id="rId51"/>
    <p:sldId id="413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359" r:id="rId6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AD134-6858-4DEB-87AC-B46525A15A76}" v="34" dt="2022-03-18T11:22:29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F8CAD134-6858-4DEB-87AC-B46525A15A76}"/>
    <pc:docChg chg="addSld delSld modSld">
      <pc:chgData name="Sana Belguith" userId="edaa0afb-4621-4165-af1d-05ed505f7999" providerId="ADAL" clId="{F8CAD134-6858-4DEB-87AC-B46525A15A76}" dt="2022-03-18T11:22:29.140" v="17"/>
      <pc:docMkLst>
        <pc:docMk/>
      </pc:docMkLst>
      <pc:sldChg chg="addSp delSp modSp add del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257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257"/>
            <ac:picMk id="4" creationId="{F180E5FE-F11F-4DEB-8D1E-8D99024EC393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29.140" v="17"/>
        <pc:sldMkLst>
          <pc:docMk/>
          <pc:sldMk cId="0" sldId="359"/>
        </pc:sldMkLst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359"/>
            <ac:picMk id="3" creationId="{DD4C1953-CC85-4935-8873-AC405B52180A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0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0"/>
            <ac:picMk id="3" creationId="{511DBFFB-C60E-4503-ABC1-CEE53C9F6524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1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1"/>
            <ac:picMk id="23" creationId="{CC304DBF-4B79-4DB5-A8A0-4DFD779A2960}"/>
          </ac:picMkLst>
        </pc:picChg>
      </pc:sldChg>
      <pc:sldChg chg="addSp modSp del">
        <pc:chgData name="Sana Belguith" userId="edaa0afb-4621-4165-af1d-05ed505f7999" providerId="ADAL" clId="{F8CAD134-6858-4DEB-87AC-B46525A15A76}" dt="2022-03-18T11:02:33.171" v="10" actId="47"/>
        <pc:sldMkLst>
          <pc:docMk/>
          <pc:sldMk cId="0" sldId="363"/>
        </pc:sldMkLst>
        <pc:picChg chg="add mod">
          <ac:chgData name="Sana Belguith" userId="edaa0afb-4621-4165-af1d-05ed505f7999" providerId="ADAL" clId="{F8CAD134-6858-4DEB-87AC-B46525A15A76}" dt="2022-03-11T11:00:09.823" v="0"/>
          <ac:picMkLst>
            <pc:docMk/>
            <pc:sldMk cId="0" sldId="363"/>
            <ac:picMk id="4" creationId="{84E73BD2-678F-4CA3-847E-BDF33B621350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4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4"/>
            <ac:picMk id="4" creationId="{CF2A1F25-F5A3-4775-A908-7C450887C024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5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5"/>
            <ac:picMk id="3" creationId="{1437FEE6-272E-463F-AD9F-C895C8E41348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6"/>
        </pc:sldMkLst>
        <pc:picChg chg="add del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66"/>
            <ac:picMk id="4" creationId="{2A629D52-9467-47F2-9E79-211B7E53ABD0}"/>
          </ac:picMkLst>
        </pc:picChg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6"/>
            <ac:picMk id="5" creationId="{0E88011C-F98E-4700-8836-CE024AA65D59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7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7"/>
            <ac:picMk id="4" creationId="{83148B21-39CD-4E37-8D00-32F6B131E3B6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8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8"/>
            <ac:picMk id="4" creationId="{D5DD6CD9-61A8-40D9-AD7A-2921630709F2}"/>
          </ac:picMkLst>
        </pc:picChg>
      </pc:sldChg>
      <pc:sldChg chg="addSp delSp modSp modTransition modAnim">
        <pc:chgData name="Sana Belguith" userId="edaa0afb-4621-4165-af1d-05ed505f7999" providerId="ADAL" clId="{F8CAD134-6858-4DEB-87AC-B46525A15A76}" dt="2022-03-18T11:15:28.196" v="12"/>
        <pc:sldMkLst>
          <pc:docMk/>
          <pc:sldMk cId="0" sldId="369"/>
        </pc:sldMkLst>
        <pc:picChg chg="add del mod">
          <ac:chgData name="Sana Belguith" userId="edaa0afb-4621-4165-af1d-05ed505f7999" providerId="ADAL" clId="{F8CAD134-6858-4DEB-87AC-B46525A15A76}" dt="2022-03-18T11:15:28.196" v="12"/>
          <ac:picMkLst>
            <pc:docMk/>
            <pc:sldMk cId="0" sldId="369"/>
            <ac:picMk id="4" creationId="{2CE0BB42-B89F-4C46-BA27-52E41DFF1CAC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12.029" v="13"/>
        <pc:sldMkLst>
          <pc:docMk/>
          <pc:sldMk cId="0" sldId="370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0"/>
            <ac:picMk id="3" creationId="{CEC86FD8-5999-411E-8697-D597AEF72F9A}"/>
          </ac:picMkLst>
        </pc:picChg>
      </pc:sldChg>
      <pc:sldChg chg="addSp modSp add del modNotes">
        <pc:chgData name="Sana Belguith" userId="edaa0afb-4621-4165-af1d-05ed505f7999" providerId="ADAL" clId="{F8CAD134-6858-4DEB-87AC-B46525A15A76}" dt="2022-03-18T11:21:12.029" v="13"/>
        <pc:sldMkLst>
          <pc:docMk/>
          <pc:sldMk cId="0" sldId="371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1"/>
            <ac:picMk id="13" creationId="{F5B7B11D-F41B-44EF-A243-DECEE5A65160}"/>
          </ac:picMkLst>
        </pc:picChg>
      </pc:sldChg>
      <pc:sldChg chg="addSp modSp add del modNotes">
        <pc:chgData name="Sana Belguith" userId="edaa0afb-4621-4165-af1d-05ed505f7999" providerId="ADAL" clId="{F8CAD134-6858-4DEB-87AC-B46525A15A76}" dt="2022-03-18T11:21:12.029" v="13"/>
        <pc:sldMkLst>
          <pc:docMk/>
          <pc:sldMk cId="0" sldId="372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2"/>
            <ac:picMk id="20" creationId="{CE25F042-B5A7-4833-9B29-B2ADD4D199C7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12.029" v="13"/>
        <pc:sldMkLst>
          <pc:docMk/>
          <pc:sldMk cId="0" sldId="373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3"/>
            <ac:picMk id="5" creationId="{6ECD4F10-A403-4446-8C66-A3A07EFD4F40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12.029" v="13"/>
        <pc:sldMkLst>
          <pc:docMk/>
          <pc:sldMk cId="0" sldId="374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4"/>
            <ac:picMk id="4" creationId="{EA6002B6-CA5E-411C-A941-F5F41EDA5F50}"/>
          </ac:picMkLst>
        </pc:picChg>
      </pc:sldChg>
      <pc:sldChg chg="addSp modSp add del modNotes">
        <pc:chgData name="Sana Belguith" userId="edaa0afb-4621-4165-af1d-05ed505f7999" providerId="ADAL" clId="{F8CAD134-6858-4DEB-87AC-B46525A15A76}" dt="2022-03-18T11:21:12.029" v="13"/>
        <pc:sldMkLst>
          <pc:docMk/>
          <pc:sldMk cId="0" sldId="375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5"/>
            <ac:picMk id="32" creationId="{347A3456-A2FD-41A0-B173-814D0943A7B0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12.029" v="13"/>
        <pc:sldMkLst>
          <pc:docMk/>
          <pc:sldMk cId="0" sldId="376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6"/>
            <ac:picMk id="4" creationId="{2B7B39CD-A404-48BB-8BE2-93713DC17946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12.029" v="13"/>
        <pc:sldMkLst>
          <pc:docMk/>
          <pc:sldMk cId="0" sldId="377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7"/>
            <ac:picMk id="4" creationId="{9FAD31F3-1585-4A36-8408-BF6237D52230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29.396" v="14"/>
        <pc:sldMkLst>
          <pc:docMk/>
          <pc:sldMk cId="0" sldId="378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8"/>
            <ac:picMk id="3" creationId="{7AB8252F-676D-473E-B344-03F0C59A492C}"/>
          </ac:picMkLst>
        </pc:picChg>
      </pc:sldChg>
      <pc:sldChg chg="addSp modSp add del modNotes">
        <pc:chgData name="Sana Belguith" userId="edaa0afb-4621-4165-af1d-05ed505f7999" providerId="ADAL" clId="{F8CAD134-6858-4DEB-87AC-B46525A15A76}" dt="2022-03-18T11:21:29.396" v="14"/>
        <pc:sldMkLst>
          <pc:docMk/>
          <pc:sldMk cId="0" sldId="379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79"/>
            <ac:picMk id="16" creationId="{CED5892B-0F47-4831-B7E6-0ADC6A548474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29.396" v="14"/>
        <pc:sldMkLst>
          <pc:docMk/>
          <pc:sldMk cId="0" sldId="380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0"/>
            <ac:picMk id="4" creationId="{CD2345BA-2919-404B-AF31-B50E9E822862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29.396" v="14"/>
        <pc:sldMkLst>
          <pc:docMk/>
          <pc:sldMk cId="0" sldId="381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1"/>
            <ac:picMk id="4" creationId="{D5DCE3AB-C4BC-4C50-9435-4D36AB832CD2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29.396" v="14"/>
        <pc:sldMkLst>
          <pc:docMk/>
          <pc:sldMk cId="0" sldId="382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2"/>
            <ac:picMk id="21" creationId="{62CEF0B7-FF9B-4BFA-97F7-3181BC0CCB6D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29.396" v="14"/>
        <pc:sldMkLst>
          <pc:docMk/>
          <pc:sldMk cId="0" sldId="383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3"/>
            <ac:picMk id="4" creationId="{3C7A46EC-D0DE-4692-AC54-F7AAB9260A13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29.396" v="14"/>
        <pc:sldMkLst>
          <pc:docMk/>
          <pc:sldMk cId="0" sldId="384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4"/>
            <ac:picMk id="4" creationId="{52C134A4-809C-4C28-A78A-DC6B8041BBCB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29.396" v="14"/>
        <pc:sldMkLst>
          <pc:docMk/>
          <pc:sldMk cId="0" sldId="385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5"/>
            <ac:picMk id="4" creationId="{B3E0EA51-A044-4D1E-B417-8CCD1D7935B9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29.396" v="14"/>
        <pc:sldMkLst>
          <pc:docMk/>
          <pc:sldMk cId="0" sldId="386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6"/>
            <ac:picMk id="30" creationId="{98F7C431-DBBB-406D-AAB9-8C1ADEE8AD04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29.396" v="14"/>
        <pc:sldMkLst>
          <pc:docMk/>
          <pc:sldMk cId="0" sldId="387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7"/>
            <ac:picMk id="4" creationId="{88681D25-7463-41D8-A4D8-FC9BEE753810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53.543" v="15"/>
        <pc:sldMkLst>
          <pc:docMk/>
          <pc:sldMk cId="0" sldId="388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8"/>
            <ac:picMk id="3" creationId="{A1C9EF6F-4845-4676-BA1F-62E632202337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53.543" v="15"/>
        <pc:sldMkLst>
          <pc:docMk/>
          <pc:sldMk cId="0" sldId="389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89"/>
            <ac:picMk id="30" creationId="{B0CFAFEB-D368-4DF1-AF5D-F25FE7C66BA0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53.543" v="15"/>
        <pc:sldMkLst>
          <pc:docMk/>
          <pc:sldMk cId="0" sldId="390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0"/>
            <ac:picMk id="30" creationId="{1186BB6B-CA2D-41DD-9626-87678324C44B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53.543" v="15"/>
        <pc:sldMkLst>
          <pc:docMk/>
          <pc:sldMk cId="0" sldId="391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1"/>
            <ac:picMk id="30" creationId="{844DA6C7-636C-40F3-A650-C3C2C7F9B1B4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53.543" v="15"/>
        <pc:sldMkLst>
          <pc:docMk/>
          <pc:sldMk cId="0" sldId="392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2"/>
            <ac:picMk id="5" creationId="{2FFCBED2-DF29-412D-B184-15DA17035533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53.543" v="15"/>
        <pc:sldMkLst>
          <pc:docMk/>
          <pc:sldMk cId="0" sldId="393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3"/>
            <ac:picMk id="18" creationId="{5895898F-0475-4EDD-9C2A-6DAF9CD413CF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53.543" v="15"/>
        <pc:sldMkLst>
          <pc:docMk/>
          <pc:sldMk cId="0" sldId="394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4"/>
            <ac:picMk id="4" creationId="{08465CAC-F9C1-4262-B14B-CE2F4F159C4B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53.543" v="15"/>
        <pc:sldMkLst>
          <pc:docMk/>
          <pc:sldMk cId="0" sldId="395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5"/>
            <ac:picMk id="24" creationId="{1A2DC691-C444-4155-B1BB-E75FD0EB4C92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53.543" v="15"/>
        <pc:sldMkLst>
          <pc:docMk/>
          <pc:sldMk cId="0" sldId="396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6"/>
            <ac:picMk id="25" creationId="{9C3F4A49-14F7-4B6F-B6DC-F244AB899C7A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53.543" v="15"/>
        <pc:sldMkLst>
          <pc:docMk/>
          <pc:sldMk cId="0" sldId="397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7"/>
            <ac:picMk id="20" creationId="{B6777ECB-1B12-423E-B556-97AA098A952E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1:53.543" v="15"/>
        <pc:sldMkLst>
          <pc:docMk/>
          <pc:sldMk cId="0" sldId="398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8"/>
            <ac:picMk id="4" creationId="{849200FD-1F72-4E8E-9A82-6F84AD14F982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09.736" v="16"/>
        <pc:sldMkLst>
          <pc:docMk/>
          <pc:sldMk cId="0" sldId="399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399"/>
            <ac:picMk id="3" creationId="{C4453DCE-3596-433B-81EB-355A6396A366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09.736" v="16"/>
        <pc:sldMkLst>
          <pc:docMk/>
          <pc:sldMk cId="0" sldId="400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0"/>
            <ac:picMk id="4" creationId="{BBE932DC-928D-478E-ADB2-DFAA76B1D8D9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09.736" v="16"/>
        <pc:sldMkLst>
          <pc:docMk/>
          <pc:sldMk cId="0" sldId="401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1"/>
            <ac:picMk id="6" creationId="{C815C271-95C1-44B5-86BC-419F7ABCF979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09.736" v="16"/>
        <pc:sldMkLst>
          <pc:docMk/>
          <pc:sldMk cId="0" sldId="402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2"/>
            <ac:picMk id="8" creationId="{E92A95C2-7B52-49FB-80A1-AD3A71A1366B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09.736" v="16"/>
        <pc:sldMkLst>
          <pc:docMk/>
          <pc:sldMk cId="0" sldId="403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3"/>
            <ac:picMk id="8" creationId="{D694CD39-EBB9-4F77-AEAF-47A82438964F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09.736" v="16"/>
        <pc:sldMkLst>
          <pc:docMk/>
          <pc:sldMk cId="0" sldId="404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4"/>
            <ac:picMk id="8" creationId="{EA5F5996-4FE0-47B5-AFBD-762FEDA4C1E2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09.736" v="16"/>
        <pc:sldMkLst>
          <pc:docMk/>
          <pc:sldMk cId="0" sldId="405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5"/>
            <ac:picMk id="4" creationId="{25FF29D1-46E1-4D8D-B28E-3791F101ACE0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09.736" v="16"/>
        <pc:sldMkLst>
          <pc:docMk/>
          <pc:sldMk cId="0" sldId="406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6"/>
            <ac:picMk id="4" creationId="{1BA7F03D-68EF-447B-8EC7-B624FAD1FECE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09.736" v="16"/>
        <pc:sldMkLst>
          <pc:docMk/>
          <pc:sldMk cId="0" sldId="407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7"/>
            <ac:picMk id="4" creationId="{EC464489-3A57-43B8-AD22-119AF89C88E1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09.736" v="16"/>
        <pc:sldMkLst>
          <pc:docMk/>
          <pc:sldMk cId="0" sldId="408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8"/>
            <ac:picMk id="5" creationId="{4BD5C428-FBCC-48DA-9F6C-81DF399A55E8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09.736" v="16"/>
        <pc:sldMkLst>
          <pc:docMk/>
          <pc:sldMk cId="0" sldId="409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09"/>
            <ac:picMk id="5" creationId="{D7F55DDA-2E58-4E3C-871C-B1D548D2F92A}"/>
          </ac:picMkLst>
        </pc:picChg>
      </pc:sldChg>
      <pc:sldChg chg="addSp modSp del">
        <pc:chgData name="Sana Belguith" userId="edaa0afb-4621-4165-af1d-05ed505f7999" providerId="ADAL" clId="{F8CAD134-6858-4DEB-87AC-B46525A15A76}" dt="2022-03-11T11:46:20.815" v="3" actId="47"/>
        <pc:sldMkLst>
          <pc:docMk/>
          <pc:sldMk cId="0" sldId="410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10"/>
            <ac:picMk id="4" creationId="{95931431-FD2A-420A-B4CA-F9C5E106B407}"/>
          </ac:picMkLst>
        </pc:picChg>
      </pc:sldChg>
      <pc:sldChg chg="addSp modSp del">
        <pc:chgData name="Sana Belguith" userId="edaa0afb-4621-4165-af1d-05ed505f7999" providerId="ADAL" clId="{F8CAD134-6858-4DEB-87AC-B46525A15A76}" dt="2022-03-11T11:46:20.815" v="3" actId="47"/>
        <pc:sldMkLst>
          <pc:docMk/>
          <pc:sldMk cId="0" sldId="411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11"/>
            <ac:picMk id="4" creationId="{DA2FFFF6-F6A0-4E9C-9D7E-FF206A8A3FFB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09.736" v="16"/>
        <pc:sldMkLst>
          <pc:docMk/>
          <pc:sldMk cId="0" sldId="412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12"/>
            <ac:picMk id="5" creationId="{D473F79E-B5C5-478C-A004-488F82921102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09.736" v="16"/>
        <pc:sldMkLst>
          <pc:docMk/>
          <pc:sldMk cId="0" sldId="413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13"/>
            <ac:picMk id="4" creationId="{38DD2C0D-D2A5-4C9F-ABFD-0CFE5D84B1C0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29.140" v="17"/>
        <pc:sldMkLst>
          <pc:docMk/>
          <pc:sldMk cId="0" sldId="429"/>
        </pc:sldMkLst>
        <pc:picChg chg="add mod">
          <ac:chgData name="Sana Belguith" userId="edaa0afb-4621-4165-af1d-05ed505f7999" providerId="ADAL" clId="{F8CAD134-6858-4DEB-87AC-B46525A15A76}" dt="2022-03-11T11:41:13.424" v="1"/>
          <ac:picMkLst>
            <pc:docMk/>
            <pc:sldMk cId="0" sldId="429"/>
            <ac:picMk id="3" creationId="{19F72A69-102E-4134-ADCC-38B26202ED8B}"/>
          </ac:picMkLst>
        </pc:picChg>
      </pc:sldChg>
      <pc:sldChg chg="addSp delSp modSp add del mod">
        <pc:chgData name="Sana Belguith" userId="edaa0afb-4621-4165-af1d-05ed505f7999" providerId="ADAL" clId="{F8CAD134-6858-4DEB-87AC-B46525A15A76}" dt="2022-03-18T11:22:29.140" v="17"/>
        <pc:sldMkLst>
          <pc:docMk/>
          <pc:sldMk cId="0" sldId="430"/>
        </pc:sldMkLst>
        <pc:spChg chg="mod">
          <ac:chgData name="Sana Belguith" userId="edaa0afb-4621-4165-af1d-05ed505f7999" providerId="ADAL" clId="{F8CAD134-6858-4DEB-87AC-B46525A15A76}" dt="2022-03-11T11:46:46.679" v="5" actId="20577"/>
          <ac:spMkLst>
            <pc:docMk/>
            <pc:sldMk cId="0" sldId="430"/>
            <ac:spMk id="3" creationId="{14B5E00B-6E98-4B01-BC15-A8525168464B}"/>
          </ac:spMkLst>
        </pc:spChg>
        <pc:picChg chg="add del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0"/>
            <ac:picMk id="4" creationId="{0C9D3A7A-7761-45A8-99D0-F22A42D3B2B5}"/>
          </ac:picMkLst>
        </pc:picChg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0"/>
            <ac:picMk id="5" creationId="{9523A295-1CDB-4627-828D-49F46909B744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29.140" v="17"/>
        <pc:sldMkLst>
          <pc:docMk/>
          <pc:sldMk cId="0" sldId="431"/>
        </pc:sldMkLst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1"/>
            <ac:picMk id="19" creationId="{1A50B91E-EFCF-4960-B2F7-BDE1A9DDCB02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29.140" v="17"/>
        <pc:sldMkLst>
          <pc:docMk/>
          <pc:sldMk cId="0" sldId="432"/>
        </pc:sldMkLst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2"/>
            <ac:picMk id="5" creationId="{9A3497D0-EA1A-47B2-8E4E-CDF2ECA1A99B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29.140" v="17"/>
        <pc:sldMkLst>
          <pc:docMk/>
          <pc:sldMk cId="0" sldId="433"/>
        </pc:sldMkLst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3"/>
            <ac:picMk id="4" creationId="{54432CAC-498B-43BD-B3AA-3952399C0BA5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29.140" v="17"/>
        <pc:sldMkLst>
          <pc:docMk/>
          <pc:sldMk cId="0" sldId="434"/>
        </pc:sldMkLst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4"/>
            <ac:picMk id="4" creationId="{63C2FFDD-608C-41DC-AD1D-89FE53C53A00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29.140" v="17"/>
        <pc:sldMkLst>
          <pc:docMk/>
          <pc:sldMk cId="0" sldId="435"/>
        </pc:sldMkLst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5"/>
            <ac:picMk id="4" creationId="{FD00AD3B-9D88-4C25-BD62-4E33E88E5EC8}"/>
          </ac:picMkLst>
        </pc:picChg>
      </pc:sldChg>
      <pc:sldChg chg="addSp modSp add del">
        <pc:chgData name="Sana Belguith" userId="edaa0afb-4621-4165-af1d-05ed505f7999" providerId="ADAL" clId="{F8CAD134-6858-4DEB-87AC-B46525A15A76}" dt="2022-03-18T11:22:29.140" v="17"/>
        <pc:sldMkLst>
          <pc:docMk/>
          <pc:sldMk cId="0" sldId="436"/>
        </pc:sldMkLst>
        <pc:picChg chg="add mod">
          <ac:chgData name="Sana Belguith" userId="edaa0afb-4621-4165-af1d-05ed505f7999" providerId="ADAL" clId="{F8CAD134-6858-4DEB-87AC-B46525A15A76}" dt="2022-03-11T11:45:32.955" v="2"/>
          <ac:picMkLst>
            <pc:docMk/>
            <pc:sldMk cId="0" sldId="436"/>
            <ac:picMk id="4" creationId="{809D1215-DFCC-4A84-93B1-D341E1EC0E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C45504-7FAE-43E9-B65F-FCB3B78E4D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13EE3-2A65-46C2-AF31-BF328A51E1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2140A81-BDAE-4E42-85B1-1A14C89AAC7F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5C337CB-DED9-422F-A72F-BB8F1C8C0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CE2BDE4-74C0-46C5-A939-17CC14DA40B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FA8F-6838-4D0F-BDB0-8C7C73E8719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81A8-7E3C-43A9-99CB-957F551A9C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7F8B21B-BEB2-44EC-8CB1-FD9A3C655AC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46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342900" marR="0" lvl="1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685800" marR="0" lvl="2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028700" marR="0" lvl="3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371600" marR="0" lvl="4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E0DB56-FBE4-4157-ADDB-149080BDF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E19118-AAC4-4DC4-B520-47FE613B22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D4738-BC7D-487C-908C-DAB6A9E32A8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FB4E9B-C853-4BF7-8B17-33C81991CD6E}" type="slidenum">
              <a:t>11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F0591-E606-4866-8C7F-BF5780FB2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BA7A5-5413-4ECB-B6EA-BA3BCA60A3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1034A-BB6A-49DB-80A9-14410030628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738A57-4D0B-4962-8BE3-754CA6CB5B54}" type="slidenum">
              <a:t>12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663ECD-C1E8-4250-B0F6-A2F7B0558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BEFD0-92F1-48E8-A622-0484FA3011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3E355-C120-4A8B-8327-1D802A0674F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E5AE0F-1DF2-466A-B5A9-3303F2D601A3}" type="slidenum">
              <a:t>15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968922-EF9B-4520-84EE-564CC0128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A153B-54C7-47CA-B499-7FD63AAC03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BA436-9398-4D33-BD86-CC5AD821B99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FBA8A7-F46E-419D-975F-7BEE9BCF7B35}" type="slidenum">
              <a:t>19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 and Colou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2E89-89B9-4858-9170-4DBC5F5AC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8" y="1598398"/>
            <a:ext cx="5259601" cy="1101595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1AF5-C662-45B6-9721-899BA728B5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0798" y="2701530"/>
            <a:ext cx="5259601" cy="131400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D0F2-7EA6-4F47-AC14-C27502FE10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A4CC4A-BD4A-4434-88B0-E4191D4A966A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5126-A98D-41B3-A295-047EDF6B2F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79D5-4E72-42EB-81D5-41D77B0B6C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65938D-199D-4CBF-8D8D-385D07D13D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4623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BF2440-4ED3-4748-A6B2-4F0C650E2D95}"/>
              </a:ext>
            </a:extLst>
          </p:cNvPr>
          <p:cNvSpPr/>
          <p:nvPr/>
        </p:nvSpPr>
        <p:spPr>
          <a:xfrm>
            <a:off x="0" y="0"/>
            <a:ext cx="9144000" cy="4224354"/>
          </a:xfrm>
          <a:prstGeom prst="rect">
            <a:avLst/>
          </a:prstGeom>
          <a:solidFill>
            <a:srgbClr val="E3E6E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BB52A837-8E4A-4C9A-A0C0-CDE1B692A5A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70798" y="335676"/>
            <a:ext cx="8402403" cy="35530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81ABB657-5FD0-4F23-925C-61AE53C838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F91AC2-811A-4614-AA27-F3AB321E11EA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7491DFC-8D10-4BAB-83D1-C7625560D8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6B48E12-2E7D-42FB-BE0D-BDF8F744DB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220472-1AE2-4D91-A033-93E611A2CDF4}" type="slidenum"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C0C297-C81F-4FCE-8AA8-AAD77B14A9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8826" y="4348118"/>
            <a:ext cx="3143250" cy="690298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4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216FBCCD-E528-429A-8667-C858BCD87A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56B315-55E2-4E6A-9CB3-E74C7ED0A215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E0E6224-C416-436B-9518-193BCBB518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4106B57-F0D3-4F35-9E14-91425A7EC6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7BA37D-4E68-40DC-B3A2-8FB1BB453A85}" type="slidenum">
              <a:t>‹#›</a:t>
            </a:fld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E1B915-46BE-487E-8F73-188F2618A1D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9144000" cy="42672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full bleed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ABF047-266A-448B-BA97-A395128768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8826" y="4348118"/>
            <a:ext cx="3143250" cy="690298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0C9A-3C43-4D81-B626-E987B21AA5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74D83-96CA-4543-A79B-C2A82752D5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BA3947-B729-4D20-BC90-E993906B5228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6783C-5BE9-4729-A485-A4D37A0850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8A165-6D20-4EEF-9A6E-066E1479BC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93A3B2-F532-4BED-A6EA-54F2A3AA1EF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525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4B18E-6011-4291-978A-E5922E4BED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F62EAF-671C-46B7-A084-5C8E8406C7E2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1F1AD-36E2-4E98-A0EF-86529E9985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B00EB-34AA-45BA-9DFC-0F120BFF9B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1C5B35-F6F4-4928-A3D9-ECED8E4870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82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D407DC7-407C-410F-BD5C-0D47E30028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72" y="205017"/>
            <a:ext cx="8228758" cy="858758"/>
          </a:xfrm>
        </p:spPr>
        <p:txBody>
          <a:bodyPr lIns="0" tIns="0" rIns="0" bIns="0" anchorCtr="1"/>
          <a:lstStyle>
            <a:lvl1pPr algn="ctr">
              <a:defRPr sz="2994" b="1" spc="-1">
                <a:uFill>
                  <a:solidFill>
                    <a:srgbClr val="FFFFFF"/>
                  </a:solidFill>
                </a:uFill>
                <a:latin typeface="Open Sans Semibold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03B2047-FD3A-49F2-9413-F9513D4132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172" y="1203633"/>
            <a:ext cx="8228758" cy="2983111"/>
          </a:xfrm>
        </p:spPr>
        <p:txBody>
          <a:bodyPr lIns="0" tIns="0" rIns="0" bIns="0"/>
          <a:lstStyle>
            <a:lvl1pPr>
              <a:defRPr sz="2177" spc="-1">
                <a:uFill>
                  <a:solidFill>
                    <a:srgbClr val="FFFFFF"/>
                  </a:solidFill>
                </a:uFill>
                <a:latin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91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A85E-FD4D-4752-A65E-48750C7BAB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2F87-47D9-4902-91FB-D78CF1505C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798" y="1369222"/>
            <a:ext cx="8402403" cy="2888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0E13-AF5B-49D2-A641-B6CC8D1F8B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5E8B0A-E378-4394-8E04-F2B1183AFC24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3037B-5529-4E27-AE04-835DC91AE3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113B-2395-485E-B765-8C1F9A2A54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BEA96C-DB92-4133-BA68-10EEDD159FB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0591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 an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84B5DF5-D02E-4AF9-8361-5C241A77C9CA}"/>
              </a:ext>
            </a:extLst>
          </p:cNvPr>
          <p:cNvSpPr/>
          <p:nvPr/>
        </p:nvSpPr>
        <p:spPr>
          <a:xfrm>
            <a:off x="5708654" y="-3172"/>
            <a:ext cx="3435345" cy="514667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35350"/>
              <a:gd name="f7" fmla="val 5146675"/>
              <a:gd name="f8" fmla="val 1190625"/>
              <a:gd name="f9" fmla="val 3175"/>
              <a:gd name="f10" fmla="+- 0 0 -90"/>
              <a:gd name="f11" fmla="*/ f3 1 3435350"/>
              <a:gd name="f12" fmla="*/ f4 1 5146675"/>
              <a:gd name="f13" fmla="+- f7 0 f5"/>
              <a:gd name="f14" fmla="+- f6 0 f5"/>
              <a:gd name="f15" fmla="*/ f10 f0 1"/>
              <a:gd name="f16" fmla="*/ f14 1 3435350"/>
              <a:gd name="f17" fmla="*/ f13 1 5146675"/>
              <a:gd name="f18" fmla="*/ 0 f14 1"/>
              <a:gd name="f19" fmla="*/ 3435350 f14 1"/>
              <a:gd name="f20" fmla="*/ 1190625 f14 1"/>
              <a:gd name="f21" fmla="*/ 0 f13 1"/>
              <a:gd name="f22" fmla="*/ 3175 f13 1"/>
              <a:gd name="f23" fmla="*/ 5146675 f13 1"/>
              <a:gd name="f24" fmla="*/ f15 1 f2"/>
              <a:gd name="f25" fmla="*/ f18 1 3435350"/>
              <a:gd name="f26" fmla="*/ f19 1 3435350"/>
              <a:gd name="f27" fmla="*/ f20 1 3435350"/>
              <a:gd name="f28" fmla="*/ f21 1 5146675"/>
              <a:gd name="f29" fmla="*/ f22 1 5146675"/>
              <a:gd name="f30" fmla="*/ f23 1 5146675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7 1 f16"/>
              <a:gd name="f37" fmla="*/ f28 1 f17"/>
              <a:gd name="f38" fmla="*/ f26 1 f16"/>
              <a:gd name="f39" fmla="*/ f29 1 f17"/>
              <a:gd name="f40" fmla="*/ f30 1 f17"/>
              <a:gd name="f41" fmla="*/ f25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8" y="f50"/>
              </a:cxn>
              <a:cxn ang="f35">
                <a:pos x="f51" y="f50"/>
              </a:cxn>
              <a:cxn ang="f35">
                <a:pos x="f46" y="f47"/>
              </a:cxn>
            </a:cxnLst>
            <a:rect l="f42" t="f45" r="f43" b="f44"/>
            <a:pathLst>
              <a:path w="3435350" h="5146675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5" y="f7"/>
                </a:lnTo>
                <a:lnTo>
                  <a:pt x="f8" y="f5"/>
                </a:lnTo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8192D9-53B1-4510-AA6C-EC94515FE9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8" y="1598398"/>
            <a:ext cx="5259601" cy="1101595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7834E8-5859-494D-8B7C-CAC7D2C9F16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0798" y="2701530"/>
            <a:ext cx="5259601" cy="131400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E056C6-C669-4D9B-8D73-E206AECCAE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091466-6EA8-41FD-854B-E7ECFE341A71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6D04B1-3CEA-40AA-A970-0B313EE5C2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44FF8C-4DF9-47DF-9BAF-364A985DFC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D6E141-08CF-4EDA-938C-2451C2B1636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60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 (Insert Image)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8FA-F168-4CDC-B13E-169A2C3952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8" y="1598398"/>
            <a:ext cx="5259601" cy="1101595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E1089-296D-4E37-91F7-EB1DC402600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0798" y="2701530"/>
            <a:ext cx="5259601" cy="131400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78C4A-6B05-41DE-983A-DB4EAB94DC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FF5078-9A6C-4891-970B-FDD8135F7C21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D8FA2-41BE-4BC6-B921-68EA12B69B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5161-A699-4DD4-B6E9-0FF6810410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5580EC-6CDA-4C97-A139-11B0A5EC8B7B}" type="slidenum"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65ADD4D-215D-4EE5-97B5-50C45BA9D0C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82355" y="0"/>
            <a:ext cx="3461644" cy="51438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2908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olour an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B039152-55B3-45C8-87D7-F6B3BF3D1816}"/>
              </a:ext>
            </a:extLst>
          </p:cNvPr>
          <p:cNvSpPr/>
          <p:nvPr/>
        </p:nvSpPr>
        <p:spPr>
          <a:xfrm>
            <a:off x="5708654" y="-3172"/>
            <a:ext cx="3435345" cy="514667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35350"/>
              <a:gd name="f7" fmla="val 5146675"/>
              <a:gd name="f8" fmla="val 1190625"/>
              <a:gd name="f9" fmla="val 3175"/>
              <a:gd name="f10" fmla="+- 0 0 -90"/>
              <a:gd name="f11" fmla="*/ f3 1 3435350"/>
              <a:gd name="f12" fmla="*/ f4 1 5146675"/>
              <a:gd name="f13" fmla="+- f7 0 f5"/>
              <a:gd name="f14" fmla="+- f6 0 f5"/>
              <a:gd name="f15" fmla="*/ f10 f0 1"/>
              <a:gd name="f16" fmla="*/ f14 1 3435350"/>
              <a:gd name="f17" fmla="*/ f13 1 5146675"/>
              <a:gd name="f18" fmla="*/ 0 f14 1"/>
              <a:gd name="f19" fmla="*/ 3435350 f14 1"/>
              <a:gd name="f20" fmla="*/ 1190625 f14 1"/>
              <a:gd name="f21" fmla="*/ 0 f13 1"/>
              <a:gd name="f22" fmla="*/ 3175 f13 1"/>
              <a:gd name="f23" fmla="*/ 5146675 f13 1"/>
              <a:gd name="f24" fmla="*/ f15 1 f2"/>
              <a:gd name="f25" fmla="*/ f18 1 3435350"/>
              <a:gd name="f26" fmla="*/ f19 1 3435350"/>
              <a:gd name="f27" fmla="*/ f20 1 3435350"/>
              <a:gd name="f28" fmla="*/ f21 1 5146675"/>
              <a:gd name="f29" fmla="*/ f22 1 5146675"/>
              <a:gd name="f30" fmla="*/ f23 1 5146675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7 1 f16"/>
              <a:gd name="f37" fmla="*/ f28 1 f17"/>
              <a:gd name="f38" fmla="*/ f26 1 f16"/>
              <a:gd name="f39" fmla="*/ f29 1 f17"/>
              <a:gd name="f40" fmla="*/ f30 1 f17"/>
              <a:gd name="f41" fmla="*/ f25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8" y="f50"/>
              </a:cxn>
              <a:cxn ang="f35">
                <a:pos x="f51" y="f50"/>
              </a:cxn>
              <a:cxn ang="f35">
                <a:pos x="f46" y="f47"/>
              </a:cxn>
            </a:cxnLst>
            <a:rect l="f42" t="f45" r="f43" b="f44"/>
            <a:pathLst>
              <a:path w="3435350" h="5146675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5" y="f7"/>
                </a:lnTo>
                <a:lnTo>
                  <a:pt x="f8" y="f5"/>
                </a:lnTo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C6FDE5-DFA8-47A8-B9BC-CD296D474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8" y="1598398"/>
            <a:ext cx="5259601" cy="1101595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D259E0-31E5-47A2-B262-54C07D115E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0798" y="2701530"/>
            <a:ext cx="5259601" cy="1314001"/>
          </a:xfr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0E1CCF-F1C2-45D3-AD7E-5A182B08CA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172903FE-B2A0-4CA8-B558-C36E6F596616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8793BF-6E3A-48AE-8E8A-FC1D26B0F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E728FC-4DD1-4BBA-B642-DC7BA63773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D277E00-E822-4839-BF8F-DD2B81F514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8925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olour (Insert Image)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CA76-D48B-464C-92B0-BEB1157AF1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8" y="1598398"/>
            <a:ext cx="5259601" cy="1101595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5AF06-9D32-4D85-9069-3A06B461885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0798" y="2701530"/>
            <a:ext cx="5259601" cy="1314001"/>
          </a:xfr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7270-7E14-4A00-BEFD-0E42969AAF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1C60A6C3-E619-4613-B94C-0B65073B7145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F325E-3C65-4ED2-AD33-29C02BFD35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796E-2192-4D77-BB07-14844F5200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626CBF38-B390-44C2-8B54-54EC4FFA0880}" type="slidenum"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2559994-FF3F-428F-8663-B84F2592A97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82355" y="0"/>
            <a:ext cx="3461644" cy="51438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9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1FD0-37A5-4D50-B166-EA04D0B83C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8" y="680395"/>
            <a:ext cx="5259601" cy="11015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46E2-61AB-410F-A1B8-B78B4FA4293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70798" y="1825197"/>
            <a:ext cx="5259601" cy="2501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9966-ADDD-403B-B3C1-2EA190968F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1CF13B-3497-4F4F-A017-FFD6F9CF1629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CB888-D340-4FE6-A15C-9A929C2717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99D7C-59DB-456E-97D7-6543332682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3A6D67-A9D3-42E3-B42D-74200C55F0B9}" type="slidenum"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4CFDF7C-4B55-49BC-8AA5-51154AB3AB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82355" y="0"/>
            <a:ext cx="3461644" cy="51434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528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A2BF-CAD6-4BFE-BB37-8D0CC3C80E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9AC8-24A8-40C7-9590-06FA27C074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798" y="1369222"/>
            <a:ext cx="4144051" cy="2888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DC6BE-6763-451F-9E1B-82610DAF8A9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29149" y="1369222"/>
            <a:ext cx="4144051" cy="2888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E060-77E9-4CBF-9BA3-74CD623E77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888F4A-5292-48C2-A7A6-B0C59719A46A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B761A-0C7C-44A9-A102-967AF823C7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64EE0-9F5F-4DE2-8CEB-E1F38234F5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891119-A674-4DB5-B072-BAA004997C0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86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D8EE-F017-4378-8C14-798582850B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3F0E-7A74-4B54-9F1A-95E13EFA136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70798" y="1369222"/>
            <a:ext cx="4144051" cy="2888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2A3AA3D4-D758-45F9-BE16-24299F4464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36F552-EAD2-4C8D-914A-2276FCCF3290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3299029-DC75-443F-B01B-FD63CCC7D9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E118511-5B6D-4E59-8108-647C84E550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510E0D-AA6E-482D-A73B-29F8F8B36A65}" type="slidenum"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795EFCA-41B4-4E74-8186-FE9AEA0E686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29598" y="1369222"/>
            <a:ext cx="4143603" cy="28884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97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6925D-2141-4DB7-BADA-74F3DB2AF9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8" y="273844"/>
            <a:ext cx="8402403" cy="9941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82FFE-91C9-4DD1-9AB9-BA49A49FC0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0798" y="1369222"/>
            <a:ext cx="8402403" cy="28949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D3A8-0065-4F61-A384-D66B4A5E583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70798" y="436109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929BF735-EB99-438A-AE37-4C6988D4D639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D263-8747-4AAA-8D7A-1E150FDD47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15801" y="436109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1481-ACA6-4660-8C89-14A7E0C6E9F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4321628" y="4771677"/>
            <a:ext cx="539998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5265075A-427B-4842-9FC2-B17C4A29EDA1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marR="0" lvl="0" indent="0" algn="l" defTabSz="6858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Sanchez Regular" pitchFamily="50"/>
        </a:defRPr>
      </a:lvl1pPr>
    </p:titleStyle>
    <p:bodyStyle>
      <a:lvl1pPr marL="171450" marR="0" lvl="0" indent="-171450" algn="l" defTabSz="685800" rtl="0" fontAlgn="auto" hangingPunct="1">
        <a:lnSpc>
          <a:spcPct val="90000"/>
        </a:lnSpc>
        <a:spcBef>
          <a:spcPts val="750"/>
        </a:spcBef>
        <a:spcAft>
          <a:spcPts val="0"/>
        </a:spcAft>
        <a:buSzPct val="85000"/>
        <a:buFont typeface="Wingdings" pitchFamily="2"/>
        <a:buChar char="§"/>
        <a:tabLst/>
        <a:defRPr lang="en-US" sz="2100" b="0" i="0" u="none" strike="noStrike" kern="1200" cap="none" spc="0" baseline="0">
          <a:solidFill>
            <a:srgbClr val="000000"/>
          </a:solidFill>
          <a:uFillTx/>
          <a:latin typeface="Arial" pitchFamily="34"/>
          <a:cs typeface="Arial" pitchFamily="34"/>
        </a:defRPr>
      </a:lvl1pPr>
      <a:lvl2pPr marL="514350" marR="0" lvl="1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 pitchFamily="34"/>
          <a:cs typeface="Arial" pitchFamily="34"/>
        </a:defRPr>
      </a:lvl2pPr>
      <a:lvl3pPr marL="857250" marR="0" lvl="2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85000"/>
        <a:buFont typeface="Wingdings" pitchFamily="2"/>
        <a:buChar char="Ø"/>
        <a:tabLst/>
        <a:defRPr lang="en-US" sz="1500" b="0" i="0" u="none" strike="noStrike" kern="1200" cap="none" spc="0" baseline="0">
          <a:solidFill>
            <a:srgbClr val="000000"/>
          </a:solidFill>
          <a:uFillTx/>
          <a:latin typeface="Arial" pitchFamily="34"/>
          <a:cs typeface="Arial" pitchFamily="34"/>
        </a:defRPr>
      </a:lvl3pPr>
      <a:lvl4pPr marL="1200150" marR="0" lvl="3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350" b="0" i="0" u="none" strike="noStrike" kern="1200" cap="none" spc="0" baseline="0">
          <a:solidFill>
            <a:srgbClr val="000000"/>
          </a:solidFill>
          <a:uFillTx/>
          <a:latin typeface="Arial" pitchFamily="34"/>
          <a:cs typeface="Arial" pitchFamily="34"/>
        </a:defRPr>
      </a:lvl4pPr>
      <a:lvl5pPr marL="1543050" marR="0" lvl="4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Courier New" pitchFamily="49"/>
        <a:buChar char="o"/>
        <a:tabLst/>
        <a:defRPr lang="en-US" sz="1350" b="0" i="0" u="none" strike="noStrike" kern="1200" cap="none" spc="0" baseline="0">
          <a:solidFill>
            <a:srgbClr val="000000"/>
          </a:solidFill>
          <a:uFillTx/>
          <a:latin typeface="Arial" pitchFamily="34"/>
          <a:cs typeface="Arial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gorman/html/understand/understand014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ABC8-5AB3-4949-80DF-F2A03D3409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Computer Systems B</a:t>
            </a:r>
            <a:br>
              <a:rPr lang="en-US" dirty="0"/>
            </a:br>
            <a:r>
              <a:rPr lang="en-US" sz="2800" dirty="0"/>
              <a:t>COMS20012</a:t>
            </a:r>
            <a:endParaRPr lang="en-GB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B8223-1B42-4A31-B7CD-C366A909941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0799" y="2701531"/>
            <a:ext cx="5259601" cy="131400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Introduction to Operating Systems and Security</a:t>
            </a:r>
            <a:endParaRPr lang="en-GB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06190C1-BE73-43CB-9804-FE88F4BEA8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200" dirty="0"/>
              <a:t>Segmented Virtual Memory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9370DEF-1B0E-4DB1-BD6C-C54067F18D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Memory-mapping Unit (MMU)</a:t>
            </a:r>
            <a:endParaRPr lang="en-GB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D1DC144-21FD-4C3C-923B-FEB5500106B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1900" dirty="0"/>
              <a:t>MMU is a piece of hardware</a:t>
            </a:r>
          </a:p>
          <a:p>
            <a:pPr lvl="1">
              <a:lnSpc>
                <a:spcPct val="70000"/>
              </a:lnSpc>
            </a:pPr>
            <a:r>
              <a:rPr lang="en-US" sz="1700" dirty="0"/>
              <a:t>Translate virtual addresses to physical addresses</a:t>
            </a:r>
          </a:p>
          <a:p>
            <a:pPr lvl="1">
              <a:lnSpc>
                <a:spcPct val="70000"/>
              </a:lnSpc>
            </a:pPr>
            <a:r>
              <a:rPr lang="en-US" sz="1700" dirty="0"/>
              <a:t>Only configurable by a privileged process (i.e. the kernel)</a:t>
            </a:r>
          </a:p>
          <a:p>
            <a:pPr lvl="0">
              <a:lnSpc>
                <a:spcPct val="70000"/>
              </a:lnSpc>
            </a:pPr>
            <a:r>
              <a:rPr lang="en-US" sz="1900" dirty="0"/>
              <a:t>Virtual addresses are what a process uses</a:t>
            </a:r>
          </a:p>
          <a:p>
            <a:pPr lvl="0">
              <a:lnSpc>
                <a:spcPct val="70000"/>
              </a:lnSpc>
            </a:pPr>
            <a:r>
              <a:rPr lang="en-US" sz="1900" dirty="0"/>
              <a:t>Physical addresses is what the CPU present to the RAM</a:t>
            </a:r>
          </a:p>
          <a:p>
            <a:pPr marL="0" indent="0">
              <a:lnSpc>
                <a:spcPct val="70000"/>
              </a:lnSpc>
              <a:buNone/>
            </a:pPr>
            <a:endParaRPr lang="en-US" sz="1200" dirty="0"/>
          </a:p>
          <a:p>
            <a:pPr marL="0" indent="0">
              <a:lnSpc>
                <a:spcPct val="70000"/>
              </a:lnSpc>
              <a:buNone/>
            </a:pPr>
            <a:endParaRPr lang="en-US" sz="12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// code in process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sub t1, a0, a1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/>
              <a:t>add t0, t1, t2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 err="1"/>
              <a:t>lw</a:t>
            </a:r>
            <a:r>
              <a:rPr lang="en-US" sz="1200" dirty="0"/>
              <a:t> t4; 16(t0)</a:t>
            </a:r>
          </a:p>
          <a:p>
            <a:pPr lvl="1">
              <a:lnSpc>
                <a:spcPct val="70000"/>
              </a:lnSpc>
            </a:pPr>
            <a:endParaRPr lang="en-GB" sz="1700" dirty="0"/>
          </a:p>
        </p:txBody>
      </p:sp>
      <p:sp>
        <p:nvSpPr>
          <p:cNvPr id="4" name="Left Brace 5">
            <a:extLst>
              <a:ext uri="{FF2B5EF4-FFF2-40B4-BE49-F238E27FC236}">
                <a16:creationId xmlns:a16="http://schemas.microsoft.com/office/drawing/2014/main" id="{9B00FEFB-ACB0-4F7E-A9B6-DACEFE7858E5}"/>
              </a:ext>
            </a:extLst>
          </p:cNvPr>
          <p:cNvSpPr/>
          <p:nvPr/>
        </p:nvSpPr>
        <p:spPr>
          <a:xfrm rot="16200004">
            <a:off x="909207" y="3964117"/>
            <a:ext cx="311728" cy="3983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87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9 0 f1"/>
              <a:gd name="f63" fmla="+- f55 f58 0"/>
              <a:gd name="f64" fmla="*/ f58 f36 1"/>
              <a:gd name="f65" fmla="cos 1 f62"/>
              <a:gd name="f66" fmla="sin 1 f62"/>
              <a:gd name="f67" fmla="*/ f63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lowchart: Summing Junction 6">
            <a:extLst>
              <a:ext uri="{FF2B5EF4-FFF2-40B4-BE49-F238E27FC236}">
                <a16:creationId xmlns:a16="http://schemas.microsoft.com/office/drawing/2014/main" id="{A0445183-EFBE-4EF2-8773-A91E79AAB81D}"/>
              </a:ext>
            </a:extLst>
          </p:cNvPr>
          <p:cNvSpPr/>
          <p:nvPr/>
        </p:nvSpPr>
        <p:spPr>
          <a:xfrm>
            <a:off x="2975266" y="3919100"/>
            <a:ext cx="949037" cy="8001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 stroke="0">
                <a:moveTo>
                  <a:pt x="f37" y="f50"/>
                </a:moveTo>
                <a:arcTo wR="f47" hR="f48" stAng="f1" swAng="f0"/>
                <a:close/>
              </a:path>
              <a:path fill="none">
                <a:moveTo>
                  <a:pt x="f66" y="f67"/>
                </a:moveTo>
                <a:lnTo>
                  <a:pt x="f68" y="f69"/>
                </a:lnTo>
                <a:moveTo>
                  <a:pt x="f68" y="f67"/>
                </a:moveTo>
                <a:lnTo>
                  <a:pt x="f66" y="f69"/>
                </a:lnTo>
              </a:path>
              <a:path fill="none"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F7BDA4"/>
              </a:gs>
              <a:gs pos="100000">
                <a:srgbClr val="F5B195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6" name="Straight Arrow Connector 12">
            <a:extLst>
              <a:ext uri="{FF2B5EF4-FFF2-40B4-BE49-F238E27FC236}">
                <a16:creationId xmlns:a16="http://schemas.microsoft.com/office/drawing/2014/main" id="{2A4462F2-EE09-4157-8190-A612D68A23E6}"/>
              </a:ext>
            </a:extLst>
          </p:cNvPr>
          <p:cNvCxnSpPr>
            <a:stCxn id="4" idx="5"/>
          </p:cNvCxnSpPr>
          <p:nvPr/>
        </p:nvCxnSpPr>
        <p:spPr>
          <a:xfrm>
            <a:off x="1068531" y="4319150"/>
            <a:ext cx="1906734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7" name="Rectangle: Single Corner Snipped 13">
            <a:extLst>
              <a:ext uri="{FF2B5EF4-FFF2-40B4-BE49-F238E27FC236}">
                <a16:creationId xmlns:a16="http://schemas.microsoft.com/office/drawing/2014/main" id="{F9852B78-E423-4C6C-A27A-B2E498956D57}"/>
              </a:ext>
            </a:extLst>
          </p:cNvPr>
          <p:cNvSpPr/>
          <p:nvPr/>
        </p:nvSpPr>
        <p:spPr>
          <a:xfrm>
            <a:off x="6186054" y="2840181"/>
            <a:ext cx="1555174" cy="194310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9 f15 1"/>
              <a:gd name="f24" fmla="*/ f18 f15 1"/>
              <a:gd name="f25" fmla="min f22 f21"/>
              <a:gd name="f26" fmla="*/ f25 f4 1"/>
              <a:gd name="f27" fmla="*/ f26 1 100000"/>
              <a:gd name="f28" fmla="+- f18 0 f27"/>
              <a:gd name="f29" fmla="*/ f27 1 2"/>
              <a:gd name="f30" fmla="*/ f27 f15 1"/>
              <a:gd name="f31" fmla="+- f28 f18 0"/>
              <a:gd name="f32" fmla="*/ f29 f15 1"/>
              <a:gd name="f33" fmla="*/ f28 f15 1"/>
              <a:gd name="f34" fmla="*/ f31 1 2"/>
              <a:gd name="f35" fmla="*/ f3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32" r="f35" b="f23"/>
            <a:pathLst>
              <a:path>
                <a:moveTo>
                  <a:pt x="f20" y="f20"/>
                </a:moveTo>
                <a:lnTo>
                  <a:pt x="f33" y="f20"/>
                </a:lnTo>
                <a:lnTo>
                  <a:pt x="f24" y="f30"/>
                </a:lnTo>
                <a:lnTo>
                  <a:pt x="f24" y="f23"/>
                </a:lnTo>
                <a:lnTo>
                  <a:pt x="f20" y="f23"/>
                </a:lnTo>
                <a:close/>
              </a:path>
            </a:pathLst>
          </a:custGeom>
          <a:gradFill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8" name="Straight Arrow Connector 15">
            <a:extLst>
              <a:ext uri="{FF2B5EF4-FFF2-40B4-BE49-F238E27FC236}">
                <a16:creationId xmlns:a16="http://schemas.microsoft.com/office/drawing/2014/main" id="{456E9857-90A5-4D2A-9A80-847565BFB434}"/>
              </a:ext>
            </a:extLst>
          </p:cNvPr>
          <p:cNvCxnSpPr>
            <a:stCxn id="5" idx="1"/>
          </p:cNvCxnSpPr>
          <p:nvPr/>
        </p:nvCxnSpPr>
        <p:spPr>
          <a:xfrm>
            <a:off x="3924304" y="4319150"/>
            <a:ext cx="2261750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9" name="TextBox 16">
            <a:extLst>
              <a:ext uri="{FF2B5EF4-FFF2-40B4-BE49-F238E27FC236}">
                <a16:creationId xmlns:a16="http://schemas.microsoft.com/office/drawing/2014/main" id="{949513F3-F614-4465-853A-CCAEDB0394ED}"/>
              </a:ext>
            </a:extLst>
          </p:cNvPr>
          <p:cNvSpPr txBox="1"/>
          <p:nvPr/>
        </p:nvSpPr>
        <p:spPr>
          <a:xfrm>
            <a:off x="3086539" y="3488746"/>
            <a:ext cx="726481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MMU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2412844B-BEEC-4C1B-8276-09474AAAAD69}"/>
              </a:ext>
            </a:extLst>
          </p:cNvPr>
          <p:cNvSpPr txBox="1"/>
          <p:nvPr/>
        </p:nvSpPr>
        <p:spPr>
          <a:xfrm>
            <a:off x="5386393" y="2838673"/>
            <a:ext cx="639919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RAM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13CF1424-B089-45AC-8250-FDDDCB0DC5EC}"/>
              </a:ext>
            </a:extLst>
          </p:cNvPr>
          <p:cNvSpPr txBox="1"/>
          <p:nvPr/>
        </p:nvSpPr>
        <p:spPr>
          <a:xfrm>
            <a:off x="1960373" y="3919101"/>
            <a:ext cx="1080745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Virtual address:</a:t>
            </a:r>
          </a:p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0x234FED</a:t>
            </a:r>
            <a:endParaRPr lang="en-GB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C78A79B3-4CAF-402D-9CF8-AAA8CA1D8A4A}"/>
              </a:ext>
            </a:extLst>
          </p:cNvPr>
          <p:cNvSpPr txBox="1"/>
          <p:nvPr/>
        </p:nvSpPr>
        <p:spPr>
          <a:xfrm>
            <a:off x="4031626" y="3888267"/>
            <a:ext cx="1154483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Physical address:</a:t>
            </a:r>
          </a:p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0x754EED</a:t>
            </a:r>
            <a:endParaRPr lang="en-GB" sz="110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2A8B-5345-4A6B-8C2A-CE0FA70889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Early attempt: base + bound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185DE1-10E0-42AA-A48F-DD833E91CE9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sz="1800" dirty="0"/>
              <a:t>Associate virtual address with base and bound register</a:t>
            </a:r>
          </a:p>
          <a:p>
            <a:pPr lvl="0">
              <a:lnSpc>
                <a:spcPct val="80000"/>
              </a:lnSpc>
            </a:pPr>
            <a:r>
              <a:rPr lang="en-US" sz="1800" dirty="0"/>
              <a:t>Base: where the physical address space start</a:t>
            </a:r>
          </a:p>
          <a:p>
            <a:pPr lvl="0">
              <a:lnSpc>
                <a:spcPct val="80000"/>
              </a:lnSpc>
            </a:pPr>
            <a:r>
              <a:rPr lang="en-US" sz="1800" dirty="0"/>
              <a:t>Bound: the length of the address space (both virtual and physical)</a:t>
            </a:r>
          </a:p>
          <a:p>
            <a:pPr lvl="0">
              <a:lnSpc>
                <a:spcPct val="80000"/>
              </a:lnSpc>
            </a:pPr>
            <a:r>
              <a:rPr lang="en-US" sz="1800" dirty="0"/>
              <a:t>MMU formula:</a:t>
            </a:r>
          </a:p>
          <a:p>
            <a:pPr marL="342892" lvl="1" indent="0">
              <a:lnSpc>
                <a:spcPct val="80000"/>
              </a:lnSpc>
              <a:buNone/>
            </a:pPr>
            <a:r>
              <a:rPr lang="en-GB" sz="1500" i="1" dirty="0"/>
              <a:t>if (</a:t>
            </a:r>
            <a:r>
              <a:rPr lang="en-GB" sz="1500" i="1" dirty="0" err="1"/>
              <a:t>virtual_add</a:t>
            </a:r>
            <a:r>
              <a:rPr lang="en-GB" sz="1500" i="1" dirty="0"/>
              <a:t> &gt; bound)</a:t>
            </a:r>
          </a:p>
          <a:p>
            <a:pPr marL="342892" lvl="1" indent="0">
              <a:lnSpc>
                <a:spcPct val="80000"/>
              </a:lnSpc>
              <a:buNone/>
            </a:pPr>
            <a:r>
              <a:rPr lang="en-GB" sz="1500" i="1" dirty="0"/>
              <a:t>	error()</a:t>
            </a:r>
          </a:p>
          <a:p>
            <a:pPr marL="342892" lvl="1" indent="0">
              <a:lnSpc>
                <a:spcPct val="80000"/>
              </a:lnSpc>
              <a:buNone/>
            </a:pPr>
            <a:r>
              <a:rPr lang="en-GB" sz="1500" i="1" dirty="0"/>
              <a:t>else</a:t>
            </a:r>
          </a:p>
          <a:p>
            <a:pPr marL="342892" lvl="1" indent="0">
              <a:lnSpc>
                <a:spcPct val="80000"/>
              </a:lnSpc>
              <a:buNone/>
            </a:pPr>
            <a:r>
              <a:rPr lang="en-GB" sz="1500" i="1" dirty="0"/>
              <a:t>	</a:t>
            </a:r>
            <a:r>
              <a:rPr lang="en-GB" sz="1500" i="1" dirty="0" err="1"/>
              <a:t>physical_add</a:t>
            </a:r>
            <a:r>
              <a:rPr lang="en-GB" sz="1500" i="1" dirty="0"/>
              <a:t> = </a:t>
            </a:r>
            <a:r>
              <a:rPr lang="en-GB" sz="1500" i="1" dirty="0" err="1"/>
              <a:t>virtual_add</a:t>
            </a:r>
            <a:r>
              <a:rPr lang="en-GB" sz="1500" i="1" dirty="0"/>
              <a:t> + base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11919AF-2400-4772-A99C-E035EFBAD735}"/>
              </a:ext>
            </a:extLst>
          </p:cNvPr>
          <p:cNvSpPr/>
          <p:nvPr/>
        </p:nvSpPr>
        <p:spPr>
          <a:xfrm>
            <a:off x="4970321" y="1520537"/>
            <a:ext cx="914400" cy="1146465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Virtual address space 1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EA4F51-6E34-47A1-9FF5-F40418BBFE25}"/>
              </a:ext>
            </a:extLst>
          </p:cNvPr>
          <p:cNvSpPr/>
          <p:nvPr/>
        </p:nvSpPr>
        <p:spPr>
          <a:xfrm>
            <a:off x="4970321" y="2971800"/>
            <a:ext cx="914400" cy="91440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Virtual address space 2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: Single Corner Snipped 7">
            <a:extLst>
              <a:ext uri="{FF2B5EF4-FFF2-40B4-BE49-F238E27FC236}">
                <a16:creationId xmlns:a16="http://schemas.microsoft.com/office/drawing/2014/main" id="{7994D289-6D49-4566-BC16-42D634C13E91}"/>
              </a:ext>
            </a:extLst>
          </p:cNvPr>
          <p:cNvSpPr/>
          <p:nvPr/>
        </p:nvSpPr>
        <p:spPr>
          <a:xfrm>
            <a:off x="6636331" y="1211169"/>
            <a:ext cx="914400" cy="3204569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9 f15 1"/>
              <a:gd name="f24" fmla="*/ f18 f15 1"/>
              <a:gd name="f25" fmla="min f22 f21"/>
              <a:gd name="f26" fmla="*/ f25 f4 1"/>
              <a:gd name="f27" fmla="*/ f26 1 100000"/>
              <a:gd name="f28" fmla="+- f18 0 f27"/>
              <a:gd name="f29" fmla="*/ f27 1 2"/>
              <a:gd name="f30" fmla="*/ f27 f15 1"/>
              <a:gd name="f31" fmla="+- f28 f18 0"/>
              <a:gd name="f32" fmla="*/ f29 f15 1"/>
              <a:gd name="f33" fmla="*/ f28 f15 1"/>
              <a:gd name="f34" fmla="*/ f31 1 2"/>
              <a:gd name="f35" fmla="*/ f3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32" r="f35" b="f23"/>
            <a:pathLst>
              <a:path>
                <a:moveTo>
                  <a:pt x="f20" y="f20"/>
                </a:moveTo>
                <a:lnTo>
                  <a:pt x="f33" y="f20"/>
                </a:lnTo>
                <a:lnTo>
                  <a:pt x="f24" y="f30"/>
                </a:lnTo>
                <a:lnTo>
                  <a:pt x="f24" y="f23"/>
                </a:lnTo>
                <a:lnTo>
                  <a:pt x="f20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3F342FF-7BA7-47FC-A089-6FE39DD077FD}"/>
              </a:ext>
            </a:extLst>
          </p:cNvPr>
          <p:cNvSpPr/>
          <p:nvPr/>
        </p:nvSpPr>
        <p:spPr>
          <a:xfrm>
            <a:off x="6636331" y="3089565"/>
            <a:ext cx="914400" cy="91440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23111FC9-8304-48DB-A9E9-1C5C25997192}"/>
              </a:ext>
            </a:extLst>
          </p:cNvPr>
          <p:cNvSpPr txBox="1"/>
          <p:nvPr/>
        </p:nvSpPr>
        <p:spPr>
          <a:xfrm>
            <a:off x="7651168" y="4231066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CD636A48-6F45-425A-845B-198BE90488CD}"/>
              </a:ext>
            </a:extLst>
          </p:cNvPr>
          <p:cNvSpPr txBox="1"/>
          <p:nvPr/>
        </p:nvSpPr>
        <p:spPr>
          <a:xfrm>
            <a:off x="7651168" y="3777733"/>
            <a:ext cx="29527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a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86CE68C-6EF7-4F7A-AA4F-CC14BBA13DCA}"/>
              </a:ext>
            </a:extLst>
          </p:cNvPr>
          <p:cNvSpPr/>
          <p:nvPr/>
        </p:nvSpPr>
        <p:spPr>
          <a:xfrm>
            <a:off x="6636331" y="1605559"/>
            <a:ext cx="914400" cy="1146465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45A7C634-1510-46D4-8B38-B1ABF9E178B9}"/>
              </a:ext>
            </a:extLst>
          </p:cNvPr>
          <p:cNvSpPr txBox="1"/>
          <p:nvPr/>
        </p:nvSpPr>
        <p:spPr>
          <a:xfrm>
            <a:off x="7651169" y="2904894"/>
            <a:ext cx="30649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b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36F96806-07C0-401A-AEA3-E423299D99CA}"/>
              </a:ext>
            </a:extLst>
          </p:cNvPr>
          <p:cNvSpPr txBox="1"/>
          <p:nvPr/>
        </p:nvSpPr>
        <p:spPr>
          <a:xfrm>
            <a:off x="7639950" y="2535568"/>
            <a:ext cx="28245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c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463A170-6DD2-4589-8DF4-DE58C76D18BC}"/>
              </a:ext>
            </a:extLst>
          </p:cNvPr>
          <p:cNvSpPr txBox="1"/>
          <p:nvPr/>
        </p:nvSpPr>
        <p:spPr>
          <a:xfrm>
            <a:off x="7639950" y="1420896"/>
            <a:ext cx="30649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d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BA08EE2F-861F-44A1-A7F6-98F401E8B338}"/>
              </a:ext>
            </a:extLst>
          </p:cNvPr>
          <p:cNvSpPr txBox="1"/>
          <p:nvPr/>
        </p:nvSpPr>
        <p:spPr>
          <a:xfrm>
            <a:off x="4415153" y="4003966"/>
            <a:ext cx="62549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Base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9DCC34AB-98D9-4C05-B17F-9E13C2F877EB}"/>
              </a:ext>
            </a:extLst>
          </p:cNvPr>
          <p:cNvSpPr txBox="1"/>
          <p:nvPr/>
        </p:nvSpPr>
        <p:spPr>
          <a:xfrm>
            <a:off x="5243792" y="4003966"/>
            <a:ext cx="79701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Bound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A729A0DA-ADA9-4E5B-9313-8EFEA43EEAB6}"/>
              </a:ext>
            </a:extLst>
          </p:cNvPr>
          <p:cNvSpPr/>
          <p:nvPr/>
        </p:nvSpPr>
        <p:spPr>
          <a:xfrm>
            <a:off x="4270696" y="4306439"/>
            <a:ext cx="914400" cy="207267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a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DB0B32AD-F7FA-4502-9F8D-F1061EDD132B}"/>
              </a:ext>
            </a:extLst>
          </p:cNvPr>
          <p:cNvSpPr/>
          <p:nvPr/>
        </p:nvSpPr>
        <p:spPr>
          <a:xfrm>
            <a:off x="5185096" y="4305014"/>
            <a:ext cx="914400" cy="207267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b-a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CF0E6C7F-1C1A-4410-B290-6BBA386F85BC}"/>
              </a:ext>
            </a:extLst>
          </p:cNvPr>
          <p:cNvSpPr/>
          <p:nvPr/>
        </p:nvSpPr>
        <p:spPr>
          <a:xfrm>
            <a:off x="4270696" y="4510196"/>
            <a:ext cx="914400" cy="207267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c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AAD2AF9D-E787-462D-9769-3D1DB4006BBA}"/>
              </a:ext>
            </a:extLst>
          </p:cNvPr>
          <p:cNvSpPr/>
          <p:nvPr/>
        </p:nvSpPr>
        <p:spPr>
          <a:xfrm>
            <a:off x="5185096" y="4510196"/>
            <a:ext cx="914400" cy="207267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d-c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F8B7-7930-45F6-B5AC-03D4BCBC07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Base + Bound pros and cons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3977-2A93-4887-9363-51F4D0607D4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/>
              <a:t>Allow each virtual address space to be of different size</a:t>
            </a:r>
          </a:p>
          <a:p>
            <a:pPr lvl="0">
              <a:lnSpc>
                <a:spcPct val="80000"/>
              </a:lnSpc>
            </a:pPr>
            <a:r>
              <a:rPr lang="en-US"/>
              <a:t>Allow each virtual address space to be mapped into any physical RAM of sufficient size</a:t>
            </a:r>
          </a:p>
          <a:p>
            <a:pPr lvl="0">
              <a:lnSpc>
                <a:spcPct val="80000"/>
              </a:lnSpc>
            </a:pPr>
            <a:r>
              <a:rPr lang="en-US"/>
              <a:t>Straightforward isolation: just ensure no overlap!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ED2E5-1FD3-4FEA-AC5C-5CFAE7820BFE}"/>
              </a:ext>
            </a:extLst>
          </p:cNvPr>
          <p:cNvSpPr txBox="1">
            <a:spLocks noGrp="1"/>
          </p:cNvSpPr>
          <p:nvPr>
            <p:ph idx="2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/>
              <a:t>Waste physical memory if the virtual address space is not fully used (i.e. hole between stack and heap)</a:t>
            </a:r>
          </a:p>
          <a:p>
            <a:pPr lvl="0">
              <a:lnSpc>
                <a:spcPct val="80000"/>
              </a:lnSpc>
            </a:pPr>
            <a:r>
              <a:rPr lang="en-US"/>
              <a:t>Same privilege everywhere read/write/execute</a:t>
            </a:r>
          </a:p>
          <a:p>
            <a:pPr lvl="0">
              <a:lnSpc>
                <a:spcPct val="80000"/>
              </a:lnSpc>
            </a:pPr>
            <a:r>
              <a:rPr lang="en-US"/>
              <a:t>Sharing memory can only happen by overlapping top and bottom of two spaces (if need to be shared by more than 2?)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77ADC22-68E6-4050-990D-702EC4DF0C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Segmentation</a:t>
            </a:r>
            <a:endParaRPr lang="en-GB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5DC8BC5-1EA9-4FCE-8A30-7E7D92677DE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single address space has multiple logical </a:t>
            </a:r>
            <a:r>
              <a:rPr lang="en-US" dirty="0" err="1"/>
              <a:t>segement</a:t>
            </a:r>
            <a:endParaRPr lang="en-US" dirty="0"/>
          </a:p>
          <a:p>
            <a:pPr lvl="1"/>
            <a:r>
              <a:rPr lang="en-US" dirty="0"/>
              <a:t>Code: read/execute, fixed size</a:t>
            </a:r>
          </a:p>
          <a:p>
            <a:pPr lvl="1"/>
            <a:r>
              <a:rPr lang="en-US" dirty="0"/>
              <a:t>Static data: read/write, fixed size</a:t>
            </a:r>
          </a:p>
          <a:p>
            <a:pPr lvl="1"/>
            <a:r>
              <a:rPr lang="en-US" dirty="0"/>
              <a:t>Heap: read/write, dynamic size</a:t>
            </a:r>
          </a:p>
          <a:p>
            <a:pPr lvl="1"/>
            <a:r>
              <a:rPr lang="en-US" dirty="0"/>
              <a:t>Stack: read/write, dynamic size</a:t>
            </a:r>
          </a:p>
          <a:p>
            <a:pPr lvl="0"/>
            <a:r>
              <a:rPr lang="en-US" dirty="0"/>
              <a:t>Each segment is associated with privilege + base + bound</a:t>
            </a:r>
          </a:p>
          <a:p>
            <a:pPr lvl="1"/>
            <a:r>
              <a:rPr lang="en-US" dirty="0"/>
              <a:t>At a given time some segment may not be mapped into the physical RAM</a:t>
            </a:r>
          </a:p>
          <a:p>
            <a:pPr lvl="1"/>
            <a:r>
              <a:rPr lang="en-US" dirty="0"/>
              <a:t>When not mapped they are </a:t>
            </a:r>
            <a:r>
              <a:rPr lang="en-US" b="1" dirty="0">
                <a:solidFill>
                  <a:srgbClr val="C00000"/>
                </a:solidFill>
              </a:rPr>
              <a:t>swapped</a:t>
            </a:r>
            <a:r>
              <a:rPr lang="en-US" dirty="0"/>
              <a:t> to disk (more on this later)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709F761-8877-48F5-8FA7-4A00ADA1C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018" y="261967"/>
            <a:ext cx="8402403" cy="994172"/>
          </a:xfrm>
        </p:spPr>
        <p:txBody>
          <a:bodyPr/>
          <a:lstStyle/>
          <a:p>
            <a:pPr lvl="0"/>
            <a:r>
              <a:rPr lang="en-US"/>
              <a:t>Segmentation</a:t>
            </a:r>
            <a:endParaRPr lang="en-GB"/>
          </a:p>
        </p:txBody>
      </p:sp>
      <p:sp>
        <p:nvSpPr>
          <p:cNvPr id="3" name="Rectangle: Single Corner Snipped 6">
            <a:extLst>
              <a:ext uri="{FF2B5EF4-FFF2-40B4-BE49-F238E27FC236}">
                <a16:creationId xmlns:a16="http://schemas.microsoft.com/office/drawing/2014/main" id="{F1A95CAC-6628-40A7-B59F-21D2D02F80C5}"/>
              </a:ext>
            </a:extLst>
          </p:cNvPr>
          <p:cNvSpPr/>
          <p:nvPr/>
        </p:nvSpPr>
        <p:spPr>
          <a:xfrm>
            <a:off x="256050" y="1211169"/>
            <a:ext cx="914400" cy="3204569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9 f15 1"/>
              <a:gd name="f24" fmla="*/ f18 f15 1"/>
              <a:gd name="f25" fmla="min f22 f21"/>
              <a:gd name="f26" fmla="*/ f25 f4 1"/>
              <a:gd name="f27" fmla="*/ f26 1 100000"/>
              <a:gd name="f28" fmla="+- f18 0 f27"/>
              <a:gd name="f29" fmla="*/ f27 1 2"/>
              <a:gd name="f30" fmla="*/ f27 f15 1"/>
              <a:gd name="f31" fmla="+- f28 f18 0"/>
              <a:gd name="f32" fmla="*/ f29 f15 1"/>
              <a:gd name="f33" fmla="*/ f28 f15 1"/>
              <a:gd name="f34" fmla="*/ f31 1 2"/>
              <a:gd name="f35" fmla="*/ f3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32" r="f35" b="f23"/>
            <a:pathLst>
              <a:path>
                <a:moveTo>
                  <a:pt x="f20" y="f20"/>
                </a:moveTo>
                <a:lnTo>
                  <a:pt x="f33" y="f20"/>
                </a:lnTo>
                <a:lnTo>
                  <a:pt x="f24" y="f30"/>
                </a:lnTo>
                <a:lnTo>
                  <a:pt x="f24" y="f23"/>
                </a:lnTo>
                <a:lnTo>
                  <a:pt x="f20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: Single Corner Snipped 7">
            <a:extLst>
              <a:ext uri="{FF2B5EF4-FFF2-40B4-BE49-F238E27FC236}">
                <a16:creationId xmlns:a16="http://schemas.microsoft.com/office/drawing/2014/main" id="{2B285F1C-D871-42FB-8177-EA627EF02E3D}"/>
              </a:ext>
            </a:extLst>
          </p:cNvPr>
          <p:cNvSpPr/>
          <p:nvPr/>
        </p:nvSpPr>
        <p:spPr>
          <a:xfrm>
            <a:off x="3505480" y="1164782"/>
            <a:ext cx="914400" cy="3204569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9 f15 1"/>
              <a:gd name="f24" fmla="*/ f18 f15 1"/>
              <a:gd name="f25" fmla="min f22 f21"/>
              <a:gd name="f26" fmla="*/ f25 f4 1"/>
              <a:gd name="f27" fmla="*/ f26 1 100000"/>
              <a:gd name="f28" fmla="+- f18 0 f27"/>
              <a:gd name="f29" fmla="*/ f27 1 2"/>
              <a:gd name="f30" fmla="*/ f27 f15 1"/>
              <a:gd name="f31" fmla="+- f28 f18 0"/>
              <a:gd name="f32" fmla="*/ f29 f15 1"/>
              <a:gd name="f33" fmla="*/ f28 f15 1"/>
              <a:gd name="f34" fmla="*/ f31 1 2"/>
              <a:gd name="f35" fmla="*/ f3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32" r="f35" b="f23"/>
            <a:pathLst>
              <a:path>
                <a:moveTo>
                  <a:pt x="f20" y="f20"/>
                </a:moveTo>
                <a:lnTo>
                  <a:pt x="f33" y="f20"/>
                </a:lnTo>
                <a:lnTo>
                  <a:pt x="f24" y="f30"/>
                </a:lnTo>
                <a:lnTo>
                  <a:pt x="f24" y="f23"/>
                </a:lnTo>
                <a:lnTo>
                  <a:pt x="f20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037624F-B5E7-49F6-87DF-A4F9972DB15B}"/>
              </a:ext>
            </a:extLst>
          </p:cNvPr>
          <p:cNvSpPr/>
          <p:nvPr/>
        </p:nvSpPr>
        <p:spPr>
          <a:xfrm>
            <a:off x="256050" y="1211169"/>
            <a:ext cx="914400" cy="41346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Stack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9EFE52B-A6B9-4DF0-85F4-278530ED78A6}"/>
              </a:ext>
            </a:extLst>
          </p:cNvPr>
          <p:cNvSpPr/>
          <p:nvPr/>
        </p:nvSpPr>
        <p:spPr>
          <a:xfrm>
            <a:off x="256050" y="4002264"/>
            <a:ext cx="914400" cy="413464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Code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2179B0D-E11D-4C5B-B079-68C362664D37}"/>
              </a:ext>
            </a:extLst>
          </p:cNvPr>
          <p:cNvSpPr/>
          <p:nvPr/>
        </p:nvSpPr>
        <p:spPr>
          <a:xfrm>
            <a:off x="256050" y="3360000"/>
            <a:ext cx="914400" cy="642265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>
                <a:solidFill>
                  <a:srgbClr val="FFFFFF"/>
                </a:solidFill>
                <a:latin typeface="Calibri"/>
              </a:rPr>
              <a:t>Static Data</a:t>
            </a:r>
            <a:endParaRPr lang="en-GB" sz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2A3EEE4-7C3F-4157-A052-513B66329FDA}"/>
              </a:ext>
            </a:extLst>
          </p:cNvPr>
          <p:cNvSpPr/>
          <p:nvPr/>
        </p:nvSpPr>
        <p:spPr>
          <a:xfrm>
            <a:off x="256050" y="3003374"/>
            <a:ext cx="914400" cy="35661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Heap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EEB3956-1461-4473-914D-FF1A38AEC8DE}"/>
              </a:ext>
            </a:extLst>
          </p:cNvPr>
          <p:cNvSpPr/>
          <p:nvPr/>
        </p:nvSpPr>
        <p:spPr>
          <a:xfrm>
            <a:off x="3505480" y="1689756"/>
            <a:ext cx="914400" cy="413464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Code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2B28AF6-3B65-4EDC-A53D-C4BB591D5130}"/>
              </a:ext>
            </a:extLst>
          </p:cNvPr>
          <p:cNvSpPr/>
          <p:nvPr/>
        </p:nvSpPr>
        <p:spPr>
          <a:xfrm>
            <a:off x="3505480" y="3323561"/>
            <a:ext cx="914400" cy="41346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Stack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9A4A4FAE-DCA8-4112-9245-2825851F054D}"/>
              </a:ext>
            </a:extLst>
          </p:cNvPr>
          <p:cNvSpPr/>
          <p:nvPr/>
        </p:nvSpPr>
        <p:spPr>
          <a:xfrm>
            <a:off x="1168841" y="1211169"/>
            <a:ext cx="461177" cy="413464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g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C72FBE8-1795-4ACC-8292-EB09BE558C56}"/>
              </a:ext>
            </a:extLst>
          </p:cNvPr>
          <p:cNvSpPr/>
          <p:nvPr/>
        </p:nvSpPr>
        <p:spPr>
          <a:xfrm>
            <a:off x="1636639" y="1211169"/>
            <a:ext cx="518163" cy="413464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h-g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5B6FFF2-11E4-42AF-B376-64FD751CBA1B}"/>
              </a:ext>
            </a:extLst>
          </p:cNvPr>
          <p:cNvSpPr/>
          <p:nvPr/>
        </p:nvSpPr>
        <p:spPr>
          <a:xfrm>
            <a:off x="2161431" y="1211169"/>
            <a:ext cx="478404" cy="413464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rw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AECA598-E2D5-41D2-8794-F95067702F6D}"/>
              </a:ext>
            </a:extLst>
          </p:cNvPr>
          <p:cNvSpPr/>
          <p:nvPr/>
        </p:nvSpPr>
        <p:spPr>
          <a:xfrm>
            <a:off x="1177071" y="2910096"/>
            <a:ext cx="474418" cy="413464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Inv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1955107-B145-4102-9B7E-3064052C175A}"/>
              </a:ext>
            </a:extLst>
          </p:cNvPr>
          <p:cNvSpPr/>
          <p:nvPr/>
        </p:nvSpPr>
        <p:spPr>
          <a:xfrm>
            <a:off x="1658119" y="2910096"/>
            <a:ext cx="518163" cy="413464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f-e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8EF884F9-BAEF-40CA-A2C4-75A3F72B6020}"/>
              </a:ext>
            </a:extLst>
          </p:cNvPr>
          <p:cNvSpPr/>
          <p:nvPr/>
        </p:nvSpPr>
        <p:spPr>
          <a:xfrm>
            <a:off x="2182901" y="2910096"/>
            <a:ext cx="478404" cy="413464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rw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6651B972-6F88-4BAA-BE4D-07819CA76CB6}"/>
              </a:ext>
            </a:extLst>
          </p:cNvPr>
          <p:cNvSpPr/>
          <p:nvPr/>
        </p:nvSpPr>
        <p:spPr>
          <a:xfrm>
            <a:off x="1168841" y="3456176"/>
            <a:ext cx="491169" cy="413464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Inv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18E0572F-48C5-4069-991B-E797F137C4A0}"/>
              </a:ext>
            </a:extLst>
          </p:cNvPr>
          <p:cNvSpPr/>
          <p:nvPr/>
        </p:nvSpPr>
        <p:spPr>
          <a:xfrm>
            <a:off x="1666631" y="3456176"/>
            <a:ext cx="518163" cy="413464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d-c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88093C86-D90B-4817-B485-A2D443547F8B}"/>
              </a:ext>
            </a:extLst>
          </p:cNvPr>
          <p:cNvSpPr/>
          <p:nvPr/>
        </p:nvSpPr>
        <p:spPr>
          <a:xfrm>
            <a:off x="2191423" y="3456176"/>
            <a:ext cx="478404" cy="413464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rw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A14F9E36-B061-474F-9C6E-354328CD41F4}"/>
              </a:ext>
            </a:extLst>
          </p:cNvPr>
          <p:cNvSpPr/>
          <p:nvPr/>
        </p:nvSpPr>
        <p:spPr>
          <a:xfrm>
            <a:off x="1170451" y="4002264"/>
            <a:ext cx="481047" cy="413464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a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505FC3CC-F7DF-4059-82B7-16B9D47152D9}"/>
              </a:ext>
            </a:extLst>
          </p:cNvPr>
          <p:cNvSpPr/>
          <p:nvPr/>
        </p:nvSpPr>
        <p:spPr>
          <a:xfrm>
            <a:off x="1658119" y="4002264"/>
            <a:ext cx="518163" cy="413464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b-a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EFAE90DC-41A8-4FC6-8484-4E9CB0FEE8E1}"/>
              </a:ext>
            </a:extLst>
          </p:cNvPr>
          <p:cNvSpPr/>
          <p:nvPr/>
        </p:nvSpPr>
        <p:spPr>
          <a:xfrm>
            <a:off x="2182901" y="4002264"/>
            <a:ext cx="478404" cy="413464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rx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884C208A-A70B-4216-9597-7DC2F97D0EA9}"/>
              </a:ext>
            </a:extLst>
          </p:cNvPr>
          <p:cNvSpPr txBox="1"/>
          <p:nvPr/>
        </p:nvSpPr>
        <p:spPr>
          <a:xfrm>
            <a:off x="3203793" y="4257676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A8990F5C-1B99-4968-B0C8-07018515E924}"/>
              </a:ext>
            </a:extLst>
          </p:cNvPr>
          <p:cNvSpPr txBox="1"/>
          <p:nvPr/>
        </p:nvSpPr>
        <p:spPr>
          <a:xfrm>
            <a:off x="3203793" y="980118"/>
            <a:ext cx="38183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Hi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TextBox 29">
            <a:extLst>
              <a:ext uri="{FF2B5EF4-FFF2-40B4-BE49-F238E27FC236}">
                <a16:creationId xmlns:a16="http://schemas.microsoft.com/office/drawing/2014/main" id="{FFDF2050-3982-46E1-A576-20141C118C1A}"/>
              </a:ext>
            </a:extLst>
          </p:cNvPr>
          <p:cNvSpPr txBox="1"/>
          <p:nvPr/>
        </p:nvSpPr>
        <p:spPr>
          <a:xfrm>
            <a:off x="3178373" y="3552361"/>
            <a:ext cx="29367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g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7635F427-6850-4C26-B2F0-BD6BA1EE0694}"/>
              </a:ext>
            </a:extLst>
          </p:cNvPr>
          <p:cNvSpPr txBox="1"/>
          <p:nvPr/>
        </p:nvSpPr>
        <p:spPr>
          <a:xfrm>
            <a:off x="3184472" y="3138898"/>
            <a:ext cx="30649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h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TextBox 31">
            <a:extLst>
              <a:ext uri="{FF2B5EF4-FFF2-40B4-BE49-F238E27FC236}">
                <a16:creationId xmlns:a16="http://schemas.microsoft.com/office/drawing/2014/main" id="{09D0A74B-9960-46A8-B55D-6A7D7BEF3A0E}"/>
              </a:ext>
            </a:extLst>
          </p:cNvPr>
          <p:cNvSpPr txBox="1"/>
          <p:nvPr/>
        </p:nvSpPr>
        <p:spPr>
          <a:xfrm>
            <a:off x="3144924" y="1921146"/>
            <a:ext cx="29527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a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TextBox 33">
            <a:extLst>
              <a:ext uri="{FF2B5EF4-FFF2-40B4-BE49-F238E27FC236}">
                <a16:creationId xmlns:a16="http://schemas.microsoft.com/office/drawing/2014/main" id="{9D15A9E7-A396-40BB-8419-E66B9EE83061}"/>
              </a:ext>
            </a:extLst>
          </p:cNvPr>
          <p:cNvSpPr txBox="1"/>
          <p:nvPr/>
        </p:nvSpPr>
        <p:spPr>
          <a:xfrm>
            <a:off x="3161657" y="1507672"/>
            <a:ext cx="30649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b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0310A7CE-DC36-472B-8E1E-7866120A9326}"/>
              </a:ext>
            </a:extLst>
          </p:cNvPr>
          <p:cNvSpPr txBox="1"/>
          <p:nvPr/>
        </p:nvSpPr>
        <p:spPr>
          <a:xfrm>
            <a:off x="4572001" y="1417896"/>
            <a:ext cx="4144051" cy="28884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892" lvl="1" defTabSz="685783">
              <a:lnSpc>
                <a:spcPct val="80000"/>
              </a:lnSpc>
              <a:spcBef>
                <a:spcPts val="375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i="1">
                <a:solidFill>
                  <a:srgbClr val="000000"/>
                </a:solidFill>
                <a:latin typeface="Arial" pitchFamily="34"/>
                <a:cs typeface="Arial" pitchFamily="34"/>
              </a:rPr>
              <a:t>seg = find_seg(virtual_add)</a:t>
            </a:r>
          </a:p>
          <a:p>
            <a:pPr marL="342892" lvl="1" defTabSz="685783">
              <a:lnSpc>
                <a:spcPct val="80000"/>
              </a:lnSpc>
              <a:spcBef>
                <a:spcPts val="375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i="1">
                <a:solidFill>
                  <a:srgbClr val="000000"/>
                </a:solidFill>
                <a:latin typeface="Arial" pitchFamily="34"/>
                <a:cs typeface="Arial" pitchFamily="34"/>
              </a:rPr>
              <a:t>if (offset(vritual_add) &gt; seg.bound)</a:t>
            </a:r>
          </a:p>
          <a:p>
            <a:pPr marL="342892" lvl="1" defTabSz="685783">
              <a:lnSpc>
                <a:spcPct val="80000"/>
              </a:lnSpc>
              <a:spcBef>
                <a:spcPts val="375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i="1">
                <a:solidFill>
                  <a:srgbClr val="000000"/>
                </a:solidFill>
                <a:latin typeface="Arial" pitchFamily="34"/>
                <a:cs typeface="Arial" pitchFamily="34"/>
              </a:rPr>
              <a:t>	error()</a:t>
            </a:r>
          </a:p>
          <a:p>
            <a:pPr marL="342892" lvl="1" defTabSz="685783">
              <a:lnSpc>
                <a:spcPct val="80000"/>
              </a:lnSpc>
              <a:spcBef>
                <a:spcPts val="375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i="1">
                <a:solidFill>
                  <a:srgbClr val="000000"/>
                </a:solidFill>
                <a:latin typeface="Arial" pitchFamily="34"/>
                <a:cs typeface="Arial" pitchFamily="34"/>
              </a:rPr>
              <a:t>else</a:t>
            </a:r>
          </a:p>
          <a:p>
            <a:pPr marL="342892" lvl="1" defTabSz="685783">
              <a:lnSpc>
                <a:spcPct val="80000"/>
              </a:lnSpc>
              <a:spcBef>
                <a:spcPts val="375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i="1">
                <a:solidFill>
                  <a:srgbClr val="000000"/>
                </a:solidFill>
                <a:latin typeface="Arial" pitchFamily="34"/>
                <a:cs typeface="Arial" pitchFamily="34"/>
              </a:rPr>
              <a:t>	physical_add = offset(virtual_add) + seg.base</a:t>
            </a:r>
          </a:p>
          <a:p>
            <a:pPr marL="342892" lvl="1" defTabSz="685783">
              <a:lnSpc>
                <a:spcPct val="80000"/>
              </a:lnSpc>
              <a:spcBef>
                <a:spcPts val="375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i="1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marL="342892" lvl="1" defTabSz="685783">
              <a:lnSpc>
                <a:spcPct val="80000"/>
              </a:lnSpc>
              <a:spcBef>
                <a:spcPts val="375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Arial" pitchFamily="34"/>
                <a:cs typeface="Arial" pitchFamily="34"/>
              </a:rPr>
              <a:t>Defining find_seg and offset:</a:t>
            </a:r>
          </a:p>
          <a:p>
            <a:pPr marL="514337" lvl="1" indent="-171446" defTabSz="685783">
              <a:lnSpc>
                <a:spcPct val="80000"/>
              </a:lnSpc>
              <a:spcBef>
                <a:spcPts val="375"/>
              </a:spcBef>
              <a:buSzPct val="100000"/>
              <a:buFont typeface="Arial" pitchFamily="34"/>
              <a:buChar char="–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Arial" pitchFamily="34"/>
                <a:cs typeface="Arial" pitchFamily="34"/>
              </a:rPr>
              <a:t>Partition approach</a:t>
            </a:r>
          </a:p>
          <a:p>
            <a:pPr marL="857228" lvl="2" indent="-171446" defTabSz="685783">
              <a:lnSpc>
                <a:spcPct val="80000"/>
              </a:lnSpc>
              <a:spcBef>
                <a:spcPts val="375"/>
              </a:spcBef>
              <a:buSzPct val="85000"/>
              <a:buFont typeface="Wingdings" pitchFamily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Arial" pitchFamily="34"/>
                <a:cs typeface="Arial" pitchFamily="34"/>
              </a:rPr>
              <a:t>High order bits for segment</a:t>
            </a:r>
          </a:p>
          <a:p>
            <a:pPr marL="857228" lvl="2" indent="-171446" defTabSz="685783">
              <a:lnSpc>
                <a:spcPct val="80000"/>
              </a:lnSpc>
              <a:spcBef>
                <a:spcPts val="375"/>
              </a:spcBef>
              <a:buSzPct val="85000"/>
              <a:buFont typeface="Wingdings" pitchFamily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Arial" pitchFamily="34"/>
                <a:cs typeface="Arial" pitchFamily="34"/>
              </a:rPr>
              <a:t>Low order bits for offset</a:t>
            </a:r>
          </a:p>
          <a:p>
            <a:pPr marL="514337" lvl="1" indent="-171446" defTabSz="685783">
              <a:lnSpc>
                <a:spcPct val="80000"/>
              </a:lnSpc>
              <a:spcBef>
                <a:spcPts val="375"/>
              </a:spcBef>
              <a:buSzPct val="100000"/>
              <a:buFont typeface="Arial" pitchFamily="34"/>
              <a:buChar char="–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Arial" pitchFamily="34"/>
                <a:cs typeface="Arial" pitchFamily="34"/>
              </a:rPr>
              <a:t>Explicit approach</a:t>
            </a:r>
          </a:p>
          <a:p>
            <a:pPr marL="857228" lvl="2" indent="-171446" defTabSz="685783">
              <a:lnSpc>
                <a:spcPct val="80000"/>
              </a:lnSpc>
              <a:spcBef>
                <a:spcPts val="375"/>
              </a:spcBef>
              <a:buSzPct val="85000"/>
              <a:buFont typeface="Wingdings" pitchFamily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Arial" pitchFamily="34"/>
                <a:cs typeface="Arial" pitchFamily="34"/>
              </a:rPr>
              <a:t>Virtual address as offset</a:t>
            </a:r>
          </a:p>
          <a:p>
            <a:pPr marL="857228" lvl="2" indent="-171446" defTabSz="685783">
              <a:lnSpc>
                <a:spcPct val="80000"/>
              </a:lnSpc>
              <a:spcBef>
                <a:spcPts val="375"/>
              </a:spcBef>
              <a:buSzPct val="85000"/>
              <a:buFont typeface="Wingdings" pitchFamily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Arial" pitchFamily="34"/>
                <a:cs typeface="Arial" pitchFamily="34"/>
              </a:rPr>
              <a:t>Instruction needs segment to be explicit</a:t>
            </a:r>
          </a:p>
        </p:txBody>
      </p:sp>
      <p:sp>
        <p:nvSpPr>
          <p:cNvPr id="30" name="Rectangle 37">
            <a:extLst>
              <a:ext uri="{FF2B5EF4-FFF2-40B4-BE49-F238E27FC236}">
                <a16:creationId xmlns:a16="http://schemas.microsoft.com/office/drawing/2014/main" id="{D181258B-47A3-491C-8523-87C9D4D6E901}"/>
              </a:ext>
            </a:extLst>
          </p:cNvPr>
          <p:cNvSpPr/>
          <p:nvPr/>
        </p:nvSpPr>
        <p:spPr>
          <a:xfrm>
            <a:off x="7312648" y="2874398"/>
            <a:ext cx="520814" cy="182880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seg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0920D036-2F9C-4989-A4DB-69704427F85A}"/>
              </a:ext>
            </a:extLst>
          </p:cNvPr>
          <p:cNvSpPr/>
          <p:nvPr/>
        </p:nvSpPr>
        <p:spPr>
          <a:xfrm>
            <a:off x="7833455" y="2874398"/>
            <a:ext cx="882597" cy="182880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offset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0E2E-5D23-4322-B981-CBCEC77A95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Segmentation Advantages</a:t>
            </a:r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172BA8B-F701-4358-88CA-331EA76F675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/>
              <a:t>Shared advantage with base + bound</a:t>
            </a:r>
          </a:p>
          <a:p>
            <a:pPr lvl="1">
              <a:lnSpc>
                <a:spcPct val="80000"/>
              </a:lnSpc>
            </a:pPr>
            <a:r>
              <a:rPr lang="en-US"/>
              <a:t>Small address space metadata (few segments, few information about those segments)</a:t>
            </a:r>
          </a:p>
          <a:p>
            <a:pPr lvl="1">
              <a:lnSpc>
                <a:spcPct val="80000"/>
              </a:lnSpc>
            </a:pPr>
            <a:r>
              <a:rPr lang="en-US"/>
              <a:t>Isolation is easy just ensure there is no overlap</a:t>
            </a:r>
          </a:p>
          <a:p>
            <a:pPr lvl="1">
              <a:lnSpc>
                <a:spcPct val="80000"/>
              </a:lnSpc>
            </a:pPr>
            <a:r>
              <a:rPr lang="en-US"/>
              <a:t>Can map segment in any large enough region of physical RAM</a:t>
            </a:r>
          </a:p>
          <a:p>
            <a:pPr lvl="0">
              <a:lnSpc>
                <a:spcPct val="80000"/>
              </a:lnSpc>
            </a:pPr>
            <a:r>
              <a:rPr lang="en-US"/>
              <a:t>Advantage over base + bound</a:t>
            </a:r>
          </a:p>
          <a:p>
            <a:pPr lvl="1">
              <a:lnSpc>
                <a:spcPct val="80000"/>
              </a:lnSpc>
            </a:pPr>
            <a:r>
              <a:rPr lang="en-US"/>
              <a:t>Can share memory at the segment granularity</a:t>
            </a:r>
          </a:p>
          <a:p>
            <a:pPr lvl="1">
              <a:lnSpc>
                <a:spcPct val="80000"/>
              </a:lnSpc>
            </a:pPr>
            <a:r>
              <a:rPr lang="en-US"/>
              <a:t>Waste less memory (i.e. hole between heap and stack doesn’t need to be mapped)</a:t>
            </a:r>
          </a:p>
          <a:p>
            <a:pPr lvl="1">
              <a:lnSpc>
                <a:spcPct val="80000"/>
              </a:lnSpc>
            </a:pPr>
            <a:r>
              <a:rPr lang="en-US"/>
              <a:t>Enables segment granularity memory protection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ECF5-2A8A-46AB-B8E1-733EDF56B2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Segmentation Disadvantages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AC68-48BA-439A-8BB8-A581D7C8D24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/>
              <a:t>Segment may be large</a:t>
            </a:r>
          </a:p>
          <a:p>
            <a:pPr lvl="1">
              <a:lnSpc>
                <a:spcPct val="80000"/>
              </a:lnSpc>
            </a:pPr>
            <a:r>
              <a:rPr lang="en-US"/>
              <a:t>Need to map the whole segment into memory even to access a single byte</a:t>
            </a:r>
          </a:p>
          <a:p>
            <a:pPr lvl="1">
              <a:lnSpc>
                <a:spcPct val="80000"/>
              </a:lnSpc>
            </a:pPr>
            <a:r>
              <a:rPr lang="en-US"/>
              <a:t>Cannot map only the part of the segment that is utilized</a:t>
            </a:r>
          </a:p>
          <a:p>
            <a:pPr lvl="0">
              <a:lnSpc>
                <a:spcPct val="80000"/>
              </a:lnSpc>
            </a:pPr>
            <a:r>
              <a:rPr lang="en-GB"/>
              <a:t>Need to find free physical memory large enough to accommodate a segment</a:t>
            </a:r>
          </a:p>
          <a:p>
            <a:pPr lvl="1">
              <a:lnSpc>
                <a:spcPct val="80000"/>
              </a:lnSpc>
            </a:pPr>
            <a:r>
              <a:rPr lang="en-GB"/>
              <a:t>Several algorithm can be used </a:t>
            </a:r>
            <a:r>
              <a:rPr lang="en-GB" b="1">
                <a:solidFill>
                  <a:srgbClr val="C00000"/>
                </a:solidFill>
              </a:rPr>
              <a:t>first fit, worst fit, best fit </a:t>
            </a:r>
            <a:r>
              <a:rPr lang="en-GB"/>
              <a:t>(see exercises)</a:t>
            </a:r>
          </a:p>
          <a:p>
            <a:pPr lvl="1">
              <a:lnSpc>
                <a:spcPct val="80000"/>
              </a:lnSpc>
            </a:pPr>
            <a:r>
              <a:rPr lang="en-GB"/>
              <a:t>All have </a:t>
            </a:r>
            <a:r>
              <a:rPr lang="en-GB" b="1">
                <a:solidFill>
                  <a:srgbClr val="C00000"/>
                </a:solidFill>
              </a:rPr>
              <a:t>trades-off</a:t>
            </a:r>
          </a:p>
          <a:p>
            <a:pPr lvl="0">
              <a:lnSpc>
                <a:spcPct val="80000"/>
              </a:lnSpc>
            </a:pPr>
            <a:r>
              <a:rPr lang="en-GB"/>
              <a:t>Explicit segment management is not very elegant (better with partitioned address)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EC352F8-C313-4B5A-9F23-443CBD9DF8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200"/>
              <a:t>Paging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C0A64EE-FC8F-40FC-A34A-9463851899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Paging</a:t>
            </a:r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34D0F1D-D35B-42EA-A757-12602FA22A6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1900"/>
              <a:t>Let’s solve two problems at once:</a:t>
            </a:r>
          </a:p>
          <a:p>
            <a:pPr lvl="1">
              <a:lnSpc>
                <a:spcPct val="70000"/>
              </a:lnSpc>
            </a:pPr>
            <a:r>
              <a:rPr lang="en-US" sz="1400"/>
              <a:t>Makes allocation problem trivial</a:t>
            </a:r>
          </a:p>
          <a:p>
            <a:pPr lvl="2">
              <a:lnSpc>
                <a:spcPct val="70000"/>
              </a:lnSpc>
            </a:pPr>
            <a:r>
              <a:rPr lang="en-US" sz="1400"/>
              <a:t>Fixed sized  units called pages</a:t>
            </a:r>
          </a:p>
          <a:p>
            <a:pPr lvl="2">
              <a:lnSpc>
                <a:spcPct val="70000"/>
              </a:lnSpc>
            </a:pPr>
            <a:r>
              <a:rPr lang="en-US" sz="1400"/>
              <a:t>No more bounds !</a:t>
            </a:r>
          </a:p>
          <a:p>
            <a:pPr lvl="1">
              <a:lnSpc>
                <a:spcPct val="70000"/>
              </a:lnSpc>
            </a:pPr>
            <a:r>
              <a:rPr lang="en-US" sz="1400"/>
              <a:t>Use space efficiently</a:t>
            </a:r>
          </a:p>
          <a:p>
            <a:pPr lvl="2">
              <a:lnSpc>
                <a:spcPct val="70000"/>
              </a:lnSpc>
            </a:pPr>
            <a:r>
              <a:rPr lang="en-US" sz="1400"/>
              <a:t>Small fixed size  (no need to use large chunk of memory to access a single byte)</a:t>
            </a:r>
          </a:p>
          <a:p>
            <a:pPr lvl="2">
              <a:lnSpc>
                <a:spcPct val="70000"/>
              </a:lnSpc>
            </a:pPr>
            <a:r>
              <a:rPr lang="en-US" sz="1400"/>
              <a:t>No more segment, address is divided in a collection of pages</a:t>
            </a:r>
          </a:p>
          <a:p>
            <a:pPr marL="0" indent="0">
              <a:lnSpc>
                <a:spcPct val="70000"/>
              </a:lnSpc>
              <a:buNone/>
            </a:pPr>
            <a:endParaRPr lang="en-US" sz="1200"/>
          </a:p>
          <a:p>
            <a:pPr lvl="1">
              <a:lnSpc>
                <a:spcPct val="70000"/>
              </a:lnSpc>
            </a:pPr>
            <a:endParaRPr lang="en-GB" sz="1700"/>
          </a:p>
        </p:txBody>
      </p:sp>
      <p:sp>
        <p:nvSpPr>
          <p:cNvPr id="4" name="Flowchart: Summing Junction 6">
            <a:extLst>
              <a:ext uri="{FF2B5EF4-FFF2-40B4-BE49-F238E27FC236}">
                <a16:creationId xmlns:a16="http://schemas.microsoft.com/office/drawing/2014/main" id="{59C0972D-502E-466D-818A-56E1CEE02DF9}"/>
              </a:ext>
            </a:extLst>
          </p:cNvPr>
          <p:cNvSpPr/>
          <p:nvPr/>
        </p:nvSpPr>
        <p:spPr>
          <a:xfrm>
            <a:off x="3837710" y="3919100"/>
            <a:ext cx="949037" cy="8001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 stroke="0">
                <a:moveTo>
                  <a:pt x="f37" y="f50"/>
                </a:moveTo>
                <a:arcTo wR="f47" hR="f48" stAng="f1" swAng="f0"/>
                <a:close/>
              </a:path>
              <a:path fill="none">
                <a:moveTo>
                  <a:pt x="f66" y="f67"/>
                </a:moveTo>
                <a:lnTo>
                  <a:pt x="f68" y="f69"/>
                </a:lnTo>
                <a:moveTo>
                  <a:pt x="f68" y="f67"/>
                </a:moveTo>
                <a:lnTo>
                  <a:pt x="f66" y="f69"/>
                </a:lnTo>
              </a:path>
              <a:path fill="none"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F7BDA4"/>
              </a:gs>
              <a:gs pos="100000">
                <a:srgbClr val="F5B195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5" name="Straight Arrow Connector 12">
            <a:extLst>
              <a:ext uri="{FF2B5EF4-FFF2-40B4-BE49-F238E27FC236}">
                <a16:creationId xmlns:a16="http://schemas.microsoft.com/office/drawing/2014/main" id="{6EC703E1-AC67-40F5-9197-12F6525B92E3}"/>
              </a:ext>
            </a:extLst>
          </p:cNvPr>
          <p:cNvCxnSpPr/>
          <p:nvPr/>
        </p:nvCxnSpPr>
        <p:spPr>
          <a:xfrm>
            <a:off x="1930975" y="4319150"/>
            <a:ext cx="1906734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6" name="Straight Arrow Connector 15">
            <a:extLst>
              <a:ext uri="{FF2B5EF4-FFF2-40B4-BE49-F238E27FC236}">
                <a16:creationId xmlns:a16="http://schemas.microsoft.com/office/drawing/2014/main" id="{E18E471D-7E6D-4A16-9CD7-53BFEC86A8FE}"/>
              </a:ext>
            </a:extLst>
          </p:cNvPr>
          <p:cNvCxnSpPr>
            <a:stCxn id="4" idx="1"/>
          </p:cNvCxnSpPr>
          <p:nvPr/>
        </p:nvCxnSpPr>
        <p:spPr>
          <a:xfrm>
            <a:off x="4786747" y="4319150"/>
            <a:ext cx="2261750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FB8085FB-9343-4AA0-9198-DE340AD52423}"/>
              </a:ext>
            </a:extLst>
          </p:cNvPr>
          <p:cNvSpPr txBox="1"/>
          <p:nvPr/>
        </p:nvSpPr>
        <p:spPr>
          <a:xfrm>
            <a:off x="3948983" y="3488746"/>
            <a:ext cx="726481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MMU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E378B0D-16D2-45A5-AB81-FA3A9F7DCD6F}"/>
              </a:ext>
            </a:extLst>
          </p:cNvPr>
          <p:cNvSpPr/>
          <p:nvPr/>
        </p:nvSpPr>
        <p:spPr>
          <a:xfrm>
            <a:off x="1645226" y="3446319"/>
            <a:ext cx="1066803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page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EFA8807-AB64-4207-AF34-591F26821B6E}"/>
              </a:ext>
            </a:extLst>
          </p:cNvPr>
          <p:cNvSpPr/>
          <p:nvPr/>
        </p:nvSpPr>
        <p:spPr>
          <a:xfrm>
            <a:off x="2722764" y="3446319"/>
            <a:ext cx="865909" cy="218212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offset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E43DC6B-33BE-4206-9D67-27E824607383}"/>
              </a:ext>
            </a:extLst>
          </p:cNvPr>
          <p:cNvSpPr/>
          <p:nvPr/>
        </p:nvSpPr>
        <p:spPr>
          <a:xfrm>
            <a:off x="4914901" y="3446319"/>
            <a:ext cx="1066803" cy="218212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page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CBD762A5-2CAF-4BC9-A32C-8BE7EF361F65}"/>
              </a:ext>
            </a:extLst>
          </p:cNvPr>
          <p:cNvSpPr/>
          <p:nvPr/>
        </p:nvSpPr>
        <p:spPr>
          <a:xfrm>
            <a:off x="5992429" y="3446319"/>
            <a:ext cx="865909" cy="218212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offset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Left Brace 17">
            <a:extLst>
              <a:ext uri="{FF2B5EF4-FFF2-40B4-BE49-F238E27FC236}">
                <a16:creationId xmlns:a16="http://schemas.microsoft.com/office/drawing/2014/main" id="{0FFE2620-B5A9-4BA8-9EE2-F50CF814603B}"/>
              </a:ext>
            </a:extLst>
          </p:cNvPr>
          <p:cNvSpPr/>
          <p:nvPr/>
        </p:nvSpPr>
        <p:spPr>
          <a:xfrm rot="5400013">
            <a:off x="2533391" y="2329563"/>
            <a:ext cx="167115" cy="19434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A8D85F32-B878-4D3C-83A2-C605AC32D4E6}"/>
              </a:ext>
            </a:extLst>
          </p:cNvPr>
          <p:cNvSpPr txBox="1"/>
          <p:nvPr/>
        </p:nvSpPr>
        <p:spPr>
          <a:xfrm>
            <a:off x="1905464" y="2797789"/>
            <a:ext cx="1616148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Virtual Address</a:t>
            </a:r>
          </a:p>
        </p:txBody>
      </p:sp>
      <p:sp>
        <p:nvSpPr>
          <p:cNvPr id="14" name="Left Brace 19">
            <a:extLst>
              <a:ext uri="{FF2B5EF4-FFF2-40B4-BE49-F238E27FC236}">
                <a16:creationId xmlns:a16="http://schemas.microsoft.com/office/drawing/2014/main" id="{EA7CC49E-2CC8-4C3F-8600-C36CDF2392C6}"/>
              </a:ext>
            </a:extLst>
          </p:cNvPr>
          <p:cNvSpPr/>
          <p:nvPr/>
        </p:nvSpPr>
        <p:spPr>
          <a:xfrm rot="5400013">
            <a:off x="5811926" y="2310160"/>
            <a:ext cx="167115" cy="19434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AE610099-BE20-446C-876A-0D3F5CA844C5}"/>
              </a:ext>
            </a:extLst>
          </p:cNvPr>
          <p:cNvSpPr txBox="1"/>
          <p:nvPr/>
        </p:nvSpPr>
        <p:spPr>
          <a:xfrm>
            <a:off x="5053257" y="2748120"/>
            <a:ext cx="173797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Physical Address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1ADA070-BE23-48C8-8ECA-EDDF6D7F0C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200"/>
              <a:t>Previously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667E-B766-4C84-9122-28EF38A4A7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Good and Bad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F4CE-16C1-4D11-912C-56E2F7BA920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Good</a:t>
            </a:r>
          </a:p>
          <a:p>
            <a:pPr lvl="1"/>
            <a:r>
              <a:rPr lang="en-US" dirty="0"/>
              <a:t>Can allocate virtual address space with fine granularity</a:t>
            </a:r>
          </a:p>
          <a:p>
            <a:pPr lvl="1"/>
            <a:r>
              <a:rPr lang="en-US" dirty="0"/>
              <a:t>Only need to bring small pages that the process needs into the RAM</a:t>
            </a:r>
          </a:p>
          <a:p>
            <a:pPr lvl="0"/>
            <a:r>
              <a:rPr lang="en-US" dirty="0"/>
              <a:t>Bad</a:t>
            </a:r>
          </a:p>
          <a:p>
            <a:pPr lvl="1"/>
            <a:r>
              <a:rPr lang="en-US" dirty="0" err="1"/>
              <a:t>Bookeeping</a:t>
            </a:r>
            <a:r>
              <a:rPr lang="en-US" dirty="0"/>
              <a:t> becomes more complex</a:t>
            </a:r>
          </a:p>
          <a:p>
            <a:pPr lvl="1"/>
            <a:r>
              <a:rPr lang="en-US" dirty="0"/>
              <a:t>Lots of small pages to keep track of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6044-8851-473F-8A2C-2E69CC3680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Good and Bad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71C0-C0A6-42A2-96F4-0D0F5C19B05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Good</a:t>
            </a:r>
          </a:p>
          <a:p>
            <a:pPr lvl="1"/>
            <a:r>
              <a:rPr lang="en-US"/>
              <a:t>Can allocate virtual address space with fine granularity</a:t>
            </a:r>
          </a:p>
          <a:p>
            <a:pPr lvl="1"/>
            <a:r>
              <a:rPr lang="en-US"/>
              <a:t>Only need to bring small pages that the process needs into the RAM</a:t>
            </a:r>
          </a:p>
          <a:p>
            <a:pPr lvl="0"/>
            <a:r>
              <a:rPr lang="en-US"/>
              <a:t>Bad</a:t>
            </a:r>
          </a:p>
          <a:p>
            <a:pPr lvl="1"/>
            <a:r>
              <a:rPr lang="en-US"/>
              <a:t>Bookeeping becomes more complex</a:t>
            </a:r>
          </a:p>
          <a:p>
            <a:pPr lvl="1"/>
            <a:r>
              <a:rPr lang="en-US"/>
              <a:t>Lots of small pages to keep track of</a:t>
            </a:r>
          </a:p>
          <a:p>
            <a:pPr lvl="1"/>
            <a:endParaRPr lang="en-US"/>
          </a:p>
          <a:p>
            <a:pPr marL="342892" lvl="1" indent="0">
              <a:buNone/>
            </a:pPr>
            <a:r>
              <a:rPr lang="en-US" b="1">
                <a:solidFill>
                  <a:srgbClr val="C00000"/>
                </a:solidFill>
              </a:rPr>
              <a:t>Let’s see how to deal with this!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E2F0-13A7-402F-8AE7-E04FEA3FF7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Single-level page table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57FC-AAFF-46FD-9325-A6FEE7D0FA3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Need to keep around a maping between virtual page and physical page</a:t>
            </a:r>
          </a:p>
          <a:p>
            <a:pPr lvl="0"/>
            <a:r>
              <a:rPr lang="en-US"/>
              <a:t>Suppose 32bits addresses</a:t>
            </a:r>
          </a:p>
          <a:p>
            <a:pPr lvl="1"/>
            <a:r>
              <a:rPr lang="en-US"/>
              <a:t>12bits offset (4kb per page)</a:t>
            </a:r>
          </a:p>
          <a:p>
            <a:pPr lvl="1"/>
            <a:r>
              <a:rPr lang="en-US"/>
              <a:t>20 bits for page number (~1millions entries)</a:t>
            </a:r>
          </a:p>
          <a:p>
            <a:pPr lvl="0"/>
            <a:r>
              <a:rPr lang="en-US"/>
              <a:t>Each process associated with a mapping</a:t>
            </a:r>
          </a:p>
          <a:p>
            <a:pPr lvl="0"/>
            <a:r>
              <a:rPr lang="en-US"/>
              <a:t>Need a table with 1 millions entries!!!!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4B5F4A-7F74-47E7-96B8-3F99304BC75E}"/>
              </a:ext>
            </a:extLst>
          </p:cNvPr>
          <p:cNvSpPr/>
          <p:nvPr/>
        </p:nvSpPr>
        <p:spPr>
          <a:xfrm>
            <a:off x="3051463" y="4516578"/>
            <a:ext cx="1066803" cy="218212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page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BC1C6-A4EB-493D-BEDA-929BD91EAAD3}"/>
              </a:ext>
            </a:extLst>
          </p:cNvPr>
          <p:cNvSpPr/>
          <p:nvPr/>
        </p:nvSpPr>
        <p:spPr>
          <a:xfrm>
            <a:off x="4129001" y="4516578"/>
            <a:ext cx="865909" cy="218212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offset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Left Brace 6">
            <a:extLst>
              <a:ext uri="{FF2B5EF4-FFF2-40B4-BE49-F238E27FC236}">
                <a16:creationId xmlns:a16="http://schemas.microsoft.com/office/drawing/2014/main" id="{CF1674F8-9599-44E8-AA3C-A2010D08215D}"/>
              </a:ext>
            </a:extLst>
          </p:cNvPr>
          <p:cNvSpPr/>
          <p:nvPr/>
        </p:nvSpPr>
        <p:spPr>
          <a:xfrm rot="5400013">
            <a:off x="3948488" y="3380419"/>
            <a:ext cx="167115" cy="19434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33C73C8-B243-4B19-8EB0-791FA9D56028}"/>
              </a:ext>
            </a:extLst>
          </p:cNvPr>
          <p:cNvSpPr txBox="1"/>
          <p:nvPr/>
        </p:nvSpPr>
        <p:spPr>
          <a:xfrm>
            <a:off x="3189821" y="3818379"/>
            <a:ext cx="173797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Physical Address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D8C12B6-7185-4464-8455-A8CDCB23C888}"/>
              </a:ext>
            </a:extLst>
          </p:cNvPr>
          <p:cNvSpPr/>
          <p:nvPr/>
        </p:nvSpPr>
        <p:spPr>
          <a:xfrm>
            <a:off x="6279569" y="2353538"/>
            <a:ext cx="1066803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page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A9F1503-B5B9-4506-B37A-525EAD50AA2F}"/>
              </a:ext>
            </a:extLst>
          </p:cNvPr>
          <p:cNvSpPr/>
          <p:nvPr/>
        </p:nvSpPr>
        <p:spPr>
          <a:xfrm>
            <a:off x="7357107" y="2353538"/>
            <a:ext cx="865909" cy="218212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offset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Left Brace 10">
            <a:extLst>
              <a:ext uri="{FF2B5EF4-FFF2-40B4-BE49-F238E27FC236}">
                <a16:creationId xmlns:a16="http://schemas.microsoft.com/office/drawing/2014/main" id="{9EAEB2F5-552F-4210-A46A-3E35E70DB1C3}"/>
              </a:ext>
            </a:extLst>
          </p:cNvPr>
          <p:cNvSpPr/>
          <p:nvPr/>
        </p:nvSpPr>
        <p:spPr>
          <a:xfrm rot="5400013">
            <a:off x="7167734" y="1236782"/>
            <a:ext cx="167115" cy="19434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0CD1FE6-E5CF-4F3F-9899-06690EC442E3}"/>
              </a:ext>
            </a:extLst>
          </p:cNvPr>
          <p:cNvSpPr txBox="1"/>
          <p:nvPr/>
        </p:nvSpPr>
        <p:spPr>
          <a:xfrm>
            <a:off x="6539808" y="1705009"/>
            <a:ext cx="1616148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Virtual Address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7103250-BD74-4279-BC6D-30B4742A60E8}"/>
              </a:ext>
            </a:extLst>
          </p:cNvPr>
          <p:cNvSpPr/>
          <p:nvPr/>
        </p:nvSpPr>
        <p:spPr>
          <a:xfrm>
            <a:off x="5739241" y="3162005"/>
            <a:ext cx="1617857" cy="263237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physical page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C274357-2EE8-4346-B203-D4E7602F6A02}"/>
              </a:ext>
            </a:extLst>
          </p:cNvPr>
          <p:cNvSpPr/>
          <p:nvPr/>
        </p:nvSpPr>
        <p:spPr>
          <a:xfrm>
            <a:off x="5739241" y="3424666"/>
            <a:ext cx="1617857" cy="263237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physical page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443E5B5-B2A8-4C70-988B-C530A91DBB1D}"/>
              </a:ext>
            </a:extLst>
          </p:cNvPr>
          <p:cNvSpPr/>
          <p:nvPr/>
        </p:nvSpPr>
        <p:spPr>
          <a:xfrm>
            <a:off x="5739241" y="3686761"/>
            <a:ext cx="1617857" cy="263237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physical page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089212E-6A52-42F0-939A-3A09C54189F3}"/>
              </a:ext>
            </a:extLst>
          </p:cNvPr>
          <p:cNvSpPr/>
          <p:nvPr/>
        </p:nvSpPr>
        <p:spPr>
          <a:xfrm>
            <a:off x="5739241" y="3948855"/>
            <a:ext cx="1617857" cy="263237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physical page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79E13DD-B4A6-49CD-B0D3-7ED8699ED14D}"/>
              </a:ext>
            </a:extLst>
          </p:cNvPr>
          <p:cNvSpPr/>
          <p:nvPr/>
        </p:nvSpPr>
        <p:spPr>
          <a:xfrm>
            <a:off x="5739241" y="4223843"/>
            <a:ext cx="1617857" cy="263237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physical page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38F374EF-13CC-4302-A5EC-13C860777ECD}"/>
              </a:ext>
            </a:extLst>
          </p:cNvPr>
          <p:cNvSpPr/>
          <p:nvPr/>
        </p:nvSpPr>
        <p:spPr>
          <a:xfrm>
            <a:off x="5739241" y="4497998"/>
            <a:ext cx="1617857" cy="263237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physical page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8" name="Connector: Elbow 19">
            <a:extLst>
              <a:ext uri="{FF2B5EF4-FFF2-40B4-BE49-F238E27FC236}">
                <a16:creationId xmlns:a16="http://schemas.microsoft.com/office/drawing/2014/main" id="{3F81FD41-2508-4294-ABB2-6E6D4924129C}"/>
              </a:ext>
            </a:extLst>
          </p:cNvPr>
          <p:cNvCxnSpPr>
            <a:stCxn id="8" idx="2"/>
            <a:endCxn id="15" idx="3"/>
          </p:cNvCxnSpPr>
          <p:nvPr/>
        </p:nvCxnSpPr>
        <p:spPr>
          <a:xfrm rot="16200000" flipH="1">
            <a:off x="6330671" y="3054048"/>
            <a:ext cx="1508724" cy="544127"/>
          </a:xfrm>
          <a:prstGeom prst="bentConnector4">
            <a:avLst>
              <a:gd name="adj1" fmla="val 45638"/>
              <a:gd name="adj2" fmla="val 142012"/>
            </a:avLst>
          </a:prstGeom>
          <a:noFill/>
          <a:ln w="19046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9" name="Connector: Elbow 22">
            <a:extLst>
              <a:ext uri="{FF2B5EF4-FFF2-40B4-BE49-F238E27FC236}">
                <a16:creationId xmlns:a16="http://schemas.microsoft.com/office/drawing/2014/main" id="{EF5D7F00-C0B0-4D84-BA10-8A20DF80AC7D}"/>
              </a:ext>
            </a:extLst>
          </p:cNvPr>
          <p:cNvCxnSpPr>
            <a:stCxn id="15" idx="1"/>
            <a:endCxn id="4" idx="0"/>
          </p:cNvCxnSpPr>
          <p:nvPr/>
        </p:nvCxnSpPr>
        <p:spPr>
          <a:xfrm rot="10800000" flipV="1">
            <a:off x="3584865" y="4080473"/>
            <a:ext cx="2154376" cy="436105"/>
          </a:xfrm>
          <a:prstGeom prst="bentConnector2">
            <a:avLst/>
          </a:prstGeom>
          <a:noFill/>
          <a:ln w="19046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0" name="Connector: Elbow 24">
            <a:extLst>
              <a:ext uri="{FF2B5EF4-FFF2-40B4-BE49-F238E27FC236}">
                <a16:creationId xmlns:a16="http://schemas.microsoft.com/office/drawing/2014/main" id="{04FC7E1A-3DB9-4CA0-B3F0-19883C2DEB2A}"/>
              </a:ext>
            </a:extLst>
          </p:cNvPr>
          <p:cNvCxnSpPr>
            <a:stCxn id="9" idx="2"/>
            <a:endCxn id="5" idx="2"/>
          </p:cNvCxnSpPr>
          <p:nvPr/>
        </p:nvCxnSpPr>
        <p:spPr>
          <a:xfrm rot="5400000">
            <a:off x="5094489" y="2039217"/>
            <a:ext cx="2163041" cy="3228106"/>
          </a:xfrm>
          <a:prstGeom prst="bentConnector3">
            <a:avLst>
              <a:gd name="adj1" fmla="val 110568"/>
            </a:avLst>
          </a:prstGeom>
          <a:noFill/>
          <a:ln w="19046" cap="flat">
            <a:solidFill>
              <a:srgbClr val="ED7D31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7627-D595-4821-A806-4EDC26E408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Problems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1BC7-494A-473F-9CC6-77278A4EB70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Most address space are sparse</a:t>
            </a:r>
          </a:p>
          <a:p>
            <a:pPr lvl="1"/>
            <a:r>
              <a:rPr lang="en-US"/>
              <a:t>Not all pages are used</a:t>
            </a:r>
          </a:p>
          <a:p>
            <a:pPr lvl="1"/>
            <a:r>
              <a:rPr lang="en-US"/>
              <a:t>In our example most process would use less than 1 million pages</a:t>
            </a:r>
          </a:p>
          <a:p>
            <a:pPr lvl="0"/>
            <a:r>
              <a:rPr lang="en-US"/>
              <a:t>That means a huge map full of NULL entries</a:t>
            </a:r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3D51-A13D-46DA-96BA-03EDBF0274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Problems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9903-B301-4E12-A171-44415BBC02B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Most address space are sparse</a:t>
            </a:r>
          </a:p>
          <a:p>
            <a:pPr lvl="1"/>
            <a:r>
              <a:rPr lang="en-US"/>
              <a:t>Not all pages are used</a:t>
            </a:r>
          </a:p>
          <a:p>
            <a:pPr lvl="1"/>
            <a:r>
              <a:rPr lang="en-US"/>
              <a:t>In our example most process would use less than 1 million pages</a:t>
            </a:r>
          </a:p>
          <a:p>
            <a:pPr lvl="0"/>
            <a:r>
              <a:rPr lang="en-US"/>
              <a:t>That means a huge map full of NULL entries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>
                <a:solidFill>
                  <a:srgbClr val="C00000"/>
                </a:solidFill>
              </a:rPr>
              <a:t>What a computer scientist do?</a:t>
            </a:r>
            <a:endParaRPr 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F95B-2FE8-4959-ACD4-3C254AF20E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Problems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072B-8C45-4F15-82E3-26603BD1C72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/>
              <a:t>Most address space are sparse</a:t>
            </a:r>
          </a:p>
          <a:p>
            <a:pPr lvl="1">
              <a:lnSpc>
                <a:spcPct val="80000"/>
              </a:lnSpc>
            </a:pPr>
            <a:r>
              <a:rPr lang="en-US"/>
              <a:t>Not all pages are used</a:t>
            </a:r>
          </a:p>
          <a:p>
            <a:pPr lvl="1">
              <a:lnSpc>
                <a:spcPct val="80000"/>
              </a:lnSpc>
            </a:pPr>
            <a:r>
              <a:rPr lang="en-US"/>
              <a:t>In our example most process would use less than 1 million pages</a:t>
            </a:r>
          </a:p>
          <a:p>
            <a:pPr lvl="0">
              <a:lnSpc>
                <a:spcPct val="80000"/>
              </a:lnSpc>
            </a:pPr>
            <a:r>
              <a:rPr lang="en-US"/>
              <a:t>That means a huge map full of NULL entries</a:t>
            </a:r>
          </a:p>
          <a:p>
            <a:pPr marL="0" indent="0">
              <a:lnSpc>
                <a:spcPct val="80000"/>
              </a:lnSpc>
              <a:buNone/>
            </a:pPr>
            <a:endParaRPr lang="en-GB"/>
          </a:p>
          <a:p>
            <a:pPr marL="0" indent="0">
              <a:lnSpc>
                <a:spcPct val="80000"/>
              </a:lnSpc>
              <a:buNone/>
            </a:pPr>
            <a:r>
              <a:rPr lang="en-GB" b="1"/>
              <a:t>What a computer scientist do?</a:t>
            </a:r>
          </a:p>
          <a:p>
            <a:pPr marL="0" indent="0">
              <a:lnSpc>
                <a:spcPct val="80000"/>
              </a:lnSpc>
              <a:buNone/>
            </a:pPr>
            <a:endParaRPr lang="en-GB" b="1">
              <a:solidFill>
                <a:srgbClr val="C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b="1">
                <a:solidFill>
                  <a:srgbClr val="C00000"/>
                </a:solidFill>
              </a:rPr>
              <a:t>We add a level of indirection!</a:t>
            </a:r>
            <a:endParaRPr 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0071-5932-4AC1-B8F5-FC54504BE0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Two-level page table</a:t>
            </a:r>
            <a:endParaRPr lang="en-GB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4011A02F-63C1-4D5E-837F-0AB58BF4D1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29150" y="1369223"/>
            <a:ext cx="4144051" cy="2888452"/>
          </a:xfrm>
        </p:spPr>
        <p:txBody>
          <a:bodyPr/>
          <a:lstStyle/>
          <a:p>
            <a:pPr lvl="0"/>
            <a:r>
              <a:rPr lang="en-US" sz="1400"/>
              <a:t>Directory #</a:t>
            </a:r>
          </a:p>
          <a:p>
            <a:pPr lvl="1"/>
            <a:r>
              <a:rPr lang="en-US" sz="1400"/>
              <a:t>Index in page directory</a:t>
            </a:r>
          </a:p>
          <a:p>
            <a:pPr lvl="1"/>
            <a:r>
              <a:rPr lang="en-US" sz="1400"/>
              <a:t>Entry point to a page table</a:t>
            </a:r>
          </a:p>
          <a:p>
            <a:pPr lvl="0"/>
            <a:r>
              <a:rPr lang="en-US" sz="1400"/>
              <a:t>Page #</a:t>
            </a:r>
          </a:p>
          <a:p>
            <a:pPr lvl="1"/>
            <a:r>
              <a:rPr lang="en-US" sz="1400"/>
              <a:t>Index in the page table</a:t>
            </a:r>
          </a:p>
          <a:p>
            <a:pPr lvl="1"/>
            <a:r>
              <a:rPr lang="en-US" sz="1400"/>
              <a:t>Point to a physical address</a:t>
            </a:r>
          </a:p>
          <a:p>
            <a:pPr lvl="0"/>
            <a:r>
              <a:rPr lang="en-US" sz="1400"/>
              <a:t>Directory and page entry can be NULL</a:t>
            </a:r>
          </a:p>
          <a:p>
            <a:pPr lvl="0"/>
            <a:r>
              <a:rPr lang="en-US" sz="1400"/>
              <a:t>Do not materialize unneeded page tables</a:t>
            </a:r>
            <a:endParaRPr lang="en-GB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425E8-F04B-4495-B7ED-6FE527C7E632}"/>
              </a:ext>
            </a:extLst>
          </p:cNvPr>
          <p:cNvSpPr/>
          <p:nvPr/>
        </p:nvSpPr>
        <p:spPr>
          <a:xfrm>
            <a:off x="200894" y="2017752"/>
            <a:ext cx="1236707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28F273-E8EF-41C3-B0B2-D17BC301A0D3}"/>
              </a:ext>
            </a:extLst>
          </p:cNvPr>
          <p:cNvSpPr/>
          <p:nvPr/>
        </p:nvSpPr>
        <p:spPr>
          <a:xfrm>
            <a:off x="2677117" y="2017752"/>
            <a:ext cx="865909" cy="218212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offset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6E055D5-8E04-45CF-9796-0933FA361DD8}"/>
              </a:ext>
            </a:extLst>
          </p:cNvPr>
          <p:cNvSpPr/>
          <p:nvPr/>
        </p:nvSpPr>
        <p:spPr>
          <a:xfrm rot="5400013">
            <a:off x="1836143" y="335733"/>
            <a:ext cx="155182" cy="30859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7D651-8226-4AF3-9BED-CA514F347C79}"/>
              </a:ext>
            </a:extLst>
          </p:cNvPr>
          <p:cNvSpPr txBox="1"/>
          <p:nvPr/>
        </p:nvSpPr>
        <p:spPr>
          <a:xfrm>
            <a:off x="1150581" y="1369222"/>
            <a:ext cx="1616148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Virtual Address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62A3A74-4750-4C0A-B631-D0E0DD2D8143}"/>
              </a:ext>
            </a:extLst>
          </p:cNvPr>
          <p:cNvSpPr/>
          <p:nvPr/>
        </p:nvSpPr>
        <p:spPr>
          <a:xfrm>
            <a:off x="1440409" y="2017752"/>
            <a:ext cx="1236707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#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07CDE7A-FF53-431B-82A4-A3168BC97FA5}"/>
              </a:ext>
            </a:extLst>
          </p:cNvPr>
          <p:cNvSpPr/>
          <p:nvPr/>
        </p:nvSpPr>
        <p:spPr>
          <a:xfrm>
            <a:off x="4682835" y="4418052"/>
            <a:ext cx="2476231" cy="218212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page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07DB0E9B-5B28-496B-B676-D29EFF6EE30F}"/>
              </a:ext>
            </a:extLst>
          </p:cNvPr>
          <p:cNvSpPr/>
          <p:nvPr/>
        </p:nvSpPr>
        <p:spPr>
          <a:xfrm>
            <a:off x="7159067" y="4418052"/>
            <a:ext cx="865909" cy="218212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offset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Left Brace 12">
            <a:extLst>
              <a:ext uri="{FF2B5EF4-FFF2-40B4-BE49-F238E27FC236}">
                <a16:creationId xmlns:a16="http://schemas.microsoft.com/office/drawing/2014/main" id="{594D20A3-A123-410E-B037-30BF34D8931B}"/>
              </a:ext>
            </a:extLst>
          </p:cNvPr>
          <p:cNvSpPr/>
          <p:nvPr/>
        </p:nvSpPr>
        <p:spPr>
          <a:xfrm rot="5400013">
            <a:off x="6318093" y="2736033"/>
            <a:ext cx="155182" cy="30859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E8C12FCD-429D-4860-BB5B-620153378D6D}"/>
              </a:ext>
            </a:extLst>
          </p:cNvPr>
          <p:cNvSpPr txBox="1"/>
          <p:nvPr/>
        </p:nvSpPr>
        <p:spPr>
          <a:xfrm>
            <a:off x="5632521" y="3769522"/>
            <a:ext cx="173797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Physical Address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B07440D3-3C52-4AE2-8FA4-3A2FF62AAE3F}"/>
              </a:ext>
            </a:extLst>
          </p:cNvPr>
          <p:cNvSpPr/>
          <p:nvPr/>
        </p:nvSpPr>
        <p:spPr>
          <a:xfrm>
            <a:off x="200894" y="3029133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CB2D475C-3612-4F69-BA9A-37D558C2AB3D}"/>
              </a:ext>
            </a:extLst>
          </p:cNvPr>
          <p:cNvSpPr/>
          <p:nvPr/>
        </p:nvSpPr>
        <p:spPr>
          <a:xfrm>
            <a:off x="200894" y="2810921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1EAA0D12-2ED9-4CF6-92DC-865F711AAC2A}"/>
              </a:ext>
            </a:extLst>
          </p:cNvPr>
          <p:cNvSpPr/>
          <p:nvPr/>
        </p:nvSpPr>
        <p:spPr>
          <a:xfrm>
            <a:off x="200894" y="3247346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7BD60A8D-B94A-4597-BDBE-3C6DAD67EE8D}"/>
              </a:ext>
            </a:extLst>
          </p:cNvPr>
          <p:cNvSpPr/>
          <p:nvPr/>
        </p:nvSpPr>
        <p:spPr>
          <a:xfrm>
            <a:off x="200894" y="3465549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21461C7B-D311-46D7-9F31-00A3D03A1EB6}"/>
              </a:ext>
            </a:extLst>
          </p:cNvPr>
          <p:cNvSpPr/>
          <p:nvPr/>
        </p:nvSpPr>
        <p:spPr>
          <a:xfrm>
            <a:off x="2206338" y="2810921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6BE80F7F-2D52-4F90-91AD-DDD30736B237}"/>
              </a:ext>
            </a:extLst>
          </p:cNvPr>
          <p:cNvSpPr/>
          <p:nvPr/>
        </p:nvSpPr>
        <p:spPr>
          <a:xfrm>
            <a:off x="2206338" y="3029133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66575CCE-A66A-464C-A288-95148D8D66DE}"/>
              </a:ext>
            </a:extLst>
          </p:cNvPr>
          <p:cNvSpPr/>
          <p:nvPr/>
        </p:nvSpPr>
        <p:spPr>
          <a:xfrm>
            <a:off x="2206338" y="3247346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8B1D7D3A-5E52-4AC8-B43D-8B75B10C8C44}"/>
              </a:ext>
            </a:extLst>
          </p:cNvPr>
          <p:cNvSpPr/>
          <p:nvPr/>
        </p:nvSpPr>
        <p:spPr>
          <a:xfrm>
            <a:off x="2206338" y="3465549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1" name="Connector: Elbow 28">
            <a:extLst>
              <a:ext uri="{FF2B5EF4-FFF2-40B4-BE49-F238E27FC236}">
                <a16:creationId xmlns:a16="http://schemas.microsoft.com/office/drawing/2014/main" id="{FCA46EF9-2DA6-4487-94F1-B53ED9A777BD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5400000">
            <a:off x="58934" y="2377923"/>
            <a:ext cx="902275" cy="618354"/>
          </a:xfrm>
          <a:prstGeom prst="bentConnector4">
            <a:avLst>
              <a:gd name="adj1" fmla="val 43954"/>
              <a:gd name="adj2" fmla="val 136969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Connector: Elbow 31">
            <a:extLst>
              <a:ext uri="{FF2B5EF4-FFF2-40B4-BE49-F238E27FC236}">
                <a16:creationId xmlns:a16="http://schemas.microsoft.com/office/drawing/2014/main" id="{9740F935-D545-4532-9DDB-3BEB7843B39B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1866902" y="3138238"/>
            <a:ext cx="339435" cy="436416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Connector: Elbow 33">
            <a:extLst>
              <a:ext uri="{FF2B5EF4-FFF2-40B4-BE49-F238E27FC236}">
                <a16:creationId xmlns:a16="http://schemas.microsoft.com/office/drawing/2014/main" id="{F1567EED-F99E-4445-8149-AD9F81CC3EA1}"/>
              </a:ext>
            </a:extLst>
          </p:cNvPr>
          <p:cNvCxnSpPr>
            <a:stCxn id="8" idx="2"/>
            <a:endCxn id="18" idx="1"/>
          </p:cNvCxnSpPr>
          <p:nvPr/>
        </p:nvCxnSpPr>
        <p:spPr>
          <a:xfrm rot="16200000" flipH="1">
            <a:off x="1681413" y="2613313"/>
            <a:ext cx="902275" cy="147575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4" name="TextBox 35">
            <a:extLst>
              <a:ext uri="{FF2B5EF4-FFF2-40B4-BE49-F238E27FC236}">
                <a16:creationId xmlns:a16="http://schemas.microsoft.com/office/drawing/2014/main" id="{05E2A140-7EAD-49AB-B624-0E8E24629400}"/>
              </a:ext>
            </a:extLst>
          </p:cNvPr>
          <p:cNvSpPr txBox="1"/>
          <p:nvPr/>
        </p:nvSpPr>
        <p:spPr>
          <a:xfrm>
            <a:off x="268176" y="3832059"/>
            <a:ext cx="154241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directory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TextBox 36">
            <a:extLst>
              <a:ext uri="{FF2B5EF4-FFF2-40B4-BE49-F238E27FC236}">
                <a16:creationId xmlns:a16="http://schemas.microsoft.com/office/drawing/2014/main" id="{D51D1BEC-A30A-4B84-8657-470FA0A5CA3C}"/>
              </a:ext>
            </a:extLst>
          </p:cNvPr>
          <p:cNvSpPr txBox="1"/>
          <p:nvPr/>
        </p:nvSpPr>
        <p:spPr>
          <a:xfrm>
            <a:off x="2459727" y="3832059"/>
            <a:ext cx="116891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table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" name="Connector: Elbow 38">
            <a:extLst>
              <a:ext uri="{FF2B5EF4-FFF2-40B4-BE49-F238E27FC236}">
                <a16:creationId xmlns:a16="http://schemas.microsoft.com/office/drawing/2014/main" id="{B20ECE97-5BD6-4228-A6E1-A711194926FA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3872347" y="3138239"/>
            <a:ext cx="810488" cy="1388919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7" name="Connector: Elbow 40">
            <a:extLst>
              <a:ext uri="{FF2B5EF4-FFF2-40B4-BE49-F238E27FC236}">
                <a16:creationId xmlns:a16="http://schemas.microsoft.com/office/drawing/2014/main" id="{F618EACD-D12F-48A3-9B4D-42E7C03E5EE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543026" y="2126857"/>
            <a:ext cx="4048996" cy="2509406"/>
          </a:xfrm>
          <a:prstGeom prst="bentConnector4">
            <a:avLst>
              <a:gd name="adj1" fmla="val 44654"/>
              <a:gd name="adj2" fmla="val 10911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8" name="Rectangle: Rounded Corners 29">
            <a:extLst>
              <a:ext uri="{FF2B5EF4-FFF2-40B4-BE49-F238E27FC236}">
                <a16:creationId xmlns:a16="http://schemas.microsoft.com/office/drawing/2014/main" id="{24195D84-D1E4-44A2-8B84-D5267C298344}"/>
              </a:ext>
            </a:extLst>
          </p:cNvPr>
          <p:cNvSpPr/>
          <p:nvPr/>
        </p:nvSpPr>
        <p:spPr>
          <a:xfrm>
            <a:off x="218213" y="4278981"/>
            <a:ext cx="959425" cy="26948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%cr3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9" name="Connector: Elbow 31">
            <a:extLst>
              <a:ext uri="{FF2B5EF4-FFF2-40B4-BE49-F238E27FC236}">
                <a16:creationId xmlns:a16="http://schemas.microsoft.com/office/drawing/2014/main" id="{0D0E7D48-468C-440A-AFF6-B786F68BCB9A}"/>
              </a:ext>
            </a:extLst>
          </p:cNvPr>
          <p:cNvCxnSpPr>
            <a:stCxn id="28" idx="3"/>
            <a:endCxn id="16" idx="1"/>
          </p:cNvCxnSpPr>
          <p:nvPr/>
        </p:nvCxnSpPr>
        <p:spPr>
          <a:xfrm rot="10800000">
            <a:off x="200894" y="3574655"/>
            <a:ext cx="17319" cy="839067"/>
          </a:xfrm>
          <a:prstGeom prst="bentConnector3">
            <a:avLst>
              <a:gd name="adj1" fmla="val 1419938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B49D135-8321-4220-A54D-84683A7DAB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Problem</a:t>
            </a:r>
            <a:endParaRPr lang="en-GB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F82FAEF-D5C7-4678-9A13-E99E1985EAD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Address translation seems more complicated</a:t>
            </a:r>
          </a:p>
          <a:p>
            <a:pPr lvl="1"/>
            <a:r>
              <a:rPr lang="en-US"/>
              <a:t>… and therefore slow</a:t>
            </a:r>
          </a:p>
          <a:p>
            <a:pPr lvl="0"/>
            <a:r>
              <a:rPr lang="en-US"/>
              <a:t>How do we solve this?</a:t>
            </a:r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2072FD4-E83C-47C2-9233-08E56EDEB9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200" dirty="0"/>
              <a:t>Translation Lookaside Buffer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234F4A2-54E0-47C1-B872-23F8F32F91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Previously</a:t>
            </a:r>
            <a:endParaRPr lang="en-GB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0FA2F967-BB71-4FD7-B0E4-2E4F7FAB9F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29150" y="1369223"/>
            <a:ext cx="4144051" cy="2888452"/>
          </a:xfrm>
        </p:spPr>
        <p:txBody>
          <a:bodyPr/>
          <a:lstStyle/>
          <a:p>
            <a:pPr lvl="0"/>
            <a:r>
              <a:rPr lang="en-US" sz="1400"/>
              <a:t>Problem</a:t>
            </a:r>
          </a:p>
          <a:p>
            <a:pPr lvl="1"/>
            <a:r>
              <a:rPr lang="en-US" sz="1100"/>
              <a:t>One virtual memory access</a:t>
            </a:r>
          </a:p>
          <a:p>
            <a:pPr lvl="1"/>
            <a:r>
              <a:rPr lang="en-US" sz="1100"/>
              <a:t>Requires two physical memory access</a:t>
            </a:r>
          </a:p>
          <a:p>
            <a:pPr lvl="2"/>
            <a:r>
              <a:rPr lang="en-US" sz="800"/>
              <a:t>Load directory entry</a:t>
            </a:r>
          </a:p>
          <a:p>
            <a:pPr lvl="2"/>
            <a:r>
              <a:rPr lang="en-US" sz="800"/>
              <a:t>Load page entry</a:t>
            </a:r>
          </a:p>
          <a:p>
            <a:pPr lvl="1"/>
            <a:r>
              <a:rPr lang="en-GB" sz="1100"/>
              <a:t>Generate “real” memory access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1ED1D6-5493-4462-B33F-4F1EFD6A27C4}"/>
              </a:ext>
            </a:extLst>
          </p:cNvPr>
          <p:cNvSpPr/>
          <p:nvPr/>
        </p:nvSpPr>
        <p:spPr>
          <a:xfrm>
            <a:off x="200894" y="2017752"/>
            <a:ext cx="1236707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B114F3B-B221-4CC3-B162-315EB2E90C33}"/>
              </a:ext>
            </a:extLst>
          </p:cNvPr>
          <p:cNvSpPr/>
          <p:nvPr/>
        </p:nvSpPr>
        <p:spPr>
          <a:xfrm>
            <a:off x="2677117" y="2017752"/>
            <a:ext cx="865909" cy="218212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offset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977AA0-3D30-44AD-89E8-59EFFCCB373B}"/>
              </a:ext>
            </a:extLst>
          </p:cNvPr>
          <p:cNvSpPr/>
          <p:nvPr/>
        </p:nvSpPr>
        <p:spPr>
          <a:xfrm rot="5400013">
            <a:off x="1836143" y="335733"/>
            <a:ext cx="155182" cy="30859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B17E8E23-E708-4666-AEA4-1371C54196E6}"/>
              </a:ext>
            </a:extLst>
          </p:cNvPr>
          <p:cNvSpPr txBox="1"/>
          <p:nvPr/>
        </p:nvSpPr>
        <p:spPr>
          <a:xfrm>
            <a:off x="1150581" y="1369222"/>
            <a:ext cx="1616148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Virtual Address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85FD8F0-E957-475B-8BBD-FB920CF9FF3B}"/>
              </a:ext>
            </a:extLst>
          </p:cNvPr>
          <p:cNvSpPr/>
          <p:nvPr/>
        </p:nvSpPr>
        <p:spPr>
          <a:xfrm>
            <a:off x="1440409" y="2017752"/>
            <a:ext cx="1236707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#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67E90E3-6DE0-4602-87A8-2DA10697FCFD}"/>
              </a:ext>
            </a:extLst>
          </p:cNvPr>
          <p:cNvSpPr/>
          <p:nvPr/>
        </p:nvSpPr>
        <p:spPr>
          <a:xfrm>
            <a:off x="4682835" y="4418052"/>
            <a:ext cx="2476231" cy="218212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page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A927447-6367-4074-9BFB-9EC91E25E5C6}"/>
              </a:ext>
            </a:extLst>
          </p:cNvPr>
          <p:cNvSpPr/>
          <p:nvPr/>
        </p:nvSpPr>
        <p:spPr>
          <a:xfrm>
            <a:off x="7159067" y="4418052"/>
            <a:ext cx="865909" cy="218212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offset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Left Brace 12">
            <a:extLst>
              <a:ext uri="{FF2B5EF4-FFF2-40B4-BE49-F238E27FC236}">
                <a16:creationId xmlns:a16="http://schemas.microsoft.com/office/drawing/2014/main" id="{6D45C37A-AE7A-411C-AF9C-2C2BF1BDEFE1}"/>
              </a:ext>
            </a:extLst>
          </p:cNvPr>
          <p:cNvSpPr/>
          <p:nvPr/>
        </p:nvSpPr>
        <p:spPr>
          <a:xfrm rot="5400013">
            <a:off x="6318093" y="2736033"/>
            <a:ext cx="155182" cy="30859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CA614FEC-0898-47DB-91CD-B4923E92C45F}"/>
              </a:ext>
            </a:extLst>
          </p:cNvPr>
          <p:cNvSpPr txBox="1"/>
          <p:nvPr/>
        </p:nvSpPr>
        <p:spPr>
          <a:xfrm>
            <a:off x="5632521" y="3769522"/>
            <a:ext cx="173797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Physical Address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0A7A8C3A-1604-4CE6-BF64-A36B3C89379B}"/>
              </a:ext>
            </a:extLst>
          </p:cNvPr>
          <p:cNvSpPr/>
          <p:nvPr/>
        </p:nvSpPr>
        <p:spPr>
          <a:xfrm>
            <a:off x="200894" y="3029133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7E253212-F6D0-4D2A-848B-225D49BA0959}"/>
              </a:ext>
            </a:extLst>
          </p:cNvPr>
          <p:cNvSpPr/>
          <p:nvPr/>
        </p:nvSpPr>
        <p:spPr>
          <a:xfrm>
            <a:off x="200894" y="2810921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2FC93D13-5DCB-4EAB-BD94-3DC2C4F0E0AB}"/>
              </a:ext>
            </a:extLst>
          </p:cNvPr>
          <p:cNvSpPr/>
          <p:nvPr/>
        </p:nvSpPr>
        <p:spPr>
          <a:xfrm>
            <a:off x="200894" y="3247346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B98725E5-81AD-4022-BEFE-E2C9751207E6}"/>
              </a:ext>
            </a:extLst>
          </p:cNvPr>
          <p:cNvSpPr/>
          <p:nvPr/>
        </p:nvSpPr>
        <p:spPr>
          <a:xfrm>
            <a:off x="200894" y="3465549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EA36525F-A2B9-4028-A083-3889563AF45A}"/>
              </a:ext>
            </a:extLst>
          </p:cNvPr>
          <p:cNvSpPr/>
          <p:nvPr/>
        </p:nvSpPr>
        <p:spPr>
          <a:xfrm>
            <a:off x="2206338" y="2810921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2C8EF7C5-E1D2-46D9-A869-4C8D997A7887}"/>
              </a:ext>
            </a:extLst>
          </p:cNvPr>
          <p:cNvSpPr/>
          <p:nvPr/>
        </p:nvSpPr>
        <p:spPr>
          <a:xfrm>
            <a:off x="2206338" y="3029133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E3091A97-9517-46AE-89A9-6BEE9EA52410}"/>
              </a:ext>
            </a:extLst>
          </p:cNvPr>
          <p:cNvSpPr/>
          <p:nvPr/>
        </p:nvSpPr>
        <p:spPr>
          <a:xfrm>
            <a:off x="2206338" y="3247346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02DB3399-0CDB-434E-8763-0D24F7E96B78}"/>
              </a:ext>
            </a:extLst>
          </p:cNvPr>
          <p:cNvSpPr/>
          <p:nvPr/>
        </p:nvSpPr>
        <p:spPr>
          <a:xfrm>
            <a:off x="2206338" y="3465549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1" name="Connector: Elbow 28">
            <a:extLst>
              <a:ext uri="{FF2B5EF4-FFF2-40B4-BE49-F238E27FC236}">
                <a16:creationId xmlns:a16="http://schemas.microsoft.com/office/drawing/2014/main" id="{8A18200D-3D7E-4A07-B863-D6D0EA7AB542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5400000">
            <a:off x="58934" y="2377923"/>
            <a:ext cx="902275" cy="618354"/>
          </a:xfrm>
          <a:prstGeom prst="bentConnector4">
            <a:avLst>
              <a:gd name="adj1" fmla="val 43954"/>
              <a:gd name="adj2" fmla="val 136969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Connector: Elbow 31">
            <a:extLst>
              <a:ext uri="{FF2B5EF4-FFF2-40B4-BE49-F238E27FC236}">
                <a16:creationId xmlns:a16="http://schemas.microsoft.com/office/drawing/2014/main" id="{0ACD24D4-DB75-4751-BCFE-5989EA0E9A35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1866902" y="3138238"/>
            <a:ext cx="339435" cy="436416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Connector: Elbow 33">
            <a:extLst>
              <a:ext uri="{FF2B5EF4-FFF2-40B4-BE49-F238E27FC236}">
                <a16:creationId xmlns:a16="http://schemas.microsoft.com/office/drawing/2014/main" id="{6FE847C9-703A-4DCE-9CD7-5D59357BD2F0}"/>
              </a:ext>
            </a:extLst>
          </p:cNvPr>
          <p:cNvCxnSpPr>
            <a:stCxn id="8" idx="2"/>
            <a:endCxn id="18" idx="1"/>
          </p:cNvCxnSpPr>
          <p:nvPr/>
        </p:nvCxnSpPr>
        <p:spPr>
          <a:xfrm rot="16200000" flipH="1">
            <a:off x="1681413" y="2613313"/>
            <a:ext cx="902275" cy="147575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4" name="TextBox 35">
            <a:extLst>
              <a:ext uri="{FF2B5EF4-FFF2-40B4-BE49-F238E27FC236}">
                <a16:creationId xmlns:a16="http://schemas.microsoft.com/office/drawing/2014/main" id="{8744C090-B955-4C06-A56E-FAC659AA302D}"/>
              </a:ext>
            </a:extLst>
          </p:cNvPr>
          <p:cNvSpPr txBox="1"/>
          <p:nvPr/>
        </p:nvSpPr>
        <p:spPr>
          <a:xfrm>
            <a:off x="268176" y="3832059"/>
            <a:ext cx="154241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directory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TextBox 36">
            <a:extLst>
              <a:ext uri="{FF2B5EF4-FFF2-40B4-BE49-F238E27FC236}">
                <a16:creationId xmlns:a16="http://schemas.microsoft.com/office/drawing/2014/main" id="{514058BC-6A17-471F-A799-0D9518883BD1}"/>
              </a:ext>
            </a:extLst>
          </p:cNvPr>
          <p:cNvSpPr txBox="1"/>
          <p:nvPr/>
        </p:nvSpPr>
        <p:spPr>
          <a:xfrm>
            <a:off x="2459727" y="3832059"/>
            <a:ext cx="116891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table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" name="Connector: Elbow 38">
            <a:extLst>
              <a:ext uri="{FF2B5EF4-FFF2-40B4-BE49-F238E27FC236}">
                <a16:creationId xmlns:a16="http://schemas.microsoft.com/office/drawing/2014/main" id="{C120B296-4641-4CD9-876E-AC67835724F2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3872347" y="3138239"/>
            <a:ext cx="810488" cy="1388919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7" name="Connector: Elbow 40">
            <a:extLst>
              <a:ext uri="{FF2B5EF4-FFF2-40B4-BE49-F238E27FC236}">
                <a16:creationId xmlns:a16="http://schemas.microsoft.com/office/drawing/2014/main" id="{961F44D8-44EC-46B3-A10D-DAD19E5D5CE8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543026" y="2126857"/>
            <a:ext cx="4048996" cy="2509406"/>
          </a:xfrm>
          <a:prstGeom prst="bentConnector4">
            <a:avLst>
              <a:gd name="adj1" fmla="val 44654"/>
              <a:gd name="adj2" fmla="val 10911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8" name="Rectangle: Rounded Corners 30">
            <a:extLst>
              <a:ext uri="{FF2B5EF4-FFF2-40B4-BE49-F238E27FC236}">
                <a16:creationId xmlns:a16="http://schemas.microsoft.com/office/drawing/2014/main" id="{1EC20B4E-BF06-4073-B171-B555B627944C}"/>
              </a:ext>
            </a:extLst>
          </p:cNvPr>
          <p:cNvSpPr/>
          <p:nvPr/>
        </p:nvSpPr>
        <p:spPr>
          <a:xfrm>
            <a:off x="218213" y="4278981"/>
            <a:ext cx="959425" cy="26948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%cr3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9" name="Connector: Elbow 32">
            <a:extLst>
              <a:ext uri="{FF2B5EF4-FFF2-40B4-BE49-F238E27FC236}">
                <a16:creationId xmlns:a16="http://schemas.microsoft.com/office/drawing/2014/main" id="{DCBC4FD0-4113-4F17-B85D-268445BBD5B1}"/>
              </a:ext>
            </a:extLst>
          </p:cNvPr>
          <p:cNvCxnSpPr/>
          <p:nvPr/>
        </p:nvCxnSpPr>
        <p:spPr>
          <a:xfrm rot="10799991">
            <a:off x="302375" y="3574664"/>
            <a:ext cx="17319" cy="839063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D0431DC-D52E-4C68-9884-BC98EC46FE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OS is about abstractions</a:t>
            </a:r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57D1860-5381-4859-9209-C66AF1F421A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There is four main abstractions that are core to an OS:</a:t>
            </a:r>
          </a:p>
          <a:p>
            <a:pPr lvl="1"/>
            <a:r>
              <a:rPr lang="en-US" sz="1100"/>
              <a:t>Threads – CPU</a:t>
            </a:r>
          </a:p>
          <a:p>
            <a:pPr lvl="1"/>
            <a:r>
              <a:rPr lang="en-US" sz="1100"/>
              <a:t>Virtual Memory – Memory</a:t>
            </a:r>
          </a:p>
          <a:p>
            <a:pPr lvl="1"/>
            <a:r>
              <a:rPr lang="en-US" sz="1100"/>
              <a:t>Files – Disk</a:t>
            </a:r>
          </a:p>
          <a:p>
            <a:pPr lvl="1"/>
            <a:r>
              <a:rPr lang="en-US" sz="1100"/>
              <a:t>Process – Encapsulate everything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F2EAC8-853B-4108-8132-02587257538E}"/>
              </a:ext>
            </a:extLst>
          </p:cNvPr>
          <p:cNvSpPr/>
          <p:nvPr/>
        </p:nvSpPr>
        <p:spPr>
          <a:xfrm>
            <a:off x="678420" y="2571749"/>
            <a:ext cx="7050883" cy="1835941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83D724-64FA-4A21-BA91-16A7B65830FD}"/>
              </a:ext>
            </a:extLst>
          </p:cNvPr>
          <p:cNvSpPr/>
          <p:nvPr/>
        </p:nvSpPr>
        <p:spPr>
          <a:xfrm>
            <a:off x="1164195" y="3071807"/>
            <a:ext cx="4893466" cy="650083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F542E4A-7A22-43FE-B59F-A38E711845B2}"/>
              </a:ext>
            </a:extLst>
          </p:cNvPr>
          <p:cNvSpPr/>
          <p:nvPr/>
        </p:nvSpPr>
        <p:spPr>
          <a:xfrm>
            <a:off x="1514237" y="3071807"/>
            <a:ext cx="400050" cy="650083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8BDF7A5-2CAE-4F45-9933-23FDEDB50587}"/>
              </a:ext>
            </a:extLst>
          </p:cNvPr>
          <p:cNvSpPr/>
          <p:nvPr/>
        </p:nvSpPr>
        <p:spPr>
          <a:xfrm>
            <a:off x="3014429" y="3071807"/>
            <a:ext cx="1235866" cy="650083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6948739-8808-4FBC-8BF1-40E944C46AB8}"/>
              </a:ext>
            </a:extLst>
          </p:cNvPr>
          <p:cNvSpPr/>
          <p:nvPr/>
        </p:nvSpPr>
        <p:spPr>
          <a:xfrm>
            <a:off x="5057537" y="3071807"/>
            <a:ext cx="292891" cy="650083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B048CDE-3115-4854-9B71-CA3FDD8804B3}"/>
              </a:ext>
            </a:extLst>
          </p:cNvPr>
          <p:cNvSpPr/>
          <p:nvPr/>
        </p:nvSpPr>
        <p:spPr>
          <a:xfrm>
            <a:off x="5581753" y="3071807"/>
            <a:ext cx="292891" cy="650083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540BDE44-A84F-4EBE-BB55-C3FB4428096C}"/>
              </a:ext>
            </a:extLst>
          </p:cNvPr>
          <p:cNvCxnSpPr/>
          <p:nvPr/>
        </p:nvCxnSpPr>
        <p:spPr>
          <a:xfrm>
            <a:off x="1278495" y="2906429"/>
            <a:ext cx="792959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1" name="TextBox 14">
            <a:extLst>
              <a:ext uri="{FF2B5EF4-FFF2-40B4-BE49-F238E27FC236}">
                <a16:creationId xmlns:a16="http://schemas.microsoft.com/office/drawing/2014/main" id="{7E067CE3-043F-44CE-854A-17A8DF74B5B4}"/>
              </a:ext>
            </a:extLst>
          </p:cNvPr>
          <p:cNvSpPr txBox="1"/>
          <p:nvPr/>
        </p:nvSpPr>
        <p:spPr>
          <a:xfrm>
            <a:off x="1164195" y="2537103"/>
            <a:ext cx="84368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Thread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2" name="Straight Arrow Connector 16">
            <a:extLst>
              <a:ext uri="{FF2B5EF4-FFF2-40B4-BE49-F238E27FC236}">
                <a16:creationId xmlns:a16="http://schemas.microsoft.com/office/drawing/2014/main" id="{2B4C0790-AC80-4DAB-A560-E5CB43B56D5A}"/>
              </a:ext>
            </a:extLst>
          </p:cNvPr>
          <p:cNvCxnSpPr/>
          <p:nvPr/>
        </p:nvCxnSpPr>
        <p:spPr>
          <a:xfrm>
            <a:off x="2185754" y="2906429"/>
            <a:ext cx="792958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3" name="TextBox 17">
            <a:extLst>
              <a:ext uri="{FF2B5EF4-FFF2-40B4-BE49-F238E27FC236}">
                <a16:creationId xmlns:a16="http://schemas.microsoft.com/office/drawing/2014/main" id="{BBE519F4-7B64-4E34-A8BD-2158AC2D856D}"/>
              </a:ext>
            </a:extLst>
          </p:cNvPr>
          <p:cNvSpPr txBox="1"/>
          <p:nvPr/>
        </p:nvSpPr>
        <p:spPr>
          <a:xfrm>
            <a:off x="2071454" y="2537103"/>
            <a:ext cx="84368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Thread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" name="Straight Arrow Connector 18">
            <a:extLst>
              <a:ext uri="{FF2B5EF4-FFF2-40B4-BE49-F238E27FC236}">
                <a16:creationId xmlns:a16="http://schemas.microsoft.com/office/drawing/2014/main" id="{05AC6527-7F4F-4E9C-8817-0722737C1883}"/>
              </a:ext>
            </a:extLst>
          </p:cNvPr>
          <p:cNvCxnSpPr/>
          <p:nvPr/>
        </p:nvCxnSpPr>
        <p:spPr>
          <a:xfrm>
            <a:off x="3093012" y="2908578"/>
            <a:ext cx="792950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5" name="TextBox 19">
            <a:extLst>
              <a:ext uri="{FF2B5EF4-FFF2-40B4-BE49-F238E27FC236}">
                <a16:creationId xmlns:a16="http://schemas.microsoft.com/office/drawing/2014/main" id="{8B0578CF-7EE4-4A1A-AC86-7675483F4677}"/>
              </a:ext>
            </a:extLst>
          </p:cNvPr>
          <p:cNvSpPr txBox="1"/>
          <p:nvPr/>
        </p:nvSpPr>
        <p:spPr>
          <a:xfrm>
            <a:off x="2978712" y="2539243"/>
            <a:ext cx="84368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Thread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572F2AC5-D5DA-4E09-9B5C-99E0ED5C58C5}"/>
              </a:ext>
            </a:extLst>
          </p:cNvPr>
          <p:cNvSpPr txBox="1"/>
          <p:nvPr/>
        </p:nvSpPr>
        <p:spPr>
          <a:xfrm>
            <a:off x="1153405" y="3069668"/>
            <a:ext cx="152176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Address space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8F828634-DAE1-4471-A5F1-6A91543A25B0}"/>
              </a:ext>
            </a:extLst>
          </p:cNvPr>
          <p:cNvSpPr/>
          <p:nvPr/>
        </p:nvSpPr>
        <p:spPr>
          <a:xfrm>
            <a:off x="1514237" y="3775822"/>
            <a:ext cx="1571625" cy="542925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File handle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Mode = RW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Offset</a:t>
            </a:r>
            <a:endParaRPr lang="en-GB" sz="9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8" name="Connector: Elbow 22">
            <a:extLst>
              <a:ext uri="{FF2B5EF4-FFF2-40B4-BE49-F238E27FC236}">
                <a16:creationId xmlns:a16="http://schemas.microsoft.com/office/drawing/2014/main" id="{E26D91E2-7482-4463-9E4E-07E02B6F1B04}"/>
              </a:ext>
            </a:extLst>
          </p:cNvPr>
          <p:cNvCxnSpPr/>
          <p:nvPr/>
        </p:nvCxnSpPr>
        <p:spPr>
          <a:xfrm>
            <a:off x="2232187" y="4318747"/>
            <a:ext cx="332183" cy="307184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9" name="Rectangle: Single Corner Snipped 23">
            <a:extLst>
              <a:ext uri="{FF2B5EF4-FFF2-40B4-BE49-F238E27FC236}">
                <a16:creationId xmlns:a16="http://schemas.microsoft.com/office/drawing/2014/main" id="{6F9C50AC-C1DB-4056-B8F8-38991E47CFC8}"/>
              </a:ext>
            </a:extLst>
          </p:cNvPr>
          <p:cNvSpPr/>
          <p:nvPr/>
        </p:nvSpPr>
        <p:spPr>
          <a:xfrm>
            <a:off x="2564370" y="4472339"/>
            <a:ext cx="1271582" cy="54292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9 f15 1"/>
              <a:gd name="f24" fmla="*/ f18 f15 1"/>
              <a:gd name="f25" fmla="min f22 f21"/>
              <a:gd name="f26" fmla="*/ f25 f4 1"/>
              <a:gd name="f27" fmla="*/ f26 1 100000"/>
              <a:gd name="f28" fmla="+- f18 0 f27"/>
              <a:gd name="f29" fmla="*/ f27 1 2"/>
              <a:gd name="f30" fmla="*/ f27 f15 1"/>
              <a:gd name="f31" fmla="+- f28 f18 0"/>
              <a:gd name="f32" fmla="*/ f29 f15 1"/>
              <a:gd name="f33" fmla="*/ f28 f15 1"/>
              <a:gd name="f34" fmla="*/ f31 1 2"/>
              <a:gd name="f35" fmla="*/ f3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32" r="f35" b="f23"/>
            <a:pathLst>
              <a:path>
                <a:moveTo>
                  <a:pt x="f20" y="f20"/>
                </a:moveTo>
                <a:lnTo>
                  <a:pt x="f33" y="f20"/>
                </a:lnTo>
                <a:lnTo>
                  <a:pt x="f24" y="f30"/>
                </a:lnTo>
                <a:lnTo>
                  <a:pt x="f24" y="f23"/>
                </a:lnTo>
                <a:lnTo>
                  <a:pt x="f20" y="f23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/tmp/note.txt</a:t>
            </a:r>
            <a:endParaRPr lang="en-GB" sz="10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0F76590E-AD6E-4D09-9060-0BB9DA8B431B}"/>
              </a:ext>
            </a:extLst>
          </p:cNvPr>
          <p:cNvSpPr/>
          <p:nvPr/>
        </p:nvSpPr>
        <p:spPr>
          <a:xfrm>
            <a:off x="3575550" y="3775822"/>
            <a:ext cx="1571625" cy="542925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F9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File handle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Mode = 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Offset</a:t>
            </a:r>
            <a:endParaRPr lang="en-GB" sz="9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1" name="Connector: Elbow 25">
            <a:extLst>
              <a:ext uri="{FF2B5EF4-FFF2-40B4-BE49-F238E27FC236}">
                <a16:creationId xmlns:a16="http://schemas.microsoft.com/office/drawing/2014/main" id="{0C608365-6EE0-4861-AF22-20F95DE4D187}"/>
              </a:ext>
            </a:extLst>
          </p:cNvPr>
          <p:cNvCxnSpPr/>
          <p:nvPr/>
        </p:nvCxnSpPr>
        <p:spPr>
          <a:xfrm>
            <a:off x="4293501" y="4318747"/>
            <a:ext cx="332183" cy="307184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2" name="Rectangle: Single Corner Snipped 26">
            <a:extLst>
              <a:ext uri="{FF2B5EF4-FFF2-40B4-BE49-F238E27FC236}">
                <a16:creationId xmlns:a16="http://schemas.microsoft.com/office/drawing/2014/main" id="{AC4902F5-DAED-40D1-B3A4-D2C2272B01A6}"/>
              </a:ext>
            </a:extLst>
          </p:cNvPr>
          <p:cNvSpPr/>
          <p:nvPr/>
        </p:nvSpPr>
        <p:spPr>
          <a:xfrm>
            <a:off x="4625684" y="4472339"/>
            <a:ext cx="1271582" cy="54292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9 f15 1"/>
              <a:gd name="f24" fmla="*/ f18 f15 1"/>
              <a:gd name="f25" fmla="min f22 f21"/>
              <a:gd name="f26" fmla="*/ f25 f4 1"/>
              <a:gd name="f27" fmla="*/ f26 1 100000"/>
              <a:gd name="f28" fmla="+- f18 0 f27"/>
              <a:gd name="f29" fmla="*/ f27 1 2"/>
              <a:gd name="f30" fmla="*/ f27 f15 1"/>
              <a:gd name="f31" fmla="+- f28 f18 0"/>
              <a:gd name="f32" fmla="*/ f29 f15 1"/>
              <a:gd name="f33" fmla="*/ f28 f15 1"/>
              <a:gd name="f34" fmla="*/ f31 1 2"/>
              <a:gd name="f35" fmla="*/ f3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32" r="f35" b="f23"/>
            <a:pathLst>
              <a:path>
                <a:moveTo>
                  <a:pt x="f20" y="f20"/>
                </a:moveTo>
                <a:lnTo>
                  <a:pt x="f33" y="f20"/>
                </a:lnTo>
                <a:lnTo>
                  <a:pt x="f24" y="f30"/>
                </a:lnTo>
                <a:lnTo>
                  <a:pt x="f24" y="f23"/>
                </a:lnTo>
                <a:lnTo>
                  <a:pt x="f20" y="f23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/home/bob/conf.ini</a:t>
            </a:r>
            <a:endParaRPr lang="en-GB" sz="10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62F4961-E9F8-475C-B8DD-BF77465862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Previously</a:t>
            </a:r>
            <a:endParaRPr lang="en-GB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146F0C1A-B052-4D66-8EB2-7240B66413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29150" y="1369223"/>
            <a:ext cx="4144051" cy="2888452"/>
          </a:xfrm>
        </p:spPr>
        <p:txBody>
          <a:bodyPr/>
          <a:lstStyle/>
          <a:p>
            <a:pPr lvl="0"/>
            <a:r>
              <a:rPr lang="en-US" sz="1400"/>
              <a:t>Problem</a:t>
            </a:r>
          </a:p>
          <a:p>
            <a:pPr lvl="1"/>
            <a:r>
              <a:rPr lang="en-US" sz="1100"/>
              <a:t>One virtual memory access</a:t>
            </a:r>
          </a:p>
          <a:p>
            <a:pPr lvl="1"/>
            <a:r>
              <a:rPr lang="en-US" sz="1100"/>
              <a:t>Requires two physical memory access</a:t>
            </a:r>
          </a:p>
          <a:p>
            <a:pPr lvl="2"/>
            <a:r>
              <a:rPr lang="en-US" sz="800"/>
              <a:t>Load directory entry</a:t>
            </a:r>
          </a:p>
          <a:p>
            <a:pPr lvl="2"/>
            <a:r>
              <a:rPr lang="en-US" sz="800"/>
              <a:t>Load page entry</a:t>
            </a:r>
          </a:p>
          <a:p>
            <a:pPr lvl="1"/>
            <a:r>
              <a:rPr lang="en-GB" sz="1100"/>
              <a:t>Generate “real” memory access</a:t>
            </a:r>
          </a:p>
          <a:p>
            <a:pPr marL="342892" lvl="1" indent="0">
              <a:buNone/>
            </a:pPr>
            <a:endParaRPr lang="en-GB" sz="1100"/>
          </a:p>
          <a:p>
            <a:pPr marL="0" indent="0">
              <a:buNone/>
            </a:pPr>
            <a:r>
              <a:rPr lang="en-GB" sz="1400" b="1">
                <a:solidFill>
                  <a:srgbClr val="C00000"/>
                </a:solidFill>
              </a:rPr>
              <a:t>What a computer scientist do?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C0CCCB-5A3F-4131-9AC7-CA96F3CACA81}"/>
              </a:ext>
            </a:extLst>
          </p:cNvPr>
          <p:cNvSpPr/>
          <p:nvPr/>
        </p:nvSpPr>
        <p:spPr>
          <a:xfrm>
            <a:off x="200894" y="2017752"/>
            <a:ext cx="1236707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1B2FEB7-ABB3-4ACB-B34B-FD2DF0CE4316}"/>
              </a:ext>
            </a:extLst>
          </p:cNvPr>
          <p:cNvSpPr/>
          <p:nvPr/>
        </p:nvSpPr>
        <p:spPr>
          <a:xfrm>
            <a:off x="2677117" y="2017752"/>
            <a:ext cx="865909" cy="218212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offset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783FF9C-BD22-4F36-992E-69B73B5DF4F7}"/>
              </a:ext>
            </a:extLst>
          </p:cNvPr>
          <p:cNvSpPr/>
          <p:nvPr/>
        </p:nvSpPr>
        <p:spPr>
          <a:xfrm rot="5400013">
            <a:off x="1836143" y="335733"/>
            <a:ext cx="155182" cy="30859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5BAAEF0-5B20-4321-A4F2-D1BCBA07D50D}"/>
              </a:ext>
            </a:extLst>
          </p:cNvPr>
          <p:cNvSpPr txBox="1"/>
          <p:nvPr/>
        </p:nvSpPr>
        <p:spPr>
          <a:xfrm>
            <a:off x="1150581" y="1369222"/>
            <a:ext cx="1616148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Virtual Address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4018C1D-384C-46B2-A57E-AB2FA44C1F6C}"/>
              </a:ext>
            </a:extLst>
          </p:cNvPr>
          <p:cNvSpPr/>
          <p:nvPr/>
        </p:nvSpPr>
        <p:spPr>
          <a:xfrm>
            <a:off x="1440409" y="2017752"/>
            <a:ext cx="1236707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#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B6A0647-EA2B-4C30-94D9-C38CEE417830}"/>
              </a:ext>
            </a:extLst>
          </p:cNvPr>
          <p:cNvSpPr/>
          <p:nvPr/>
        </p:nvSpPr>
        <p:spPr>
          <a:xfrm>
            <a:off x="4682835" y="4418052"/>
            <a:ext cx="2476231" cy="218212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page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CB1441F-C60E-4113-AC25-8329BECF3EE7}"/>
              </a:ext>
            </a:extLst>
          </p:cNvPr>
          <p:cNvSpPr/>
          <p:nvPr/>
        </p:nvSpPr>
        <p:spPr>
          <a:xfrm>
            <a:off x="7159067" y="4418052"/>
            <a:ext cx="865909" cy="218212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offset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Left Brace 12">
            <a:extLst>
              <a:ext uri="{FF2B5EF4-FFF2-40B4-BE49-F238E27FC236}">
                <a16:creationId xmlns:a16="http://schemas.microsoft.com/office/drawing/2014/main" id="{F1241A55-CBCB-4646-8BD8-EF0480F6D519}"/>
              </a:ext>
            </a:extLst>
          </p:cNvPr>
          <p:cNvSpPr/>
          <p:nvPr/>
        </p:nvSpPr>
        <p:spPr>
          <a:xfrm rot="5400013">
            <a:off x="6318093" y="2736033"/>
            <a:ext cx="155182" cy="30859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C33D083C-48BC-4CF7-B642-E2F3778574C3}"/>
              </a:ext>
            </a:extLst>
          </p:cNvPr>
          <p:cNvSpPr txBox="1"/>
          <p:nvPr/>
        </p:nvSpPr>
        <p:spPr>
          <a:xfrm>
            <a:off x="5632521" y="3769522"/>
            <a:ext cx="173797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Physical Address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7EEF3233-8879-4F84-A91A-0F70223825AB}"/>
              </a:ext>
            </a:extLst>
          </p:cNvPr>
          <p:cNvSpPr/>
          <p:nvPr/>
        </p:nvSpPr>
        <p:spPr>
          <a:xfrm>
            <a:off x="200894" y="3029133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C0B83BC1-A729-4D77-9247-BBCE6A6363E7}"/>
              </a:ext>
            </a:extLst>
          </p:cNvPr>
          <p:cNvSpPr/>
          <p:nvPr/>
        </p:nvSpPr>
        <p:spPr>
          <a:xfrm>
            <a:off x="200894" y="2810921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38C26665-4E25-481D-B53F-7775CA4B6973}"/>
              </a:ext>
            </a:extLst>
          </p:cNvPr>
          <p:cNvSpPr/>
          <p:nvPr/>
        </p:nvSpPr>
        <p:spPr>
          <a:xfrm>
            <a:off x="200894" y="3247346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349F0F05-41DB-46A8-BD3F-BFD1376C32A0}"/>
              </a:ext>
            </a:extLst>
          </p:cNvPr>
          <p:cNvSpPr/>
          <p:nvPr/>
        </p:nvSpPr>
        <p:spPr>
          <a:xfrm>
            <a:off x="200894" y="3465549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FF764675-A687-4776-B79F-376CF0F7CDEB}"/>
              </a:ext>
            </a:extLst>
          </p:cNvPr>
          <p:cNvSpPr/>
          <p:nvPr/>
        </p:nvSpPr>
        <p:spPr>
          <a:xfrm>
            <a:off x="2206338" y="2810921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720B44A9-A4CC-45B2-82DC-850CA565AE85}"/>
              </a:ext>
            </a:extLst>
          </p:cNvPr>
          <p:cNvSpPr/>
          <p:nvPr/>
        </p:nvSpPr>
        <p:spPr>
          <a:xfrm>
            <a:off x="2206338" y="3029133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4C40040F-D111-4F46-B1D6-52BCF335AC0C}"/>
              </a:ext>
            </a:extLst>
          </p:cNvPr>
          <p:cNvSpPr/>
          <p:nvPr/>
        </p:nvSpPr>
        <p:spPr>
          <a:xfrm>
            <a:off x="2206338" y="3247346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F29CA0EE-71B4-40F3-BD27-00E7015A0B93}"/>
              </a:ext>
            </a:extLst>
          </p:cNvPr>
          <p:cNvSpPr/>
          <p:nvPr/>
        </p:nvSpPr>
        <p:spPr>
          <a:xfrm>
            <a:off x="2206338" y="3465549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1" name="Connector: Elbow 28">
            <a:extLst>
              <a:ext uri="{FF2B5EF4-FFF2-40B4-BE49-F238E27FC236}">
                <a16:creationId xmlns:a16="http://schemas.microsoft.com/office/drawing/2014/main" id="{0A4EC034-DE7A-4338-9FA7-CE05B2FFD5D4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5400000">
            <a:off x="58934" y="2377923"/>
            <a:ext cx="902275" cy="618354"/>
          </a:xfrm>
          <a:prstGeom prst="bentConnector4">
            <a:avLst>
              <a:gd name="adj1" fmla="val 43954"/>
              <a:gd name="adj2" fmla="val 136969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Connector: Elbow 31">
            <a:extLst>
              <a:ext uri="{FF2B5EF4-FFF2-40B4-BE49-F238E27FC236}">
                <a16:creationId xmlns:a16="http://schemas.microsoft.com/office/drawing/2014/main" id="{51E6BBA5-C311-4735-B2B7-DDE067236960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1866902" y="3138238"/>
            <a:ext cx="339435" cy="436416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Connector: Elbow 33">
            <a:extLst>
              <a:ext uri="{FF2B5EF4-FFF2-40B4-BE49-F238E27FC236}">
                <a16:creationId xmlns:a16="http://schemas.microsoft.com/office/drawing/2014/main" id="{9B7592CD-45E2-4C11-B931-B3B58EA53B7E}"/>
              </a:ext>
            </a:extLst>
          </p:cNvPr>
          <p:cNvCxnSpPr>
            <a:stCxn id="8" idx="2"/>
            <a:endCxn id="18" idx="1"/>
          </p:cNvCxnSpPr>
          <p:nvPr/>
        </p:nvCxnSpPr>
        <p:spPr>
          <a:xfrm rot="16200000" flipH="1">
            <a:off x="1681413" y="2613313"/>
            <a:ext cx="902275" cy="147575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4" name="TextBox 35">
            <a:extLst>
              <a:ext uri="{FF2B5EF4-FFF2-40B4-BE49-F238E27FC236}">
                <a16:creationId xmlns:a16="http://schemas.microsoft.com/office/drawing/2014/main" id="{B20C6FB9-076F-4B1E-A9CE-C6F0FDFAE86C}"/>
              </a:ext>
            </a:extLst>
          </p:cNvPr>
          <p:cNvSpPr txBox="1"/>
          <p:nvPr/>
        </p:nvSpPr>
        <p:spPr>
          <a:xfrm>
            <a:off x="268176" y="3832059"/>
            <a:ext cx="154241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directory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TextBox 36">
            <a:extLst>
              <a:ext uri="{FF2B5EF4-FFF2-40B4-BE49-F238E27FC236}">
                <a16:creationId xmlns:a16="http://schemas.microsoft.com/office/drawing/2014/main" id="{3A203CFD-86EE-458D-BADC-7FC3F63A65E2}"/>
              </a:ext>
            </a:extLst>
          </p:cNvPr>
          <p:cNvSpPr txBox="1"/>
          <p:nvPr/>
        </p:nvSpPr>
        <p:spPr>
          <a:xfrm>
            <a:off x="2459727" y="3832059"/>
            <a:ext cx="116891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table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" name="Connector: Elbow 38">
            <a:extLst>
              <a:ext uri="{FF2B5EF4-FFF2-40B4-BE49-F238E27FC236}">
                <a16:creationId xmlns:a16="http://schemas.microsoft.com/office/drawing/2014/main" id="{B2AE031B-FFAD-4417-981D-2A98A9E4A423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3872347" y="3138239"/>
            <a:ext cx="810488" cy="1388919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7" name="Connector: Elbow 40">
            <a:extLst>
              <a:ext uri="{FF2B5EF4-FFF2-40B4-BE49-F238E27FC236}">
                <a16:creationId xmlns:a16="http://schemas.microsoft.com/office/drawing/2014/main" id="{D6211CE7-FE9A-4FD0-ADEC-4552343C52F3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543026" y="2126857"/>
            <a:ext cx="4048996" cy="2509406"/>
          </a:xfrm>
          <a:prstGeom prst="bentConnector4">
            <a:avLst>
              <a:gd name="adj1" fmla="val 44654"/>
              <a:gd name="adj2" fmla="val 10911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8" name="Rectangle: Rounded Corners 30">
            <a:extLst>
              <a:ext uri="{FF2B5EF4-FFF2-40B4-BE49-F238E27FC236}">
                <a16:creationId xmlns:a16="http://schemas.microsoft.com/office/drawing/2014/main" id="{FB900650-9BB5-4947-9E7E-59501E849922}"/>
              </a:ext>
            </a:extLst>
          </p:cNvPr>
          <p:cNvSpPr/>
          <p:nvPr/>
        </p:nvSpPr>
        <p:spPr>
          <a:xfrm>
            <a:off x="218213" y="4278981"/>
            <a:ext cx="959425" cy="26948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%cr3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9" name="Connector: Elbow 32">
            <a:extLst>
              <a:ext uri="{FF2B5EF4-FFF2-40B4-BE49-F238E27FC236}">
                <a16:creationId xmlns:a16="http://schemas.microsoft.com/office/drawing/2014/main" id="{349753F9-35B5-4AAB-B9E1-8782A6B6D893}"/>
              </a:ext>
            </a:extLst>
          </p:cNvPr>
          <p:cNvCxnSpPr/>
          <p:nvPr/>
        </p:nvCxnSpPr>
        <p:spPr>
          <a:xfrm rot="10799991">
            <a:off x="200894" y="3574664"/>
            <a:ext cx="17319" cy="839063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FD98DD2-33FF-4B97-80A6-022EA94C84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Previously</a:t>
            </a:r>
            <a:endParaRPr lang="en-GB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D9DA73C8-4A8B-41EE-93D7-D6684D1BFB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29150" y="1369223"/>
            <a:ext cx="4144051" cy="2888452"/>
          </a:xfrm>
        </p:spPr>
        <p:txBody>
          <a:bodyPr/>
          <a:lstStyle/>
          <a:p>
            <a:pPr lvl="0"/>
            <a:r>
              <a:rPr lang="en-US" sz="1400"/>
              <a:t>Problem</a:t>
            </a:r>
          </a:p>
          <a:p>
            <a:pPr lvl="1"/>
            <a:r>
              <a:rPr lang="en-US" sz="1100"/>
              <a:t>One virtual memory access</a:t>
            </a:r>
          </a:p>
          <a:p>
            <a:pPr lvl="1"/>
            <a:r>
              <a:rPr lang="en-US" sz="1100"/>
              <a:t>Requires two physical memory access</a:t>
            </a:r>
          </a:p>
          <a:p>
            <a:pPr lvl="2"/>
            <a:r>
              <a:rPr lang="en-US" sz="800"/>
              <a:t>Load directory entry</a:t>
            </a:r>
          </a:p>
          <a:p>
            <a:pPr lvl="2"/>
            <a:r>
              <a:rPr lang="en-US" sz="800"/>
              <a:t>Load page entry</a:t>
            </a:r>
          </a:p>
          <a:p>
            <a:pPr lvl="1"/>
            <a:r>
              <a:rPr lang="en-GB" sz="1100"/>
              <a:t>Generate “real” memory access</a:t>
            </a:r>
          </a:p>
          <a:p>
            <a:pPr marL="342892" lvl="1" indent="0">
              <a:buNone/>
            </a:pPr>
            <a:endParaRPr lang="en-GB" sz="1100"/>
          </a:p>
          <a:p>
            <a:pPr marL="0" indent="0">
              <a:buNone/>
            </a:pPr>
            <a:r>
              <a:rPr lang="en-GB" sz="1400" b="1"/>
              <a:t>What a computer scientist do?</a:t>
            </a:r>
          </a:p>
          <a:p>
            <a:pPr marL="0" indent="0">
              <a:buNone/>
            </a:pPr>
            <a:r>
              <a:rPr lang="en-GB" sz="1400" b="1">
                <a:solidFill>
                  <a:srgbClr val="C00000"/>
                </a:solidFill>
              </a:rPr>
              <a:t>Add some cache!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C8362E-3ABD-4A42-B263-AA2DE2A7A1E7}"/>
              </a:ext>
            </a:extLst>
          </p:cNvPr>
          <p:cNvSpPr/>
          <p:nvPr/>
        </p:nvSpPr>
        <p:spPr>
          <a:xfrm>
            <a:off x="200894" y="2017752"/>
            <a:ext cx="1236707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87129C2-35E0-4069-AE67-5A3BEDD11936}"/>
              </a:ext>
            </a:extLst>
          </p:cNvPr>
          <p:cNvSpPr/>
          <p:nvPr/>
        </p:nvSpPr>
        <p:spPr>
          <a:xfrm>
            <a:off x="2677117" y="2017752"/>
            <a:ext cx="865909" cy="218212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offset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8A95F3C-AA91-42BE-B025-0847BBF120ED}"/>
              </a:ext>
            </a:extLst>
          </p:cNvPr>
          <p:cNvSpPr/>
          <p:nvPr/>
        </p:nvSpPr>
        <p:spPr>
          <a:xfrm rot="5400013">
            <a:off x="1836143" y="335733"/>
            <a:ext cx="155182" cy="30859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4152C63-435A-4B43-A6A0-32DF1F9D94BB}"/>
              </a:ext>
            </a:extLst>
          </p:cNvPr>
          <p:cNvSpPr txBox="1"/>
          <p:nvPr/>
        </p:nvSpPr>
        <p:spPr>
          <a:xfrm>
            <a:off x="1150581" y="1369222"/>
            <a:ext cx="1616148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Virtual Address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8084E77-C5CB-417B-8FB9-4D2D24653C03}"/>
              </a:ext>
            </a:extLst>
          </p:cNvPr>
          <p:cNvSpPr/>
          <p:nvPr/>
        </p:nvSpPr>
        <p:spPr>
          <a:xfrm>
            <a:off x="1440409" y="2017752"/>
            <a:ext cx="1236707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#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9BA5415-E164-40E5-ABE8-D1506D20E6E9}"/>
              </a:ext>
            </a:extLst>
          </p:cNvPr>
          <p:cNvSpPr/>
          <p:nvPr/>
        </p:nvSpPr>
        <p:spPr>
          <a:xfrm>
            <a:off x="4682835" y="4418052"/>
            <a:ext cx="2476231" cy="218212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page #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CFFE6E9-16E1-4A23-8AE0-473127C14A59}"/>
              </a:ext>
            </a:extLst>
          </p:cNvPr>
          <p:cNvSpPr/>
          <p:nvPr/>
        </p:nvSpPr>
        <p:spPr>
          <a:xfrm>
            <a:off x="7159067" y="4418052"/>
            <a:ext cx="865909" cy="218212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offset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Left Brace 12">
            <a:extLst>
              <a:ext uri="{FF2B5EF4-FFF2-40B4-BE49-F238E27FC236}">
                <a16:creationId xmlns:a16="http://schemas.microsoft.com/office/drawing/2014/main" id="{D308A781-91E0-468D-97DC-C55D31D3CDA0}"/>
              </a:ext>
            </a:extLst>
          </p:cNvPr>
          <p:cNvSpPr/>
          <p:nvPr/>
        </p:nvSpPr>
        <p:spPr>
          <a:xfrm rot="5400013">
            <a:off x="6318093" y="2736033"/>
            <a:ext cx="155182" cy="30859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7BF7E168-7877-4881-8DD4-7BB95C7903F6}"/>
              </a:ext>
            </a:extLst>
          </p:cNvPr>
          <p:cNvSpPr txBox="1"/>
          <p:nvPr/>
        </p:nvSpPr>
        <p:spPr>
          <a:xfrm>
            <a:off x="5632521" y="3769522"/>
            <a:ext cx="173797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Physical Address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D40D9593-E4BD-4A4B-9440-6A2B0B4BEF7A}"/>
              </a:ext>
            </a:extLst>
          </p:cNvPr>
          <p:cNvSpPr/>
          <p:nvPr/>
        </p:nvSpPr>
        <p:spPr>
          <a:xfrm>
            <a:off x="200894" y="3029133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4F0AEAF7-08A2-40D1-AD7B-CA3AD6DB3577}"/>
              </a:ext>
            </a:extLst>
          </p:cNvPr>
          <p:cNvSpPr/>
          <p:nvPr/>
        </p:nvSpPr>
        <p:spPr>
          <a:xfrm>
            <a:off x="200894" y="2810921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80A447F5-5BDE-47C0-927B-6A590C530C4F}"/>
              </a:ext>
            </a:extLst>
          </p:cNvPr>
          <p:cNvSpPr/>
          <p:nvPr/>
        </p:nvSpPr>
        <p:spPr>
          <a:xfrm>
            <a:off x="200894" y="3247346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FD815245-5890-45C2-9226-146F0F40683A}"/>
              </a:ext>
            </a:extLst>
          </p:cNvPr>
          <p:cNvSpPr/>
          <p:nvPr/>
        </p:nvSpPr>
        <p:spPr>
          <a:xfrm>
            <a:off x="200894" y="3465549"/>
            <a:ext cx="1666009" cy="21821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directory entry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012AF725-D650-4AB3-806D-49678BA99997}"/>
              </a:ext>
            </a:extLst>
          </p:cNvPr>
          <p:cNvSpPr/>
          <p:nvPr/>
        </p:nvSpPr>
        <p:spPr>
          <a:xfrm>
            <a:off x="2206338" y="2810921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9FD8B148-AA29-413A-BFAA-A74B7D73A2D6}"/>
              </a:ext>
            </a:extLst>
          </p:cNvPr>
          <p:cNvSpPr/>
          <p:nvPr/>
        </p:nvSpPr>
        <p:spPr>
          <a:xfrm>
            <a:off x="2206338" y="3029133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08B4CB69-3216-466B-AA5A-9157827CD93D}"/>
              </a:ext>
            </a:extLst>
          </p:cNvPr>
          <p:cNvSpPr/>
          <p:nvPr/>
        </p:nvSpPr>
        <p:spPr>
          <a:xfrm>
            <a:off x="2206338" y="3247346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1D10779C-0825-4F15-A9C3-F29A25D0EA37}"/>
              </a:ext>
            </a:extLst>
          </p:cNvPr>
          <p:cNvSpPr/>
          <p:nvPr/>
        </p:nvSpPr>
        <p:spPr>
          <a:xfrm>
            <a:off x="2206338" y="3465549"/>
            <a:ext cx="1666009" cy="218212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entry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1" name="Connector: Elbow 28">
            <a:extLst>
              <a:ext uri="{FF2B5EF4-FFF2-40B4-BE49-F238E27FC236}">
                <a16:creationId xmlns:a16="http://schemas.microsoft.com/office/drawing/2014/main" id="{973742BD-E93E-4C0D-B823-55412A633C6A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5400000">
            <a:off x="58934" y="2377923"/>
            <a:ext cx="902275" cy="618354"/>
          </a:xfrm>
          <a:prstGeom prst="bentConnector4">
            <a:avLst>
              <a:gd name="adj1" fmla="val 43954"/>
              <a:gd name="adj2" fmla="val 136969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Connector: Elbow 31">
            <a:extLst>
              <a:ext uri="{FF2B5EF4-FFF2-40B4-BE49-F238E27FC236}">
                <a16:creationId xmlns:a16="http://schemas.microsoft.com/office/drawing/2014/main" id="{EFD8722A-E92B-489E-A334-3AE24441E246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1866902" y="3138238"/>
            <a:ext cx="339435" cy="436416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Connector: Elbow 33">
            <a:extLst>
              <a:ext uri="{FF2B5EF4-FFF2-40B4-BE49-F238E27FC236}">
                <a16:creationId xmlns:a16="http://schemas.microsoft.com/office/drawing/2014/main" id="{0BCA6BBC-BF7B-4526-A06B-E7254EDA7223}"/>
              </a:ext>
            </a:extLst>
          </p:cNvPr>
          <p:cNvCxnSpPr>
            <a:stCxn id="8" idx="2"/>
            <a:endCxn id="18" idx="1"/>
          </p:cNvCxnSpPr>
          <p:nvPr/>
        </p:nvCxnSpPr>
        <p:spPr>
          <a:xfrm rot="16200000" flipH="1">
            <a:off x="1681413" y="2613313"/>
            <a:ext cx="902275" cy="147575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4" name="TextBox 35">
            <a:extLst>
              <a:ext uri="{FF2B5EF4-FFF2-40B4-BE49-F238E27FC236}">
                <a16:creationId xmlns:a16="http://schemas.microsoft.com/office/drawing/2014/main" id="{2BA9F55C-351C-4BB9-B55F-E1C39180E6DC}"/>
              </a:ext>
            </a:extLst>
          </p:cNvPr>
          <p:cNvSpPr txBox="1"/>
          <p:nvPr/>
        </p:nvSpPr>
        <p:spPr>
          <a:xfrm>
            <a:off x="268176" y="3832059"/>
            <a:ext cx="154241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directory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TextBox 36">
            <a:extLst>
              <a:ext uri="{FF2B5EF4-FFF2-40B4-BE49-F238E27FC236}">
                <a16:creationId xmlns:a16="http://schemas.microsoft.com/office/drawing/2014/main" id="{11122D68-E94B-40D8-B2AD-9595AC3D02E2}"/>
              </a:ext>
            </a:extLst>
          </p:cNvPr>
          <p:cNvSpPr txBox="1"/>
          <p:nvPr/>
        </p:nvSpPr>
        <p:spPr>
          <a:xfrm>
            <a:off x="2459727" y="3832059"/>
            <a:ext cx="116891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Page table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" name="Connector: Elbow 38">
            <a:extLst>
              <a:ext uri="{FF2B5EF4-FFF2-40B4-BE49-F238E27FC236}">
                <a16:creationId xmlns:a16="http://schemas.microsoft.com/office/drawing/2014/main" id="{029F2FB8-2744-4250-9742-6A8B5FD21A7C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3872347" y="3138239"/>
            <a:ext cx="810488" cy="1388919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7" name="Connector: Elbow 40">
            <a:extLst>
              <a:ext uri="{FF2B5EF4-FFF2-40B4-BE49-F238E27FC236}">
                <a16:creationId xmlns:a16="http://schemas.microsoft.com/office/drawing/2014/main" id="{5D76B7AF-BF2D-42FB-B7B0-2B57949F0A3E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543026" y="2126857"/>
            <a:ext cx="4048996" cy="2509406"/>
          </a:xfrm>
          <a:prstGeom prst="bentConnector4">
            <a:avLst>
              <a:gd name="adj1" fmla="val 44654"/>
              <a:gd name="adj2" fmla="val 10911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8" name="Rectangle: Rounded Corners 30">
            <a:extLst>
              <a:ext uri="{FF2B5EF4-FFF2-40B4-BE49-F238E27FC236}">
                <a16:creationId xmlns:a16="http://schemas.microsoft.com/office/drawing/2014/main" id="{B97CC1C3-C2AE-421D-9AC3-101B638BF64E}"/>
              </a:ext>
            </a:extLst>
          </p:cNvPr>
          <p:cNvSpPr/>
          <p:nvPr/>
        </p:nvSpPr>
        <p:spPr>
          <a:xfrm>
            <a:off x="218213" y="4278981"/>
            <a:ext cx="959425" cy="26948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%cr3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9" name="Connector: Elbow 32">
            <a:extLst>
              <a:ext uri="{FF2B5EF4-FFF2-40B4-BE49-F238E27FC236}">
                <a16:creationId xmlns:a16="http://schemas.microsoft.com/office/drawing/2014/main" id="{09113B06-B732-44AB-9E2E-CBD8329E0627}"/>
              </a:ext>
            </a:extLst>
          </p:cNvPr>
          <p:cNvCxnSpPr>
            <a:stCxn id="28" idx="3"/>
            <a:endCxn id="16" idx="1"/>
          </p:cNvCxnSpPr>
          <p:nvPr/>
        </p:nvCxnSpPr>
        <p:spPr>
          <a:xfrm rot="10800000">
            <a:off x="200894" y="3574655"/>
            <a:ext cx="17319" cy="839067"/>
          </a:xfrm>
          <a:prstGeom prst="bentConnector3">
            <a:avLst>
              <a:gd name="adj1" fmla="val 1419938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2B32-9771-4DE3-9E5C-115556804E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Translation Lookaside Buffer (TLB)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EF6815-EEBF-4695-859D-511E4A40236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Cache some PTE in hardware buffer</a:t>
            </a:r>
          </a:p>
          <a:p>
            <a:pPr lvl="0"/>
            <a:r>
              <a:rPr lang="en-US"/>
              <a:t>No need to go to physical memory to fetch PTE</a:t>
            </a:r>
          </a:p>
          <a:p>
            <a:pPr lvl="0"/>
            <a:r>
              <a:rPr lang="en-US"/>
              <a:t>Hardware memory is way faster than main memory!</a:t>
            </a:r>
          </a:p>
          <a:p>
            <a:pPr lvl="0"/>
            <a:r>
              <a:rPr lang="en-US"/>
              <a:t>We can also be clever about caching!</a:t>
            </a:r>
          </a:p>
        </p:txBody>
      </p:sp>
      <p:pic>
        <p:nvPicPr>
          <p:cNvPr id="4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F9793453-2C78-42DC-A37E-ED4D116A5902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4629149" y="1986379"/>
            <a:ext cx="4143375" cy="1654917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834B1C9-AC77-4652-B515-3893946F3B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Translation Lookaside Buffer (TLB)</a:t>
            </a:r>
          </a:p>
        </p:txBody>
      </p:sp>
      <p:sp>
        <p:nvSpPr>
          <p:cNvPr id="3" name="Rectangle: Rounded Corners 6">
            <a:extLst>
              <a:ext uri="{FF2B5EF4-FFF2-40B4-BE49-F238E27FC236}">
                <a16:creationId xmlns:a16="http://schemas.microsoft.com/office/drawing/2014/main" id="{605302EE-5CD2-49C2-B9E1-A2DDE6FAD785}"/>
              </a:ext>
            </a:extLst>
          </p:cNvPr>
          <p:cNvSpPr/>
          <p:nvPr/>
        </p:nvSpPr>
        <p:spPr>
          <a:xfrm>
            <a:off x="1711034" y="1489365"/>
            <a:ext cx="914400" cy="91440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Core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: Rounded Corners 7">
            <a:extLst>
              <a:ext uri="{FF2B5EF4-FFF2-40B4-BE49-F238E27FC236}">
                <a16:creationId xmlns:a16="http://schemas.microsoft.com/office/drawing/2014/main" id="{E2B0D95A-D8C6-4EF7-9D13-646B0DEB9690}"/>
              </a:ext>
            </a:extLst>
          </p:cNvPr>
          <p:cNvSpPr/>
          <p:nvPr/>
        </p:nvSpPr>
        <p:spPr>
          <a:xfrm>
            <a:off x="5458693" y="1489365"/>
            <a:ext cx="914400" cy="91440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Core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513A587-F671-437E-924A-5AF420F8F730}"/>
              </a:ext>
            </a:extLst>
          </p:cNvPr>
          <p:cNvSpPr/>
          <p:nvPr/>
        </p:nvSpPr>
        <p:spPr>
          <a:xfrm>
            <a:off x="1711034" y="2507669"/>
            <a:ext cx="914400" cy="349831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TLB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340839D-C18A-41CE-BBA8-CBFB48A51963}"/>
              </a:ext>
            </a:extLst>
          </p:cNvPr>
          <p:cNvSpPr/>
          <p:nvPr/>
        </p:nvSpPr>
        <p:spPr>
          <a:xfrm>
            <a:off x="5507184" y="2507669"/>
            <a:ext cx="914400" cy="349831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TLB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3301AC0-FE24-4A39-BCBA-7F70544D14F2}"/>
              </a:ext>
            </a:extLst>
          </p:cNvPr>
          <p:cNvSpPr/>
          <p:nvPr/>
        </p:nvSpPr>
        <p:spPr>
          <a:xfrm>
            <a:off x="1066804" y="3113807"/>
            <a:ext cx="1167249" cy="349831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L1 i-cache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2BE8E60-6347-4A05-BFBA-E79491DB0AB8}"/>
              </a:ext>
            </a:extLst>
          </p:cNvPr>
          <p:cNvSpPr/>
          <p:nvPr/>
        </p:nvSpPr>
        <p:spPr>
          <a:xfrm>
            <a:off x="2234043" y="3113807"/>
            <a:ext cx="1201878" cy="349831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L1 d-cache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E6974AA-F7D1-4C3A-BD45-99F18BD1E26C}"/>
              </a:ext>
            </a:extLst>
          </p:cNvPr>
          <p:cNvSpPr/>
          <p:nvPr/>
        </p:nvSpPr>
        <p:spPr>
          <a:xfrm>
            <a:off x="1066803" y="3463638"/>
            <a:ext cx="2369128" cy="349831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L2 cache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714F9E0D-8710-4970-AC64-464F7CA864A9}"/>
              </a:ext>
            </a:extLst>
          </p:cNvPr>
          <p:cNvSpPr/>
          <p:nvPr/>
        </p:nvSpPr>
        <p:spPr>
          <a:xfrm>
            <a:off x="4856021" y="3113807"/>
            <a:ext cx="1167249" cy="349831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L1 i-cache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C223249-427A-418F-8260-8DDE67C795E6}"/>
              </a:ext>
            </a:extLst>
          </p:cNvPr>
          <p:cNvSpPr/>
          <p:nvPr/>
        </p:nvSpPr>
        <p:spPr>
          <a:xfrm>
            <a:off x="6023262" y="3113807"/>
            <a:ext cx="1201878" cy="349831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L1 d-cache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CBB50555-64CE-4121-8B87-C7E7EC73E317}"/>
              </a:ext>
            </a:extLst>
          </p:cNvPr>
          <p:cNvSpPr/>
          <p:nvPr/>
        </p:nvSpPr>
        <p:spPr>
          <a:xfrm>
            <a:off x="4856022" y="3463638"/>
            <a:ext cx="2369128" cy="349831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L2 cache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B7440D5-118A-4944-95DD-913EDD7E1035}"/>
              </a:ext>
            </a:extLst>
          </p:cNvPr>
          <p:cNvSpPr/>
          <p:nvPr/>
        </p:nvSpPr>
        <p:spPr>
          <a:xfrm>
            <a:off x="1066804" y="3823857"/>
            <a:ext cx="6158337" cy="349831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L3 cache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E11B04F-277A-43DF-A0F4-DB41A423FAEB}"/>
              </a:ext>
            </a:extLst>
          </p:cNvPr>
          <p:cNvSpPr/>
          <p:nvPr/>
        </p:nvSpPr>
        <p:spPr>
          <a:xfrm>
            <a:off x="626921" y="4184066"/>
            <a:ext cx="7128159" cy="481449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RAM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Left Brace 19">
            <a:extLst>
              <a:ext uri="{FF2B5EF4-FFF2-40B4-BE49-F238E27FC236}">
                <a16:creationId xmlns:a16="http://schemas.microsoft.com/office/drawing/2014/main" id="{53C48AE6-3CE3-427D-842A-B94FB860363E}"/>
              </a:ext>
            </a:extLst>
          </p:cNvPr>
          <p:cNvSpPr/>
          <p:nvPr/>
        </p:nvSpPr>
        <p:spPr>
          <a:xfrm>
            <a:off x="5412973" y="2471304"/>
            <a:ext cx="45720" cy="5611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9 0 f1"/>
              <a:gd name="f63" fmla="+- f55 f58 0"/>
              <a:gd name="f64" fmla="*/ f58 f36 1"/>
              <a:gd name="f65" fmla="cos 1 f62"/>
              <a:gd name="f66" fmla="sin 1 f62"/>
              <a:gd name="f67" fmla="*/ f63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 Brace 20">
            <a:extLst>
              <a:ext uri="{FF2B5EF4-FFF2-40B4-BE49-F238E27FC236}">
                <a16:creationId xmlns:a16="http://schemas.microsoft.com/office/drawing/2014/main" id="{F961B97E-F059-4D5C-8E4C-F20FCF55B545}"/>
              </a:ext>
            </a:extLst>
          </p:cNvPr>
          <p:cNvSpPr/>
          <p:nvPr/>
        </p:nvSpPr>
        <p:spPr>
          <a:xfrm flipH="1">
            <a:off x="2693666" y="2432340"/>
            <a:ext cx="72045" cy="5611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9 0 f1"/>
              <a:gd name="f63" fmla="+- f55 f58 0"/>
              <a:gd name="f64" fmla="*/ f58 f36 1"/>
              <a:gd name="f65" fmla="cos 1 f62"/>
              <a:gd name="f66" fmla="sin 1 f62"/>
              <a:gd name="f67" fmla="*/ f63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02A6DF28-4939-478F-99E4-7979744656D0}"/>
              </a:ext>
            </a:extLst>
          </p:cNvPr>
          <p:cNvSpPr txBox="1"/>
          <p:nvPr/>
        </p:nvSpPr>
        <p:spPr>
          <a:xfrm>
            <a:off x="2887291" y="2275896"/>
            <a:ext cx="3485802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>
                <a:solidFill>
                  <a:srgbClr val="000000"/>
                </a:solidFill>
                <a:latin typeface="Calibri"/>
              </a:rPr>
              <a:t>Key/value store:</a:t>
            </a:r>
          </a:p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>
                <a:solidFill>
                  <a:srgbClr val="000000"/>
                </a:solidFill>
                <a:latin typeface="Calibri"/>
              </a:rPr>
              <a:t>Key high bits of virtual address</a:t>
            </a:r>
          </a:p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>
                <a:solidFill>
                  <a:srgbClr val="000000"/>
                </a:solidFill>
                <a:latin typeface="Calibri"/>
              </a:rPr>
              <a:t>Value is physical frame number</a:t>
            </a:r>
            <a:endParaRPr lang="en-GB" sz="140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29A6-9FAF-4746-A092-B13FA5548A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Why does this work?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4E93-FDB2-46FE-8F16-A468F4F8DD1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 exhibit nice locality property</a:t>
            </a:r>
          </a:p>
          <a:p>
            <a:pPr lvl="0"/>
            <a:r>
              <a:rPr lang="en-US" b="1">
                <a:solidFill>
                  <a:srgbClr val="C00000"/>
                </a:solidFill>
              </a:rPr>
              <a:t>Temporal locality: </a:t>
            </a:r>
            <a:r>
              <a:rPr lang="en-US"/>
              <a:t>when a process accesses virtual address x, it is likely to access it again in the future (e.g., variable on the stack)</a:t>
            </a:r>
          </a:p>
          <a:p>
            <a:pPr lvl="0"/>
            <a:r>
              <a:rPr lang="en-GB" b="1">
                <a:solidFill>
                  <a:srgbClr val="C00000"/>
                </a:solidFill>
              </a:rPr>
              <a:t>Spatial locality: </a:t>
            </a:r>
            <a:r>
              <a:rPr lang="en-GB"/>
              <a:t>when a process accesses a virtual address x, the process is likely to address other addresses close to x (e.g., reading elements of an array on the heap)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9BE7-6BFA-4D3F-BDFD-0BD3C075F7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Memory lifecycle on x86</a:t>
            </a:r>
            <a:endParaRPr lang="en-GB"/>
          </a:p>
        </p:txBody>
      </p:sp>
      <p:sp>
        <p:nvSpPr>
          <p:cNvPr id="3" name="Diamond 5">
            <a:extLst>
              <a:ext uri="{FF2B5EF4-FFF2-40B4-BE49-F238E27FC236}">
                <a16:creationId xmlns:a16="http://schemas.microsoft.com/office/drawing/2014/main" id="{9FD398E4-BFE7-476A-959C-72105E256ED4}"/>
              </a:ext>
            </a:extLst>
          </p:cNvPr>
          <p:cNvSpPr/>
          <p:nvPr/>
        </p:nvSpPr>
        <p:spPr>
          <a:xfrm>
            <a:off x="3543300" y="2173345"/>
            <a:ext cx="1873825" cy="588818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TLB hit?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382AD-6618-41F1-9BDB-2E51B2B40690}"/>
              </a:ext>
            </a:extLst>
          </p:cNvPr>
          <p:cNvSpPr/>
          <p:nvPr/>
        </p:nvSpPr>
        <p:spPr>
          <a:xfrm>
            <a:off x="3543300" y="1463789"/>
            <a:ext cx="1873825" cy="651162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TLB Look up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Diamond 9">
            <a:extLst>
              <a:ext uri="{FF2B5EF4-FFF2-40B4-BE49-F238E27FC236}">
                <a16:creationId xmlns:a16="http://schemas.microsoft.com/office/drawing/2014/main" id="{54D775F6-DE20-4F0B-811B-253AD5086B50}"/>
              </a:ext>
            </a:extLst>
          </p:cNvPr>
          <p:cNvSpPr/>
          <p:nvPr/>
        </p:nvSpPr>
        <p:spPr>
          <a:xfrm>
            <a:off x="5718466" y="3466444"/>
            <a:ext cx="1870359" cy="588818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Access Ok?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Diamond 10">
            <a:extLst>
              <a:ext uri="{FF2B5EF4-FFF2-40B4-BE49-F238E27FC236}">
                <a16:creationId xmlns:a16="http://schemas.microsoft.com/office/drawing/2014/main" id="{E902D5D5-8290-4B9A-BE28-1FC52A8DBB03}"/>
              </a:ext>
            </a:extLst>
          </p:cNvPr>
          <p:cNvSpPr/>
          <p:nvPr/>
        </p:nvSpPr>
        <p:spPr>
          <a:xfrm>
            <a:off x="1638304" y="3382072"/>
            <a:ext cx="1873825" cy="588818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Found PTE?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C60EE3B-0AD2-4E27-AF16-D5358E56EF13}"/>
              </a:ext>
            </a:extLst>
          </p:cNvPr>
          <p:cNvSpPr/>
          <p:nvPr/>
        </p:nvSpPr>
        <p:spPr>
          <a:xfrm>
            <a:off x="4878535" y="4135419"/>
            <a:ext cx="1350815" cy="65116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HW page fault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F4EA6304-8D92-4782-B5F8-EC8B8C666CD6}"/>
              </a:ext>
            </a:extLst>
          </p:cNvPr>
          <p:cNvSpPr/>
          <p:nvPr/>
        </p:nvSpPr>
        <p:spPr>
          <a:xfrm>
            <a:off x="6494316" y="4135410"/>
            <a:ext cx="2549237" cy="651162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Calculate phys. address, send to L1/L2/L3/RAM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9407A932-2D1A-45B9-B98D-3D2D240AE845}"/>
              </a:ext>
            </a:extLst>
          </p:cNvPr>
          <p:cNvSpPr/>
          <p:nvPr/>
        </p:nvSpPr>
        <p:spPr>
          <a:xfrm>
            <a:off x="2994313" y="4135410"/>
            <a:ext cx="1350815" cy="65116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HW page fault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C5353202-7B15-4F7F-A0AD-1FBC8BC257E4}"/>
              </a:ext>
            </a:extLst>
          </p:cNvPr>
          <p:cNvSpPr/>
          <p:nvPr/>
        </p:nvSpPr>
        <p:spPr>
          <a:xfrm>
            <a:off x="642504" y="4055263"/>
            <a:ext cx="1350815" cy="651162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HW update TLB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7DE0D289-6B20-4E69-A4E7-53C00A77E41C}"/>
              </a:ext>
            </a:extLst>
          </p:cNvPr>
          <p:cNvSpPr/>
          <p:nvPr/>
        </p:nvSpPr>
        <p:spPr>
          <a:xfrm>
            <a:off x="1899804" y="2566391"/>
            <a:ext cx="1350815" cy="651162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HW walk page table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1761E2DD-63DE-4ED5-B07F-30FD0DE81C01}"/>
              </a:ext>
            </a:extLst>
          </p:cNvPr>
          <p:cNvSpPr/>
          <p:nvPr/>
        </p:nvSpPr>
        <p:spPr>
          <a:xfrm>
            <a:off x="5849216" y="2628003"/>
            <a:ext cx="1612324" cy="651162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Check protection bits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DD4A3E2-C5F9-4297-B034-39A5014A345C}"/>
              </a:ext>
            </a:extLst>
          </p:cNvPr>
          <p:cNvSpPr txBox="1"/>
          <p:nvPr/>
        </p:nvSpPr>
        <p:spPr>
          <a:xfrm>
            <a:off x="3658414" y="927879"/>
            <a:ext cx="159370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Virtual address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6A9A4F58-388A-4710-BC33-B29AFF67B242}"/>
              </a:ext>
            </a:extLst>
          </p:cNvPr>
          <p:cNvCxnSpPr>
            <a:stCxn id="13" idx="2"/>
            <a:endCxn id="4" idx="0"/>
          </p:cNvCxnSpPr>
          <p:nvPr/>
        </p:nvCxnSpPr>
        <p:spPr>
          <a:xfrm>
            <a:off x="4455267" y="1297211"/>
            <a:ext cx="24946" cy="166578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5" name="Connector: Elbow 27">
            <a:extLst>
              <a:ext uri="{FF2B5EF4-FFF2-40B4-BE49-F238E27FC236}">
                <a16:creationId xmlns:a16="http://schemas.microsoft.com/office/drawing/2014/main" id="{43560338-BA70-44FC-8BBA-3368E0667D97}"/>
              </a:ext>
            </a:extLst>
          </p:cNvPr>
          <p:cNvCxnSpPr>
            <a:stCxn id="3" idx="1"/>
            <a:endCxn id="12" idx="0"/>
          </p:cNvCxnSpPr>
          <p:nvPr/>
        </p:nvCxnSpPr>
        <p:spPr>
          <a:xfrm>
            <a:off x="5417125" y="2467755"/>
            <a:ext cx="1238253" cy="160249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43B881E6-CFA4-42F6-B4C0-38B755076F22}"/>
              </a:ext>
            </a:extLst>
          </p:cNvPr>
          <p:cNvCxnSpPr>
            <a:stCxn id="3" idx="3"/>
            <a:endCxn id="11" idx="0"/>
          </p:cNvCxnSpPr>
          <p:nvPr/>
        </p:nvCxnSpPr>
        <p:spPr>
          <a:xfrm rot="10800000" flipV="1">
            <a:off x="2575211" y="2467754"/>
            <a:ext cx="968088" cy="98637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7" name="Straight Arrow Connector 31">
            <a:extLst>
              <a:ext uri="{FF2B5EF4-FFF2-40B4-BE49-F238E27FC236}">
                <a16:creationId xmlns:a16="http://schemas.microsoft.com/office/drawing/2014/main" id="{EC1587EE-DCB9-4D25-A915-D935084F204B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2575212" y="3217554"/>
            <a:ext cx="5" cy="16451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Straight Arrow Connector 34">
            <a:extLst>
              <a:ext uri="{FF2B5EF4-FFF2-40B4-BE49-F238E27FC236}">
                <a16:creationId xmlns:a16="http://schemas.microsoft.com/office/drawing/2014/main" id="{8796DC29-D7C4-4707-B2C8-149D7A5DEC14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flipH="1">
            <a:off x="6653646" y="3279166"/>
            <a:ext cx="1732" cy="18727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Connector: Elbow 36">
            <a:extLst>
              <a:ext uri="{FF2B5EF4-FFF2-40B4-BE49-F238E27FC236}">
                <a16:creationId xmlns:a16="http://schemas.microsoft.com/office/drawing/2014/main" id="{F6F8C84A-AC84-4B21-A39E-806CE5441DEC}"/>
              </a:ext>
            </a:extLst>
          </p:cNvPr>
          <p:cNvCxnSpPr>
            <a:stCxn id="6" idx="1"/>
            <a:endCxn id="9" idx="0"/>
          </p:cNvCxnSpPr>
          <p:nvPr/>
        </p:nvCxnSpPr>
        <p:spPr>
          <a:xfrm>
            <a:off x="3512128" y="3676482"/>
            <a:ext cx="157592" cy="458929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0" name="Connector: Elbow 38">
            <a:extLst>
              <a:ext uri="{FF2B5EF4-FFF2-40B4-BE49-F238E27FC236}">
                <a16:creationId xmlns:a16="http://schemas.microsoft.com/office/drawing/2014/main" id="{86A77AC5-5BAA-4500-B93E-17CFF6EE4C52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rot="10800000" flipV="1">
            <a:off x="1317912" y="3676482"/>
            <a:ext cx="320392" cy="378782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1" name="Connector: Elbow 40">
            <a:extLst>
              <a:ext uri="{FF2B5EF4-FFF2-40B4-BE49-F238E27FC236}">
                <a16:creationId xmlns:a16="http://schemas.microsoft.com/office/drawing/2014/main" id="{8B62F80D-C5F8-4498-A0C4-4F42DEDB193F}"/>
              </a:ext>
            </a:extLst>
          </p:cNvPr>
          <p:cNvCxnSpPr>
            <a:stCxn id="5" idx="1"/>
            <a:endCxn id="8" idx="0"/>
          </p:cNvCxnSpPr>
          <p:nvPr/>
        </p:nvCxnSpPr>
        <p:spPr>
          <a:xfrm>
            <a:off x="7588825" y="3760854"/>
            <a:ext cx="180110" cy="374557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Connector: Elbow 42">
            <a:extLst>
              <a:ext uri="{FF2B5EF4-FFF2-40B4-BE49-F238E27FC236}">
                <a16:creationId xmlns:a16="http://schemas.microsoft.com/office/drawing/2014/main" id="{9E77265E-24CD-4793-B175-6D3C61A78EA7}"/>
              </a:ext>
            </a:extLst>
          </p:cNvPr>
          <p:cNvCxnSpPr>
            <a:stCxn id="5" idx="3"/>
            <a:endCxn id="7" idx="0"/>
          </p:cNvCxnSpPr>
          <p:nvPr/>
        </p:nvCxnSpPr>
        <p:spPr>
          <a:xfrm rot="10800000" flipV="1">
            <a:off x="5553944" y="3760854"/>
            <a:ext cx="164523" cy="374566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Connector: Elbow 45">
            <a:extLst>
              <a:ext uri="{FF2B5EF4-FFF2-40B4-BE49-F238E27FC236}">
                <a16:creationId xmlns:a16="http://schemas.microsoft.com/office/drawing/2014/main" id="{E7EF80AC-BCF0-4EC5-8933-D46E005407E0}"/>
              </a:ext>
            </a:extLst>
          </p:cNvPr>
          <p:cNvCxnSpPr>
            <a:stCxn id="10" idx="1"/>
            <a:endCxn id="4" idx="1"/>
          </p:cNvCxnSpPr>
          <p:nvPr/>
        </p:nvCxnSpPr>
        <p:spPr>
          <a:xfrm rot="10800000" flipH="1">
            <a:off x="642503" y="1789371"/>
            <a:ext cx="2900796" cy="2591474"/>
          </a:xfrm>
          <a:prstGeom prst="bentConnector3">
            <a:avLst>
              <a:gd name="adj1" fmla="val -7881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7899-F861-4C3C-89A1-B6F7D6B5D2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Memory lifecycle on x86</a:t>
            </a:r>
            <a:endParaRPr lang="en-GB"/>
          </a:p>
        </p:txBody>
      </p:sp>
      <p:sp>
        <p:nvSpPr>
          <p:cNvPr id="3" name="Diamond 5">
            <a:extLst>
              <a:ext uri="{FF2B5EF4-FFF2-40B4-BE49-F238E27FC236}">
                <a16:creationId xmlns:a16="http://schemas.microsoft.com/office/drawing/2014/main" id="{089E2EE3-D6AB-40FB-BA49-6EB044EB05EC}"/>
              </a:ext>
            </a:extLst>
          </p:cNvPr>
          <p:cNvSpPr/>
          <p:nvPr/>
        </p:nvSpPr>
        <p:spPr>
          <a:xfrm>
            <a:off x="3543300" y="2173345"/>
            <a:ext cx="1873825" cy="588818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TLB hit?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382C7C-D8EB-4426-A70D-E5EBAC83BB69}"/>
              </a:ext>
            </a:extLst>
          </p:cNvPr>
          <p:cNvSpPr/>
          <p:nvPr/>
        </p:nvSpPr>
        <p:spPr>
          <a:xfrm>
            <a:off x="3543300" y="1463789"/>
            <a:ext cx="1873825" cy="651162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TLB Look up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Diamond 9">
            <a:extLst>
              <a:ext uri="{FF2B5EF4-FFF2-40B4-BE49-F238E27FC236}">
                <a16:creationId xmlns:a16="http://schemas.microsoft.com/office/drawing/2014/main" id="{B381E27C-0852-41E9-8ECD-8038DE225B3C}"/>
              </a:ext>
            </a:extLst>
          </p:cNvPr>
          <p:cNvSpPr/>
          <p:nvPr/>
        </p:nvSpPr>
        <p:spPr>
          <a:xfrm>
            <a:off x="5718466" y="3466444"/>
            <a:ext cx="1870359" cy="588818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Access Ok?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Diamond 10">
            <a:extLst>
              <a:ext uri="{FF2B5EF4-FFF2-40B4-BE49-F238E27FC236}">
                <a16:creationId xmlns:a16="http://schemas.microsoft.com/office/drawing/2014/main" id="{195EE90F-D7A6-45FB-A3E9-E517FAACE255}"/>
              </a:ext>
            </a:extLst>
          </p:cNvPr>
          <p:cNvSpPr/>
          <p:nvPr/>
        </p:nvSpPr>
        <p:spPr>
          <a:xfrm>
            <a:off x="1638304" y="3382072"/>
            <a:ext cx="1873825" cy="588818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Found PTE?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3A9121C-D0BC-4981-8F4D-025F95CF9356}"/>
              </a:ext>
            </a:extLst>
          </p:cNvPr>
          <p:cNvSpPr/>
          <p:nvPr/>
        </p:nvSpPr>
        <p:spPr>
          <a:xfrm>
            <a:off x="4878535" y="4135419"/>
            <a:ext cx="1350815" cy="65116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HW page fault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B1A9E04-B5EA-421F-9A72-2C135CC279A0}"/>
              </a:ext>
            </a:extLst>
          </p:cNvPr>
          <p:cNvSpPr/>
          <p:nvPr/>
        </p:nvSpPr>
        <p:spPr>
          <a:xfrm>
            <a:off x="6494316" y="4135410"/>
            <a:ext cx="2549237" cy="651162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Calculate phys. address, send to L1/L2/L3/RAM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AAEAA94-F782-4847-9493-CA01A2F0CCA2}"/>
              </a:ext>
            </a:extLst>
          </p:cNvPr>
          <p:cNvSpPr/>
          <p:nvPr/>
        </p:nvSpPr>
        <p:spPr>
          <a:xfrm>
            <a:off x="2994313" y="4135410"/>
            <a:ext cx="1350815" cy="65116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HW page fault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3E4F6513-8E22-403D-9901-AC2ACFD8117B}"/>
              </a:ext>
            </a:extLst>
          </p:cNvPr>
          <p:cNvSpPr/>
          <p:nvPr/>
        </p:nvSpPr>
        <p:spPr>
          <a:xfrm>
            <a:off x="642504" y="4055263"/>
            <a:ext cx="1350815" cy="651162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HW update TLB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30DA18C0-8F5C-4784-AD7D-EBFE3A3F6183}"/>
              </a:ext>
            </a:extLst>
          </p:cNvPr>
          <p:cNvSpPr/>
          <p:nvPr/>
        </p:nvSpPr>
        <p:spPr>
          <a:xfrm>
            <a:off x="1899804" y="2566391"/>
            <a:ext cx="1350815" cy="651162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HW walk page table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E1C5E085-D321-4F9D-81A2-DF0FC3A14D32}"/>
              </a:ext>
            </a:extLst>
          </p:cNvPr>
          <p:cNvSpPr/>
          <p:nvPr/>
        </p:nvSpPr>
        <p:spPr>
          <a:xfrm>
            <a:off x="5849216" y="2628003"/>
            <a:ext cx="1612324" cy="651162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Check protection bits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4B148AC1-843D-4AD5-91D3-341EE8E9475F}"/>
              </a:ext>
            </a:extLst>
          </p:cNvPr>
          <p:cNvSpPr txBox="1"/>
          <p:nvPr/>
        </p:nvSpPr>
        <p:spPr>
          <a:xfrm>
            <a:off x="3658414" y="927879"/>
            <a:ext cx="159370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Virtual address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32859C7B-B978-4C64-B381-BEE95730A6DA}"/>
              </a:ext>
            </a:extLst>
          </p:cNvPr>
          <p:cNvCxnSpPr>
            <a:stCxn id="13" idx="2"/>
            <a:endCxn id="4" idx="0"/>
          </p:cNvCxnSpPr>
          <p:nvPr/>
        </p:nvCxnSpPr>
        <p:spPr>
          <a:xfrm>
            <a:off x="4455267" y="1297211"/>
            <a:ext cx="24946" cy="166578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5" name="Connector: Elbow 27">
            <a:extLst>
              <a:ext uri="{FF2B5EF4-FFF2-40B4-BE49-F238E27FC236}">
                <a16:creationId xmlns:a16="http://schemas.microsoft.com/office/drawing/2014/main" id="{A03F4F31-8D86-4453-8047-C2ABB5A7C985}"/>
              </a:ext>
            </a:extLst>
          </p:cNvPr>
          <p:cNvCxnSpPr>
            <a:stCxn id="3" idx="1"/>
            <a:endCxn id="12" idx="0"/>
          </p:cNvCxnSpPr>
          <p:nvPr/>
        </p:nvCxnSpPr>
        <p:spPr>
          <a:xfrm>
            <a:off x="5417125" y="2467755"/>
            <a:ext cx="1238253" cy="160249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3F0E8D61-8928-44C4-A8AD-F7BA179720CD}"/>
              </a:ext>
            </a:extLst>
          </p:cNvPr>
          <p:cNvCxnSpPr>
            <a:stCxn id="3" idx="3"/>
            <a:endCxn id="11" idx="0"/>
          </p:cNvCxnSpPr>
          <p:nvPr/>
        </p:nvCxnSpPr>
        <p:spPr>
          <a:xfrm rot="10800000" flipV="1">
            <a:off x="2575211" y="2467754"/>
            <a:ext cx="968088" cy="98637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7" name="Straight Arrow Connector 31">
            <a:extLst>
              <a:ext uri="{FF2B5EF4-FFF2-40B4-BE49-F238E27FC236}">
                <a16:creationId xmlns:a16="http://schemas.microsoft.com/office/drawing/2014/main" id="{E1044332-A104-43B3-BD52-9B69A976D8BA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2575212" y="3217554"/>
            <a:ext cx="5" cy="16451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Straight Arrow Connector 34">
            <a:extLst>
              <a:ext uri="{FF2B5EF4-FFF2-40B4-BE49-F238E27FC236}">
                <a16:creationId xmlns:a16="http://schemas.microsoft.com/office/drawing/2014/main" id="{D5EDC787-C809-46E5-B79E-6953A16FE6AA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flipH="1">
            <a:off x="6653646" y="3279166"/>
            <a:ext cx="1732" cy="18727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Connector: Elbow 36">
            <a:extLst>
              <a:ext uri="{FF2B5EF4-FFF2-40B4-BE49-F238E27FC236}">
                <a16:creationId xmlns:a16="http://schemas.microsoft.com/office/drawing/2014/main" id="{8ECB2841-D8A4-485D-9FFB-F73A35F50211}"/>
              </a:ext>
            </a:extLst>
          </p:cNvPr>
          <p:cNvCxnSpPr>
            <a:stCxn id="6" idx="1"/>
            <a:endCxn id="9" idx="0"/>
          </p:cNvCxnSpPr>
          <p:nvPr/>
        </p:nvCxnSpPr>
        <p:spPr>
          <a:xfrm>
            <a:off x="3512128" y="3676482"/>
            <a:ext cx="157592" cy="458929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0" name="Connector: Elbow 38">
            <a:extLst>
              <a:ext uri="{FF2B5EF4-FFF2-40B4-BE49-F238E27FC236}">
                <a16:creationId xmlns:a16="http://schemas.microsoft.com/office/drawing/2014/main" id="{1D775ADA-10AF-4A58-8332-E456A1173554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rot="10800000" flipV="1">
            <a:off x="1317912" y="3676482"/>
            <a:ext cx="320392" cy="378782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1" name="Connector: Elbow 40">
            <a:extLst>
              <a:ext uri="{FF2B5EF4-FFF2-40B4-BE49-F238E27FC236}">
                <a16:creationId xmlns:a16="http://schemas.microsoft.com/office/drawing/2014/main" id="{A1CB9EF3-4160-47C2-B66C-3211D170E42B}"/>
              </a:ext>
            </a:extLst>
          </p:cNvPr>
          <p:cNvCxnSpPr>
            <a:stCxn id="5" idx="1"/>
            <a:endCxn id="8" idx="0"/>
          </p:cNvCxnSpPr>
          <p:nvPr/>
        </p:nvCxnSpPr>
        <p:spPr>
          <a:xfrm>
            <a:off x="7588825" y="3760854"/>
            <a:ext cx="180110" cy="374557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Connector: Elbow 42">
            <a:extLst>
              <a:ext uri="{FF2B5EF4-FFF2-40B4-BE49-F238E27FC236}">
                <a16:creationId xmlns:a16="http://schemas.microsoft.com/office/drawing/2014/main" id="{ACEC28B3-0248-42AB-AC2A-A22A0CFBFE69}"/>
              </a:ext>
            </a:extLst>
          </p:cNvPr>
          <p:cNvCxnSpPr>
            <a:stCxn id="5" idx="3"/>
            <a:endCxn id="7" idx="0"/>
          </p:cNvCxnSpPr>
          <p:nvPr/>
        </p:nvCxnSpPr>
        <p:spPr>
          <a:xfrm rot="10800000" flipV="1">
            <a:off x="5553944" y="3760854"/>
            <a:ext cx="164523" cy="374566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Connector: Elbow 45">
            <a:extLst>
              <a:ext uri="{FF2B5EF4-FFF2-40B4-BE49-F238E27FC236}">
                <a16:creationId xmlns:a16="http://schemas.microsoft.com/office/drawing/2014/main" id="{A7E3DCC6-0395-4686-A926-FA77E39B2EB0}"/>
              </a:ext>
            </a:extLst>
          </p:cNvPr>
          <p:cNvCxnSpPr>
            <a:stCxn id="10" idx="1"/>
            <a:endCxn id="4" idx="1"/>
          </p:cNvCxnSpPr>
          <p:nvPr/>
        </p:nvCxnSpPr>
        <p:spPr>
          <a:xfrm rot="10800000" flipH="1">
            <a:off x="642503" y="1789371"/>
            <a:ext cx="2900796" cy="2591474"/>
          </a:xfrm>
          <a:prstGeom prst="bentConnector3">
            <a:avLst>
              <a:gd name="adj1" fmla="val -7881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4" name="TextBox 2">
            <a:extLst>
              <a:ext uri="{FF2B5EF4-FFF2-40B4-BE49-F238E27FC236}">
                <a16:creationId xmlns:a16="http://schemas.microsoft.com/office/drawing/2014/main" id="{D8086EF6-7AB2-4983-8530-C931C57A809F}"/>
              </a:ext>
            </a:extLst>
          </p:cNvPr>
          <p:cNvSpPr txBox="1"/>
          <p:nvPr/>
        </p:nvSpPr>
        <p:spPr>
          <a:xfrm>
            <a:off x="5456070" y="1132869"/>
            <a:ext cx="3446777" cy="116955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>
                <a:solidFill>
                  <a:srgbClr val="000000"/>
                </a:solidFill>
                <a:latin typeface="Calibri"/>
              </a:rPr>
              <a:t>Before raising fault, hardware set</a:t>
            </a:r>
          </a:p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register %cr2 to faulting address</a:t>
            </a:r>
          </a:p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>
                <a:solidFill>
                  <a:srgbClr val="000000"/>
                </a:solidFill>
                <a:latin typeface="Calibri"/>
              </a:rPr>
              <a:t>and push error to stack:</a:t>
            </a:r>
          </a:p>
          <a:p>
            <a:pPr marL="285743" indent="-285743" defTabSz="914378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Page not present in physical memory</a:t>
            </a:r>
          </a:p>
          <a:p>
            <a:pPr marL="285743" indent="-285743" defTabSz="914378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>
                <a:solidFill>
                  <a:srgbClr val="000000"/>
                </a:solidFill>
                <a:latin typeface="Calibri"/>
              </a:rPr>
              <a:t>Wrong access (e.g., writing on read only)</a:t>
            </a:r>
            <a:endParaRPr lang="en-GB" sz="140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DB4C-8FE6-400C-AD94-587AF001B0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Memory lifecycle on MIPS</a:t>
            </a:r>
            <a:endParaRPr lang="en-GB"/>
          </a:p>
        </p:txBody>
      </p:sp>
      <p:sp>
        <p:nvSpPr>
          <p:cNvPr id="3" name="Diamond 5">
            <a:extLst>
              <a:ext uri="{FF2B5EF4-FFF2-40B4-BE49-F238E27FC236}">
                <a16:creationId xmlns:a16="http://schemas.microsoft.com/office/drawing/2014/main" id="{25F3C506-8272-4DF9-B193-9A04F2C92866}"/>
              </a:ext>
            </a:extLst>
          </p:cNvPr>
          <p:cNvSpPr/>
          <p:nvPr/>
        </p:nvSpPr>
        <p:spPr>
          <a:xfrm>
            <a:off x="3543300" y="2173345"/>
            <a:ext cx="1873825" cy="588818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TLB hit?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CF77550-BFD5-40D2-B99B-150B99A1F593}"/>
              </a:ext>
            </a:extLst>
          </p:cNvPr>
          <p:cNvSpPr/>
          <p:nvPr/>
        </p:nvSpPr>
        <p:spPr>
          <a:xfrm>
            <a:off x="3543300" y="1463789"/>
            <a:ext cx="1873825" cy="651162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TLB Look up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Diamond 9">
            <a:extLst>
              <a:ext uri="{FF2B5EF4-FFF2-40B4-BE49-F238E27FC236}">
                <a16:creationId xmlns:a16="http://schemas.microsoft.com/office/drawing/2014/main" id="{4171B98E-86B7-4C72-82BA-6E373F97CF6A}"/>
              </a:ext>
            </a:extLst>
          </p:cNvPr>
          <p:cNvSpPr/>
          <p:nvPr/>
        </p:nvSpPr>
        <p:spPr>
          <a:xfrm>
            <a:off x="5718466" y="3466444"/>
            <a:ext cx="1870359" cy="588818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Access Ok?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82FC895-3B63-40D6-B10D-302826F404B7}"/>
              </a:ext>
            </a:extLst>
          </p:cNvPr>
          <p:cNvSpPr/>
          <p:nvPr/>
        </p:nvSpPr>
        <p:spPr>
          <a:xfrm>
            <a:off x="4355525" y="4135419"/>
            <a:ext cx="1873825" cy="65116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HW exception #1 </a:t>
            </a:r>
          </a:p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read only fault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001A0DA-F74C-44E2-91F1-6FE15BA7F5EA}"/>
              </a:ext>
            </a:extLst>
          </p:cNvPr>
          <p:cNvSpPr/>
          <p:nvPr/>
        </p:nvSpPr>
        <p:spPr>
          <a:xfrm>
            <a:off x="6494316" y="4135410"/>
            <a:ext cx="2549237" cy="651162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Calculate phys. address, send to L1/L2/L3/RAM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7347C63C-4D80-4AAB-836C-CFB53D59448B}"/>
              </a:ext>
            </a:extLst>
          </p:cNvPr>
          <p:cNvSpPr/>
          <p:nvPr/>
        </p:nvSpPr>
        <p:spPr>
          <a:xfrm>
            <a:off x="1714500" y="2566391"/>
            <a:ext cx="1511878" cy="13405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HW exception #2 or #3 TLB miss on load</a:t>
            </a:r>
          </a:p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miss on store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BFE72FD1-E4D9-4B13-BF90-D39E3146BE82}"/>
              </a:ext>
            </a:extLst>
          </p:cNvPr>
          <p:cNvSpPr/>
          <p:nvPr/>
        </p:nvSpPr>
        <p:spPr>
          <a:xfrm>
            <a:off x="5849216" y="2628003"/>
            <a:ext cx="1612324" cy="651162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Check protection bits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820D832C-3E12-43DF-A21B-9B3B5A39553F}"/>
              </a:ext>
            </a:extLst>
          </p:cNvPr>
          <p:cNvSpPr txBox="1"/>
          <p:nvPr/>
        </p:nvSpPr>
        <p:spPr>
          <a:xfrm>
            <a:off x="3658414" y="927879"/>
            <a:ext cx="159370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Virtual address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AAB4C7FC-ACB2-4A5B-B750-CDCA8E4FA426}"/>
              </a:ext>
            </a:extLst>
          </p:cNvPr>
          <p:cNvCxnSpPr>
            <a:stCxn id="10" idx="2"/>
            <a:endCxn id="4" idx="0"/>
          </p:cNvCxnSpPr>
          <p:nvPr/>
        </p:nvCxnSpPr>
        <p:spPr>
          <a:xfrm>
            <a:off x="4455267" y="1297211"/>
            <a:ext cx="24946" cy="166578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2" name="Connector: Elbow 27">
            <a:extLst>
              <a:ext uri="{FF2B5EF4-FFF2-40B4-BE49-F238E27FC236}">
                <a16:creationId xmlns:a16="http://schemas.microsoft.com/office/drawing/2014/main" id="{3800B6B1-5874-4C79-A024-3572AE782428}"/>
              </a:ext>
            </a:extLst>
          </p:cNvPr>
          <p:cNvCxnSpPr>
            <a:stCxn id="3" idx="1"/>
            <a:endCxn id="9" idx="0"/>
          </p:cNvCxnSpPr>
          <p:nvPr/>
        </p:nvCxnSpPr>
        <p:spPr>
          <a:xfrm>
            <a:off x="5417125" y="2467755"/>
            <a:ext cx="1238253" cy="160249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3" name="Connector: Elbow 29">
            <a:extLst>
              <a:ext uri="{FF2B5EF4-FFF2-40B4-BE49-F238E27FC236}">
                <a16:creationId xmlns:a16="http://schemas.microsoft.com/office/drawing/2014/main" id="{882A6430-7A04-474A-A5DD-F5ED991A1619}"/>
              </a:ext>
            </a:extLst>
          </p:cNvPr>
          <p:cNvCxnSpPr>
            <a:stCxn id="3" idx="3"/>
          </p:cNvCxnSpPr>
          <p:nvPr/>
        </p:nvCxnSpPr>
        <p:spPr>
          <a:xfrm rot="10799975" flipV="1">
            <a:off x="2575234" y="2467737"/>
            <a:ext cx="968085" cy="98636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4" name="Straight Arrow Connector 34">
            <a:extLst>
              <a:ext uri="{FF2B5EF4-FFF2-40B4-BE49-F238E27FC236}">
                <a16:creationId xmlns:a16="http://schemas.microsoft.com/office/drawing/2014/main" id="{0A673673-84F2-489B-AB55-977B9F56912A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6653646" y="3279166"/>
            <a:ext cx="1732" cy="18727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5" name="Connector: Elbow 40">
            <a:extLst>
              <a:ext uri="{FF2B5EF4-FFF2-40B4-BE49-F238E27FC236}">
                <a16:creationId xmlns:a16="http://schemas.microsoft.com/office/drawing/2014/main" id="{A0288C9D-67A0-44A4-AECD-F1E91955FE94}"/>
              </a:ext>
            </a:extLst>
          </p:cNvPr>
          <p:cNvCxnSpPr>
            <a:stCxn id="5" idx="1"/>
            <a:endCxn id="7" idx="0"/>
          </p:cNvCxnSpPr>
          <p:nvPr/>
        </p:nvCxnSpPr>
        <p:spPr>
          <a:xfrm>
            <a:off x="7588825" y="3760854"/>
            <a:ext cx="180110" cy="374557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6" name="Connector: Elbow 42">
            <a:extLst>
              <a:ext uri="{FF2B5EF4-FFF2-40B4-BE49-F238E27FC236}">
                <a16:creationId xmlns:a16="http://schemas.microsoft.com/office/drawing/2014/main" id="{DE1EE461-EF88-4ABE-BF98-1AEE5983ADFF}"/>
              </a:ext>
            </a:extLst>
          </p:cNvPr>
          <p:cNvCxnSpPr>
            <a:stCxn id="5" idx="3"/>
            <a:endCxn id="6" idx="0"/>
          </p:cNvCxnSpPr>
          <p:nvPr/>
        </p:nvCxnSpPr>
        <p:spPr>
          <a:xfrm rot="10800000" flipV="1">
            <a:off x="5292438" y="3760854"/>
            <a:ext cx="426028" cy="374566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7" name="Rectangle 7">
            <a:extLst>
              <a:ext uri="{FF2B5EF4-FFF2-40B4-BE49-F238E27FC236}">
                <a16:creationId xmlns:a16="http://schemas.microsoft.com/office/drawing/2014/main" id="{95186371-BD3C-4C79-89F8-C95127D1E800}"/>
              </a:ext>
            </a:extLst>
          </p:cNvPr>
          <p:cNvSpPr/>
          <p:nvPr/>
        </p:nvSpPr>
        <p:spPr>
          <a:xfrm>
            <a:off x="1157722" y="4202876"/>
            <a:ext cx="2625434" cy="516251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Software logic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8" name="Straight Arrow Connector 11">
            <a:extLst>
              <a:ext uri="{FF2B5EF4-FFF2-40B4-BE49-F238E27FC236}">
                <a16:creationId xmlns:a16="http://schemas.microsoft.com/office/drawing/2014/main" id="{72E5B035-25FF-45D2-B2DD-F555EC52BC6B}"/>
              </a:ext>
            </a:extLst>
          </p:cNvPr>
          <p:cNvCxnSpPr>
            <a:stCxn id="6" idx="1"/>
            <a:endCxn id="17" idx="3"/>
          </p:cNvCxnSpPr>
          <p:nvPr/>
        </p:nvCxnSpPr>
        <p:spPr>
          <a:xfrm flipH="1">
            <a:off x="3783156" y="4461001"/>
            <a:ext cx="572369" cy="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245CD7E2-C675-456E-8259-87BC6897AEFA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flipH="1">
            <a:off x="2470439" y="3906984"/>
            <a:ext cx="1" cy="295892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D8D6-6E21-4ACE-9F9C-6B5AED502F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TLB design trade-offs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98A2-8094-4D54-BED8-C438039E825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Software TLB</a:t>
            </a:r>
          </a:p>
          <a:p>
            <a:pPr lvl="1"/>
            <a:r>
              <a:rPr lang="en-US"/>
              <a:t>Good: freedom to design page directory, page tables and other structures as needed</a:t>
            </a:r>
          </a:p>
          <a:p>
            <a:pPr lvl="1"/>
            <a:r>
              <a:rPr lang="en-US"/>
              <a:t>Good: OS can implement TLB eviction policies (i.e., deciding which entry to remove when full)</a:t>
            </a:r>
          </a:p>
          <a:p>
            <a:pPr lvl="1"/>
            <a:r>
              <a:rPr lang="en-US"/>
              <a:t>Bad: slower than hardware</a:t>
            </a:r>
          </a:p>
          <a:p>
            <a:pPr lvl="0"/>
            <a:r>
              <a:rPr lang="en-US"/>
              <a:t>Hardware TLB</a:t>
            </a:r>
          </a:p>
          <a:p>
            <a:pPr lvl="1"/>
            <a:r>
              <a:rPr lang="en-US"/>
              <a:t>Good: faster!</a:t>
            </a:r>
          </a:p>
          <a:p>
            <a:pPr lvl="1"/>
            <a:r>
              <a:rPr lang="en-US"/>
              <a:t>Bad: OS cannot change the design of page directory, page table etc.</a:t>
            </a:r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2FB2D61-1184-4D79-9458-A50DD84765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/>
              <a:t>Swapping</a:t>
            </a:r>
            <a:endParaRPr lang="en-GB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63B5-4D36-4291-964F-FC5E757AE5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Schedule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A6AA-32FF-4F51-80D8-23FB23FB945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AFABAB"/>
                </a:solidFill>
              </a:rPr>
              <a:t>Week 6 – Process</a:t>
            </a:r>
          </a:p>
          <a:p>
            <a:pPr lvl="0"/>
            <a:r>
              <a:rPr lang="en-US">
                <a:solidFill>
                  <a:srgbClr val="AFABAB"/>
                </a:solidFill>
              </a:rPr>
              <a:t>Week 7 – Threads and in particular scheduling</a:t>
            </a:r>
          </a:p>
          <a:p>
            <a:pPr lvl="0"/>
            <a:r>
              <a:rPr lang="en-US"/>
              <a:t>Week 8 – Virtual address space</a:t>
            </a:r>
          </a:p>
          <a:p>
            <a:pPr lvl="0"/>
            <a:r>
              <a:rPr lang="en-US"/>
              <a:t>Week 9 – File Systems</a:t>
            </a:r>
          </a:p>
          <a:p>
            <a:pPr lvl="0"/>
            <a:endParaRPr lang="en-US"/>
          </a:p>
          <a:p>
            <a:pPr marL="0" lvl="0" indent="0">
              <a:buNone/>
            </a:pPr>
            <a:r>
              <a:rPr lang="en-US" b="1">
                <a:solidFill>
                  <a:srgbClr val="C00000"/>
                </a:solidFill>
              </a:rPr>
              <a:t>Keep in mind this is an introduction course, there is a lot more complexity in practice than what we have time to see.</a:t>
            </a:r>
            <a:endParaRPr lang="en-GB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F1A7-699F-483A-B975-56B67BB216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Swapping pages out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44EC-43B1-4423-A445-E9DF2275EF5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Physical RAM may be oversubscribed</a:t>
            </a:r>
          </a:p>
          <a:p>
            <a:pPr lvl="1"/>
            <a:r>
              <a:rPr lang="en-US"/>
              <a:t>Total virtual pages greater than the number of physical pages</a:t>
            </a:r>
          </a:p>
          <a:p>
            <a:pPr lvl="0"/>
            <a:r>
              <a:rPr lang="en-US"/>
              <a:t>Swapping is moving virtual pages from physical RAM to a swap device</a:t>
            </a:r>
          </a:p>
          <a:p>
            <a:pPr lvl="1"/>
            <a:r>
              <a:rPr lang="en-US"/>
              <a:t>SSD</a:t>
            </a:r>
          </a:p>
          <a:p>
            <a:pPr lvl="1"/>
            <a:r>
              <a:rPr lang="en-US"/>
              <a:t>Hard Drive</a:t>
            </a:r>
          </a:p>
          <a:p>
            <a:pPr lvl="1"/>
            <a:r>
              <a:rPr lang="en-US"/>
              <a:t>etc.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2645-5E13-44F5-AB30-64CD6B3788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What’s in a page table entry (Linux)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FC4E-32B4-4817-A837-033EE5BFF1D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One bit to state if the memory is present in memory or not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1C694B-9289-4358-9783-58668AE2EAF4}"/>
              </a:ext>
            </a:extLst>
          </p:cNvPr>
          <p:cNvSpPr/>
          <p:nvPr/>
        </p:nvSpPr>
        <p:spPr>
          <a:xfrm>
            <a:off x="614358" y="3743325"/>
            <a:ext cx="4479133" cy="51435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Physical Page Info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8291DA-1147-40D4-AD84-523DA9593884}"/>
              </a:ext>
            </a:extLst>
          </p:cNvPr>
          <p:cNvSpPr/>
          <p:nvPr/>
        </p:nvSpPr>
        <p:spPr>
          <a:xfrm>
            <a:off x="5086350" y="3743325"/>
            <a:ext cx="442907" cy="51435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4A62-BB4D-4921-8DA0-BD7BB8F4C9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What’s in a page table entry (Linux)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C4A5-C678-4D0C-95D8-2A4E256BE31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One bit to state if the memory is present in memory or not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E4A3B9-F9D8-41BC-BB16-2090C8AE471E}"/>
              </a:ext>
            </a:extLst>
          </p:cNvPr>
          <p:cNvSpPr/>
          <p:nvPr/>
        </p:nvSpPr>
        <p:spPr>
          <a:xfrm>
            <a:off x="614358" y="3743325"/>
            <a:ext cx="4479133" cy="51435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Physical Page Info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58F657-C2B1-4B52-A38E-807D527ACC04}"/>
              </a:ext>
            </a:extLst>
          </p:cNvPr>
          <p:cNvSpPr/>
          <p:nvPr/>
        </p:nvSpPr>
        <p:spPr>
          <a:xfrm>
            <a:off x="5086350" y="3743325"/>
            <a:ext cx="442907" cy="51435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Left Brace 3">
            <a:extLst>
              <a:ext uri="{FF2B5EF4-FFF2-40B4-BE49-F238E27FC236}">
                <a16:creationId xmlns:a16="http://schemas.microsoft.com/office/drawing/2014/main" id="{0E44ECC1-4533-470D-A980-2C61E97B8BBA}"/>
              </a:ext>
            </a:extLst>
          </p:cNvPr>
          <p:cNvSpPr/>
          <p:nvPr/>
        </p:nvSpPr>
        <p:spPr>
          <a:xfrm rot="5400013">
            <a:off x="2618166" y="1173942"/>
            <a:ext cx="464341" cy="447199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16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1F33DD6D-3516-451B-8E08-AFB67145C1FB}"/>
              </a:ext>
            </a:extLst>
          </p:cNvPr>
          <p:cNvSpPr txBox="1"/>
          <p:nvPr/>
        </p:nvSpPr>
        <p:spPr>
          <a:xfrm>
            <a:off x="614357" y="2707237"/>
            <a:ext cx="512672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  <a:latin typeface="Calibri"/>
              </a:rPr>
              <a:t>If P==0 we do not need this, use it to store swap info</a:t>
            </a:r>
            <a:endParaRPr lang="en-GB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8E9A-3AE0-4A2C-BE26-45F09E875D0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What’s in a page table entry (Linux)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C60A7-CE92-4822-B060-A5480475B97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One bit to state if the memory is present in memory or not</a:t>
            </a:r>
          </a:p>
          <a:p>
            <a:pPr lvl="0"/>
            <a:r>
              <a:rPr lang="en-US"/>
              <a:t>Kernel maintain a list of swap file</a:t>
            </a:r>
          </a:p>
          <a:p>
            <a:pPr lvl="0"/>
            <a:r>
              <a:rPr lang="en-US"/>
              <a:t>Each file contains several map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BC75B4-72E1-4A2D-9911-79823F6D0D58}"/>
              </a:ext>
            </a:extLst>
          </p:cNvPr>
          <p:cNvSpPr/>
          <p:nvPr/>
        </p:nvSpPr>
        <p:spPr>
          <a:xfrm>
            <a:off x="614358" y="3743325"/>
            <a:ext cx="4479133" cy="51435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Physical Page Info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ACEE5E-CE58-4DC5-950B-891F29A60DF4}"/>
              </a:ext>
            </a:extLst>
          </p:cNvPr>
          <p:cNvSpPr/>
          <p:nvPr/>
        </p:nvSpPr>
        <p:spPr>
          <a:xfrm>
            <a:off x="5086350" y="3743325"/>
            <a:ext cx="442907" cy="51435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05ACE5-D130-442A-99B9-400CCEB55C4D}"/>
              </a:ext>
            </a:extLst>
          </p:cNvPr>
          <p:cNvSpPr/>
          <p:nvPr/>
        </p:nvSpPr>
        <p:spPr>
          <a:xfrm>
            <a:off x="614357" y="3743325"/>
            <a:ext cx="3271842" cy="514350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Index in file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7C76E7C-13E6-48CE-800A-015E1C17F3DB}"/>
              </a:ext>
            </a:extLst>
          </p:cNvPr>
          <p:cNvSpPr/>
          <p:nvPr/>
        </p:nvSpPr>
        <p:spPr>
          <a:xfrm>
            <a:off x="3893342" y="3743325"/>
            <a:ext cx="1193008" cy="51435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File index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3ECD-0C5E-4B8F-AB13-47C44E614A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What’s in a page table entry (Linux)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B17F8-A45E-4261-91A0-45DE7950A35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One bit to state if the memory is present in memory or not</a:t>
            </a:r>
          </a:p>
          <a:p>
            <a:pPr lvl="0"/>
            <a:r>
              <a:rPr lang="en-US"/>
              <a:t>Kernel maintain a list of swap file</a:t>
            </a:r>
          </a:p>
          <a:p>
            <a:pPr lvl="0"/>
            <a:r>
              <a:rPr lang="en-US"/>
              <a:t>Each file contains several map</a:t>
            </a:r>
          </a:p>
          <a:p>
            <a:pPr lvl="0"/>
            <a:r>
              <a:rPr lang="en-US"/>
              <a:t>This is greatly simplified, but sufficient</a:t>
            </a:r>
          </a:p>
          <a:p>
            <a:pPr lvl="1"/>
            <a:r>
              <a:rPr lang="en-US"/>
              <a:t>Details for interested students: </a:t>
            </a:r>
            <a:r>
              <a:rPr lang="en-US">
                <a:hlinkClick r:id="rId2"/>
              </a:rPr>
              <a:t>https://www.kernel.org/doc/gorman/html/understand/understand014.html</a:t>
            </a:r>
            <a:r>
              <a:rPr lang="en-US"/>
              <a:t> 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8FD80D-B2F3-458C-8013-C65E3B6F0C6A}"/>
              </a:ext>
            </a:extLst>
          </p:cNvPr>
          <p:cNvSpPr/>
          <p:nvPr/>
        </p:nvSpPr>
        <p:spPr>
          <a:xfrm>
            <a:off x="614358" y="3743325"/>
            <a:ext cx="4479133" cy="51435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Physical Page Info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375544-40DC-497C-9A7E-6D8B80A8890D}"/>
              </a:ext>
            </a:extLst>
          </p:cNvPr>
          <p:cNvSpPr/>
          <p:nvPr/>
        </p:nvSpPr>
        <p:spPr>
          <a:xfrm>
            <a:off x="5086350" y="3743325"/>
            <a:ext cx="442907" cy="51435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P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B65930B-8BFF-4DE8-B016-6D19ABB36E79}"/>
              </a:ext>
            </a:extLst>
          </p:cNvPr>
          <p:cNvSpPr/>
          <p:nvPr/>
        </p:nvSpPr>
        <p:spPr>
          <a:xfrm>
            <a:off x="614357" y="3743325"/>
            <a:ext cx="3271842" cy="514350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Index in file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6C20324-36E7-4461-962E-FDF26F62168C}"/>
              </a:ext>
            </a:extLst>
          </p:cNvPr>
          <p:cNvSpPr/>
          <p:nvPr/>
        </p:nvSpPr>
        <p:spPr>
          <a:xfrm>
            <a:off x="3893342" y="3743325"/>
            <a:ext cx="1193008" cy="51435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File index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99D7-0A47-4A4F-B2D7-1AA7C356E8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Page Faults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31F1-58C6-4609-B6B2-20099EAA941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1900"/>
              <a:t>When process try to access page not in memory, problem detected because the presence bit is set to 0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With </a:t>
            </a:r>
            <a:r>
              <a:rPr lang="en-US" sz="1700" b="1">
                <a:solidFill>
                  <a:srgbClr val="C00000"/>
                </a:solidFill>
              </a:rPr>
              <a:t>hardware TLB</a:t>
            </a:r>
            <a:r>
              <a:rPr lang="en-US" sz="1700"/>
              <a:t>, the </a:t>
            </a:r>
            <a:r>
              <a:rPr lang="en-US" sz="1700" b="1">
                <a:solidFill>
                  <a:srgbClr val="C00000"/>
                </a:solidFill>
              </a:rPr>
              <a:t>MMU</a:t>
            </a:r>
            <a:r>
              <a:rPr lang="en-US" sz="1700"/>
              <a:t> detect this when checking the PTE and raise an exception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With </a:t>
            </a:r>
            <a:r>
              <a:rPr lang="en-US" sz="1700" b="1">
                <a:solidFill>
                  <a:srgbClr val="C00000"/>
                </a:solidFill>
              </a:rPr>
              <a:t>software TLB</a:t>
            </a:r>
            <a:r>
              <a:rPr lang="en-US" sz="1700"/>
              <a:t>, the kernel detects the problem on TLB miss, the </a:t>
            </a:r>
            <a:r>
              <a:rPr lang="en-US" sz="1700" b="1">
                <a:solidFill>
                  <a:srgbClr val="C00000"/>
                </a:solidFill>
              </a:rPr>
              <a:t>TLB should not contain entry for page not present in memory</a:t>
            </a:r>
            <a:r>
              <a:rPr lang="en-US" sz="1700"/>
              <a:t>!</a:t>
            </a:r>
          </a:p>
          <a:p>
            <a:pPr lvl="0">
              <a:lnSpc>
                <a:spcPct val="70000"/>
              </a:lnSpc>
            </a:pPr>
            <a:r>
              <a:rPr lang="en-US" sz="1900"/>
              <a:t>Attempting to access a page not in RAM is a </a:t>
            </a:r>
            <a:r>
              <a:rPr lang="en-US" sz="1900" b="1">
                <a:solidFill>
                  <a:srgbClr val="C00000"/>
                </a:solidFill>
              </a:rPr>
              <a:t>page fault</a:t>
            </a:r>
          </a:p>
          <a:p>
            <a:pPr lvl="0">
              <a:lnSpc>
                <a:spcPct val="70000"/>
              </a:lnSpc>
            </a:pPr>
            <a:r>
              <a:rPr lang="en-US" sz="1900"/>
              <a:t>The kernel job on page fault is to: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Swap the page from secondary storage to memory, evicting another page if necessary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Update the PTE (set physical address + presence bit)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Return from the exception so the application can try again</a:t>
            </a:r>
            <a:endParaRPr lang="en-GB" sz="1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D487-2F17-431B-9BA0-D3A3DB131A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Page Faults are slow!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45DC-20D1-4D78-80CF-26DC1550EF3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1800"/>
              <a:t>Accessing secondary storage is slow</a:t>
            </a:r>
          </a:p>
          <a:p>
            <a:pPr lvl="1">
              <a:lnSpc>
                <a:spcPct val="70000"/>
              </a:lnSpc>
            </a:pPr>
            <a:r>
              <a:rPr lang="en-US" sz="1500"/>
              <a:t>Millisecond for harddrive</a:t>
            </a:r>
          </a:p>
          <a:p>
            <a:pPr lvl="1">
              <a:lnSpc>
                <a:spcPct val="70000"/>
              </a:lnSpc>
            </a:pPr>
            <a:r>
              <a:rPr lang="en-US" sz="1500"/>
              <a:t>Microsecond for SSD</a:t>
            </a:r>
            <a:endParaRPr lang="en-GB" sz="1500"/>
          </a:p>
          <a:p>
            <a:pPr lvl="1">
              <a:lnSpc>
                <a:spcPct val="70000"/>
              </a:lnSpc>
            </a:pPr>
            <a:r>
              <a:rPr lang="en-GB" sz="1500"/>
              <a:t>… comparing to nanoseconds for RAM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Suppose secondary storage is 1000 time slower</a:t>
            </a:r>
          </a:p>
          <a:p>
            <a:pPr lvl="1">
              <a:lnSpc>
                <a:spcPct val="70000"/>
              </a:lnSpc>
            </a:pPr>
            <a:r>
              <a:rPr lang="en-GB" sz="1500"/>
              <a:t>1 in 10 access results in page fault -&gt; Average access 100 times slower</a:t>
            </a:r>
          </a:p>
          <a:p>
            <a:pPr lvl="1">
              <a:lnSpc>
                <a:spcPct val="70000"/>
              </a:lnSpc>
            </a:pPr>
            <a:r>
              <a:rPr lang="en-GB" sz="1500"/>
              <a:t>1 in 100 access results in page fault -&gt; Average access 10 times slower</a:t>
            </a:r>
          </a:p>
          <a:p>
            <a:pPr lvl="1">
              <a:lnSpc>
                <a:spcPct val="70000"/>
              </a:lnSpc>
            </a:pPr>
            <a:r>
              <a:rPr lang="en-GB" sz="1500"/>
              <a:t>1 in 1000 access results in page fault -&gt; Average access 2 times slower</a:t>
            </a:r>
          </a:p>
          <a:p>
            <a:pPr lvl="0">
              <a:lnSpc>
                <a:spcPct val="70000"/>
              </a:lnSpc>
            </a:pPr>
            <a:r>
              <a:rPr lang="en-US" sz="1800"/>
              <a:t>Goal is to reduce occurrence of page faults</a:t>
            </a:r>
          </a:p>
          <a:p>
            <a:pPr lvl="1">
              <a:lnSpc>
                <a:spcPct val="70000"/>
              </a:lnSpc>
            </a:pPr>
            <a:r>
              <a:rPr lang="en-US" sz="1500"/>
              <a:t>Limit the number of processes, so that there is enough RAM</a:t>
            </a:r>
          </a:p>
          <a:p>
            <a:pPr lvl="1">
              <a:lnSpc>
                <a:spcPct val="70000"/>
              </a:lnSpc>
            </a:pPr>
            <a:r>
              <a:rPr lang="en-US" sz="1500"/>
              <a:t>Hide latencies by prefetching a page before a process needs them</a:t>
            </a:r>
          </a:p>
          <a:p>
            <a:pPr lvl="1">
              <a:lnSpc>
                <a:spcPct val="70000"/>
              </a:lnSpc>
            </a:pPr>
            <a:r>
              <a:rPr lang="en-US" sz="1500"/>
              <a:t>Be clever about which page is kept in physical memory and which page is evicted</a:t>
            </a:r>
          </a:p>
          <a:p>
            <a:pPr lvl="1">
              <a:lnSpc>
                <a:spcPct val="70000"/>
              </a:lnSpc>
            </a:pPr>
            <a:endParaRPr lang="en-US" sz="15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0E74-B8EE-4C1B-81BD-26AEBC2E97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Page Faults are slow!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5C10-1E02-4CBA-B9A1-A5EC9C0563D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1800"/>
              <a:t>Accessing secondary storage is slow</a:t>
            </a:r>
          </a:p>
          <a:p>
            <a:pPr lvl="1">
              <a:lnSpc>
                <a:spcPct val="70000"/>
              </a:lnSpc>
            </a:pPr>
            <a:r>
              <a:rPr lang="en-US" sz="1500"/>
              <a:t>Millisecond for harddrive</a:t>
            </a:r>
          </a:p>
          <a:p>
            <a:pPr lvl="1">
              <a:lnSpc>
                <a:spcPct val="70000"/>
              </a:lnSpc>
            </a:pPr>
            <a:r>
              <a:rPr lang="en-US" sz="1500"/>
              <a:t>Microsecond for SSD</a:t>
            </a:r>
            <a:endParaRPr lang="en-GB" sz="1500"/>
          </a:p>
          <a:p>
            <a:pPr lvl="1">
              <a:lnSpc>
                <a:spcPct val="70000"/>
              </a:lnSpc>
            </a:pPr>
            <a:r>
              <a:rPr lang="en-GB" sz="1500"/>
              <a:t>… comparing to nanoseconds for RAM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Suppose secondary storage is 1000 time slower</a:t>
            </a:r>
          </a:p>
          <a:p>
            <a:pPr lvl="1">
              <a:lnSpc>
                <a:spcPct val="70000"/>
              </a:lnSpc>
            </a:pPr>
            <a:r>
              <a:rPr lang="en-GB" sz="1500"/>
              <a:t>1 in 10 access results in page fault -&gt; Average access 100 times slower</a:t>
            </a:r>
          </a:p>
          <a:p>
            <a:pPr lvl="1">
              <a:lnSpc>
                <a:spcPct val="70000"/>
              </a:lnSpc>
            </a:pPr>
            <a:r>
              <a:rPr lang="en-GB" sz="1500"/>
              <a:t>1 in 100 access results in page fault -&gt; Average access 10 times slower</a:t>
            </a:r>
          </a:p>
          <a:p>
            <a:pPr lvl="1">
              <a:lnSpc>
                <a:spcPct val="70000"/>
              </a:lnSpc>
            </a:pPr>
            <a:r>
              <a:rPr lang="en-GB" sz="1500"/>
              <a:t>1 in 1000 access results in page fault -&gt; Average access 2 times slower</a:t>
            </a:r>
          </a:p>
          <a:p>
            <a:pPr lvl="0">
              <a:lnSpc>
                <a:spcPct val="70000"/>
              </a:lnSpc>
            </a:pPr>
            <a:r>
              <a:rPr lang="en-US" sz="1800"/>
              <a:t>Goal is to reduce occurrence of page faults</a:t>
            </a:r>
          </a:p>
          <a:p>
            <a:pPr lvl="1">
              <a:lnSpc>
                <a:spcPct val="70000"/>
              </a:lnSpc>
            </a:pPr>
            <a:r>
              <a:rPr lang="en-US" sz="1500"/>
              <a:t>Limit the number of processes, so that there is enough RAM</a:t>
            </a:r>
          </a:p>
          <a:p>
            <a:pPr lvl="1">
              <a:lnSpc>
                <a:spcPct val="70000"/>
              </a:lnSpc>
            </a:pPr>
            <a:r>
              <a:rPr lang="en-US" sz="1500"/>
              <a:t>Hide latencies by prefetching a page before a process needs them</a:t>
            </a:r>
          </a:p>
          <a:p>
            <a:pPr lvl="1">
              <a:lnSpc>
                <a:spcPct val="70000"/>
              </a:lnSpc>
            </a:pPr>
            <a:r>
              <a:rPr lang="en-US" sz="1500" b="1">
                <a:solidFill>
                  <a:srgbClr val="C00000"/>
                </a:solidFill>
              </a:rPr>
              <a:t>Be clever about which page is kept in physical memory and which page is evicted</a:t>
            </a:r>
          </a:p>
          <a:p>
            <a:pPr lvl="1">
              <a:lnSpc>
                <a:spcPct val="70000"/>
              </a:lnSpc>
            </a:pPr>
            <a:endParaRPr lang="en-US" sz="1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6A37-193F-47A9-9CF9-6481A9AC6C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Simplest replacement policy: FIFO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B9ED-AF0C-493C-B8CD-E2A07A26A44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What page to evict?</a:t>
            </a:r>
          </a:p>
          <a:p>
            <a:pPr lvl="0"/>
            <a:r>
              <a:rPr lang="en-US"/>
              <a:t>FIFO: remove the page that has been in memory the longest</a:t>
            </a:r>
          </a:p>
          <a:p>
            <a:pPr marL="0" indent="0">
              <a:buNone/>
            </a:pPr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565657-E770-407E-8E73-07AEC492D5B8}"/>
              </a:ext>
            </a:extLst>
          </p:cNvPr>
          <p:cNvGraphicFramePr>
            <a:graphicFrameLocks noGrp="1"/>
          </p:cNvGraphicFramePr>
          <p:nvPr/>
        </p:nvGraphicFramePr>
        <p:xfrm>
          <a:off x="1524004" y="2247110"/>
          <a:ext cx="6096020" cy="2225064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750768">
                  <a:extLst>
                    <a:ext uri="{9D8B030D-6E8A-4147-A177-3AD203B41FA5}">
                      <a16:colId xmlns:a16="http://schemas.microsoft.com/office/drawing/2014/main" val="3654234528"/>
                    </a:ext>
                  </a:extLst>
                </a:gridCol>
                <a:gridCol w="468428">
                  <a:extLst>
                    <a:ext uri="{9D8B030D-6E8A-4147-A177-3AD203B41FA5}">
                      <a16:colId xmlns:a16="http://schemas.microsoft.com/office/drawing/2014/main" val="3104263715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701718123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184396966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46713099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553730257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600376030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3840437408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571602475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2338897310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Num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1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2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3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4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5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6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7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8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9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6012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Refs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c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d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e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4890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PP1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e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e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e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53116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PP2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12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PP3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c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c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c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7119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Fault?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679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9574-A24E-4D4C-88C9-A9ECACB435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Optimum replacement policy: MIN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F9A6-E466-47F0-BCF7-18897F77540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What page to evict?</a:t>
            </a:r>
          </a:p>
          <a:p>
            <a:pPr lvl="0"/>
            <a:r>
              <a:rPr lang="en-US"/>
              <a:t>MIN: replace the page that won’t be referenced for the longest</a:t>
            </a:r>
          </a:p>
          <a:p>
            <a:pPr marL="0" indent="0">
              <a:buNone/>
            </a:pPr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BF39D9-8D7B-4120-895E-86E977A05260}"/>
              </a:ext>
            </a:extLst>
          </p:cNvPr>
          <p:cNvGraphicFramePr>
            <a:graphicFrameLocks noGrp="1"/>
          </p:cNvGraphicFramePr>
          <p:nvPr/>
        </p:nvGraphicFramePr>
        <p:xfrm>
          <a:off x="1524004" y="2247110"/>
          <a:ext cx="6096020" cy="2225064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750768">
                  <a:extLst>
                    <a:ext uri="{9D8B030D-6E8A-4147-A177-3AD203B41FA5}">
                      <a16:colId xmlns:a16="http://schemas.microsoft.com/office/drawing/2014/main" val="1912876410"/>
                    </a:ext>
                  </a:extLst>
                </a:gridCol>
                <a:gridCol w="468428">
                  <a:extLst>
                    <a:ext uri="{9D8B030D-6E8A-4147-A177-3AD203B41FA5}">
                      <a16:colId xmlns:a16="http://schemas.microsoft.com/office/drawing/2014/main" val="2844156372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1038499413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3398022777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1274973238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3370025390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2388899301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3817600591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1628949873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822209648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Num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1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2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3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4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5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6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7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8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9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424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Refs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c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d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e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8180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PP1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5579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PP2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5461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PP3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c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e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e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e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3401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Fault?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260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D1291B5-B19B-4499-AA85-E6FB363B27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200"/>
              <a:t>Why virtual memory?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54CC-DAFF-4429-966E-3848CADECBE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 recently used (LRU) replacement policy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5B2D-90AD-4297-8A01-78BE8E3BBBA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What page to evict?</a:t>
            </a:r>
          </a:p>
          <a:p>
            <a:pPr lvl="0"/>
            <a:r>
              <a:rPr lang="en-US"/>
              <a:t>LRU : remove the page that has been used the least recently (temporal locality)</a:t>
            </a:r>
          </a:p>
          <a:p>
            <a:pPr marL="0" indent="0">
              <a:buNone/>
            </a:pPr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2A8DF6-37AD-4041-9EED-AAB9268C9934}"/>
              </a:ext>
            </a:extLst>
          </p:cNvPr>
          <p:cNvGraphicFramePr>
            <a:graphicFrameLocks noGrp="1"/>
          </p:cNvGraphicFramePr>
          <p:nvPr/>
        </p:nvGraphicFramePr>
        <p:xfrm>
          <a:off x="1524004" y="2425702"/>
          <a:ext cx="6096020" cy="2225064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750768">
                  <a:extLst>
                    <a:ext uri="{9D8B030D-6E8A-4147-A177-3AD203B41FA5}">
                      <a16:colId xmlns:a16="http://schemas.microsoft.com/office/drawing/2014/main" val="4014303553"/>
                    </a:ext>
                  </a:extLst>
                </a:gridCol>
                <a:gridCol w="468428">
                  <a:extLst>
                    <a:ext uri="{9D8B030D-6E8A-4147-A177-3AD203B41FA5}">
                      <a16:colId xmlns:a16="http://schemas.microsoft.com/office/drawing/2014/main" val="73386359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1158852860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4205971966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1224588544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3065289765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3508088327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288027195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4255286070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4291662987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Num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1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2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3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4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5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6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7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8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9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3444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Refs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c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d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e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1800">
                        <a:solidFill>
                          <a:srgbClr val="843C0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2445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PP1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e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e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e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457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PP2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4475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PP3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c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c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c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b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1449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Fault?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x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7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3270634-C8D7-45EF-8B41-B821EB115A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Practical replacement policy: Clock</a:t>
            </a:r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DE00E4E-59C0-4219-894E-C9D1EF5A20F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/>
              <a:t>What page to evict?</a:t>
            </a:r>
          </a:p>
          <a:p>
            <a:pPr lvl="0">
              <a:lnSpc>
                <a:spcPct val="80000"/>
              </a:lnSpc>
            </a:pPr>
            <a:r>
              <a:rPr lang="en-GB"/>
              <a:t>Add a “used” bit to PTE</a:t>
            </a:r>
          </a:p>
          <a:p>
            <a:pPr lvl="1">
              <a:lnSpc>
                <a:spcPct val="80000"/>
              </a:lnSpc>
            </a:pPr>
            <a:r>
              <a:rPr lang="en-GB"/>
              <a:t>Set by MMU when page accessed</a:t>
            </a:r>
          </a:p>
          <a:p>
            <a:pPr lvl="1">
              <a:lnSpc>
                <a:spcPct val="80000"/>
              </a:lnSpc>
            </a:pPr>
            <a:r>
              <a:rPr lang="en-GB"/>
              <a:t>Can be cleared by kernel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i="1"/>
              <a:t>victim =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i="1"/>
              <a:t>while use bit of victim is set</a:t>
            </a:r>
          </a:p>
          <a:p>
            <a:pPr marL="342892" lvl="1" indent="0">
              <a:lnSpc>
                <a:spcPct val="80000"/>
              </a:lnSpc>
              <a:buNone/>
            </a:pPr>
            <a:r>
              <a:rPr lang="en-GB" i="1"/>
              <a:t>clear use bit of victim</a:t>
            </a:r>
          </a:p>
          <a:p>
            <a:pPr marL="342892" lvl="1" indent="0">
              <a:lnSpc>
                <a:spcPct val="80000"/>
              </a:lnSpc>
              <a:buNone/>
            </a:pPr>
            <a:r>
              <a:rPr lang="en-GB" i="1"/>
              <a:t>victim = (victim + 1) % num_frames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i="1"/>
              <a:t>evict victim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3631F30-4823-4019-A03E-A5E38458BA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/>
              <a:t>OS161</a:t>
            </a:r>
            <a:endParaRPr lang="en-GB" sz="3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E7F7481-EF91-4D8E-ABB3-65E248986C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MIPS</a:t>
            </a:r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4B5E00B-6E98-4B01-BC15-A8525168464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1800" dirty="0"/>
              <a:t>MIPS uses 32bits paged virtual and physical address</a:t>
            </a:r>
          </a:p>
          <a:p>
            <a:pPr lvl="0">
              <a:lnSpc>
                <a:spcPct val="70000"/>
              </a:lnSpc>
            </a:pPr>
            <a:r>
              <a:rPr lang="en-US" sz="1800" dirty="0"/>
              <a:t>MIPS has software managed TLB</a:t>
            </a:r>
          </a:p>
          <a:p>
            <a:pPr lvl="1">
              <a:lnSpc>
                <a:spcPct val="70000"/>
              </a:lnSpc>
            </a:pPr>
            <a:r>
              <a:rPr lang="en-US" sz="1500" dirty="0"/>
              <a:t>Software TLB raises exception on every miss</a:t>
            </a:r>
          </a:p>
          <a:p>
            <a:pPr lvl="1">
              <a:lnSpc>
                <a:spcPct val="70000"/>
              </a:lnSpc>
            </a:pPr>
            <a:r>
              <a:rPr lang="en-US" sz="1500" dirty="0"/>
              <a:t>Kernel is free to record virtual to physical mapping </a:t>
            </a:r>
          </a:p>
          <a:p>
            <a:pPr lvl="1">
              <a:lnSpc>
                <a:spcPct val="70000"/>
              </a:lnSpc>
            </a:pPr>
            <a:r>
              <a:rPr lang="en-US" sz="1500" dirty="0"/>
              <a:t>TLB functions are handled by a function called </a:t>
            </a:r>
            <a:r>
              <a:rPr lang="en-US" sz="1500" dirty="0" err="1"/>
              <a:t>vm_fault</a:t>
            </a:r>
            <a:endParaRPr lang="en-US" sz="1500" dirty="0"/>
          </a:p>
          <a:p>
            <a:pPr lvl="2">
              <a:lnSpc>
                <a:spcPct val="70000"/>
              </a:lnSpc>
            </a:pPr>
            <a:r>
              <a:rPr lang="de-DE" sz="1300" dirty="0"/>
              <a:t>kern/</a:t>
            </a:r>
            <a:r>
              <a:rPr lang="de-DE" sz="1300" dirty="0" err="1"/>
              <a:t>arch</a:t>
            </a:r>
            <a:r>
              <a:rPr lang="de-DE" sz="1300" dirty="0"/>
              <a:t>/</a:t>
            </a:r>
            <a:r>
              <a:rPr lang="de-DE" sz="1300" dirty="0" err="1"/>
              <a:t>mips</a:t>
            </a:r>
            <a:r>
              <a:rPr lang="de-DE" sz="1300" dirty="0"/>
              <a:t>/</a:t>
            </a:r>
            <a:r>
              <a:rPr lang="de-DE" sz="1300" dirty="0" err="1"/>
              <a:t>vm</a:t>
            </a:r>
            <a:r>
              <a:rPr lang="de-DE" sz="1300" dirty="0"/>
              <a:t>/</a:t>
            </a:r>
            <a:r>
              <a:rPr lang="de-DE" sz="1300" dirty="0" err="1"/>
              <a:t>dumbvm.c</a:t>
            </a:r>
            <a:r>
              <a:rPr lang="de-DE" sz="1300" dirty="0"/>
              <a:t> </a:t>
            </a:r>
            <a:r>
              <a:rPr lang="de-DE" sz="1300" dirty="0" err="1"/>
              <a:t>line</a:t>
            </a:r>
            <a:r>
              <a:rPr lang="de-DE" sz="1300" dirty="0"/>
              <a:t> 146</a:t>
            </a:r>
          </a:p>
          <a:p>
            <a:pPr lvl="0">
              <a:lnSpc>
                <a:spcPct val="70000"/>
              </a:lnSpc>
            </a:pPr>
            <a:r>
              <a:rPr lang="de-DE" sz="1800" dirty="0" err="1"/>
              <a:t>vm_fault</a:t>
            </a:r>
            <a:r>
              <a:rPr lang="de-DE" sz="1800" dirty="0"/>
              <a:t> </a:t>
            </a:r>
            <a:r>
              <a:rPr lang="de-DE" sz="1800" dirty="0" err="1"/>
              <a:t>uses</a:t>
            </a:r>
            <a:r>
              <a:rPr lang="de-DE" sz="1800" dirty="0"/>
              <a:t> </a:t>
            </a:r>
            <a:r>
              <a:rPr lang="de-DE" sz="1800" dirty="0" err="1"/>
              <a:t>information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addrspace</a:t>
            </a:r>
            <a:r>
              <a:rPr lang="de-DE" sz="1800" dirty="0"/>
              <a:t> </a:t>
            </a:r>
            <a:r>
              <a:rPr lang="de-DE" sz="1800" dirty="0" err="1"/>
              <a:t>structure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determine</a:t>
            </a:r>
            <a:r>
              <a:rPr lang="de-DE" sz="1800" dirty="0"/>
              <a:t> virtual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physical</a:t>
            </a:r>
            <a:r>
              <a:rPr lang="de-DE" sz="1800" dirty="0"/>
              <a:t> </a:t>
            </a:r>
            <a:r>
              <a:rPr lang="de-DE" sz="1800" dirty="0" err="1"/>
              <a:t>mapping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load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TLB</a:t>
            </a:r>
          </a:p>
          <a:p>
            <a:pPr lvl="1">
              <a:lnSpc>
                <a:spcPct val="70000"/>
              </a:lnSpc>
            </a:pPr>
            <a:r>
              <a:rPr lang="en-GB" sz="1500" dirty="0"/>
              <a:t>Each process has its own </a:t>
            </a:r>
            <a:r>
              <a:rPr lang="en-GB" sz="1500" i="1" dirty="0" err="1"/>
              <a:t>addrspace</a:t>
            </a:r>
            <a:r>
              <a:rPr lang="en-GB" sz="1500" dirty="0"/>
              <a:t> structure</a:t>
            </a:r>
          </a:p>
          <a:p>
            <a:pPr lvl="1">
              <a:lnSpc>
                <a:spcPct val="70000"/>
              </a:lnSpc>
            </a:pPr>
            <a:r>
              <a:rPr lang="en-GB" sz="1500" dirty="0"/>
              <a:t>Each </a:t>
            </a:r>
            <a:r>
              <a:rPr lang="en-GB" sz="1500" i="1" dirty="0" err="1"/>
              <a:t>addrspace</a:t>
            </a:r>
            <a:r>
              <a:rPr lang="en-GB" sz="1500" dirty="0"/>
              <a:t> structure describe where the pages are stored in physical memory</a:t>
            </a:r>
          </a:p>
          <a:p>
            <a:pPr lvl="1">
              <a:lnSpc>
                <a:spcPct val="70000"/>
              </a:lnSpc>
            </a:pPr>
            <a:r>
              <a:rPr lang="en-GB" sz="1500" i="1" dirty="0" err="1"/>
              <a:t>addrspace</a:t>
            </a:r>
            <a:r>
              <a:rPr lang="en-GB" sz="1500" dirty="0"/>
              <a:t> does the same job as a page table, but in a much simpler way. OS161 create contiguous segment.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D25D-854A-40E9-88A8-04A2D1F3D1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OS161 address space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B2AF9-4211-4566-B404-DF23424F19A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/>
              <a:t>kern/include/addrspace.h</a:t>
            </a:r>
          </a:p>
          <a:p>
            <a:pPr marL="0" indent="0">
              <a:buNone/>
            </a:pPr>
            <a:r>
              <a:rPr lang="en-GB" sz="900"/>
              <a:t>struct addrspace {</a:t>
            </a:r>
          </a:p>
          <a:p>
            <a:pPr marL="0" indent="0">
              <a:buNone/>
            </a:pPr>
            <a:r>
              <a:rPr lang="en-GB" sz="900"/>
              <a:t>	vaddr_t as_vbase1; /* base virtual address of code segment */</a:t>
            </a:r>
          </a:p>
          <a:p>
            <a:pPr marL="0" indent="0">
              <a:buNone/>
            </a:pPr>
            <a:r>
              <a:rPr lang="en-GB" sz="900"/>
              <a:t>	paddr_t as_pbase1; /* base physical address of code segment */</a:t>
            </a:r>
          </a:p>
          <a:p>
            <a:pPr marL="0" indent="0">
              <a:buNone/>
            </a:pPr>
            <a:r>
              <a:rPr lang="en-GB" sz="900"/>
              <a:t>	size_t as_npages1; /* size (in pages) of code segment */</a:t>
            </a:r>
          </a:p>
          <a:p>
            <a:pPr marL="0" indent="0">
              <a:buNone/>
            </a:pPr>
            <a:r>
              <a:rPr lang="en-GB" sz="900"/>
              <a:t>	vaddr_t as_vbase2; /* base virtual address of data segment */</a:t>
            </a:r>
          </a:p>
          <a:p>
            <a:pPr marL="0" indent="0">
              <a:buNone/>
            </a:pPr>
            <a:r>
              <a:rPr lang="en-GB" sz="900"/>
              <a:t>	paddr_t as_pbase2; /* base physical address of data segment */</a:t>
            </a:r>
          </a:p>
          <a:p>
            <a:pPr marL="0" indent="0">
              <a:buNone/>
            </a:pPr>
            <a:r>
              <a:rPr lang="en-GB" sz="900"/>
              <a:t>	size_t as_npages2; /* size (in pages) of data segment */</a:t>
            </a:r>
          </a:p>
          <a:p>
            <a:pPr marL="0" indent="0">
              <a:buNone/>
            </a:pPr>
            <a:r>
              <a:rPr lang="en-GB" sz="900"/>
              <a:t>	paddr_t as_stackpbase; /* base physical address of stack */</a:t>
            </a:r>
          </a:p>
          <a:p>
            <a:pPr marL="0" indent="0">
              <a:buNone/>
            </a:pPr>
            <a:r>
              <a:rPr lang="en-GB" sz="90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C6EF9-7145-476A-80E0-37A67AABE7AB}"/>
              </a:ext>
            </a:extLst>
          </p:cNvPr>
          <p:cNvSpPr/>
          <p:nvPr/>
        </p:nvSpPr>
        <p:spPr>
          <a:xfrm>
            <a:off x="464341" y="3707609"/>
            <a:ext cx="7329482" cy="335758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5513E-5676-4477-A1AB-4597072C682B}"/>
              </a:ext>
            </a:extLst>
          </p:cNvPr>
          <p:cNvSpPr/>
          <p:nvPr/>
        </p:nvSpPr>
        <p:spPr>
          <a:xfrm>
            <a:off x="464341" y="4293392"/>
            <a:ext cx="7329482" cy="335758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BDB2E-AEE9-4A6E-AA18-2ECB790E303F}"/>
              </a:ext>
            </a:extLst>
          </p:cNvPr>
          <p:cNvSpPr/>
          <p:nvPr/>
        </p:nvSpPr>
        <p:spPr>
          <a:xfrm>
            <a:off x="664367" y="3707609"/>
            <a:ext cx="792958" cy="335758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code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B6C8F-110F-4611-93FE-B85FBDB72279}"/>
              </a:ext>
            </a:extLst>
          </p:cNvPr>
          <p:cNvSpPr/>
          <p:nvPr/>
        </p:nvSpPr>
        <p:spPr>
          <a:xfrm>
            <a:off x="3881436" y="4296966"/>
            <a:ext cx="792958" cy="335758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code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E76E5-D1DF-4206-9D3A-243EE2E06362}"/>
              </a:ext>
            </a:extLst>
          </p:cNvPr>
          <p:cNvSpPr/>
          <p:nvPr/>
        </p:nvSpPr>
        <p:spPr>
          <a:xfrm>
            <a:off x="1945478" y="3707609"/>
            <a:ext cx="792958" cy="335758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data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334284-60C7-481E-9216-085C707448F4}"/>
              </a:ext>
            </a:extLst>
          </p:cNvPr>
          <p:cNvSpPr/>
          <p:nvPr/>
        </p:nvSpPr>
        <p:spPr>
          <a:xfrm>
            <a:off x="2738436" y="4296966"/>
            <a:ext cx="792958" cy="335758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data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6C0BA-5AE1-4236-9CB2-1C21D67949B4}"/>
              </a:ext>
            </a:extLst>
          </p:cNvPr>
          <p:cNvSpPr/>
          <p:nvPr/>
        </p:nvSpPr>
        <p:spPr>
          <a:xfrm>
            <a:off x="7000875" y="3707609"/>
            <a:ext cx="792958" cy="335758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stack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478ACC-968B-48C2-BAE2-B06A5811010D}"/>
              </a:ext>
            </a:extLst>
          </p:cNvPr>
          <p:cNvSpPr/>
          <p:nvPr/>
        </p:nvSpPr>
        <p:spPr>
          <a:xfrm>
            <a:off x="953691" y="4296966"/>
            <a:ext cx="792958" cy="335758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Calibri"/>
              </a:rPr>
              <a:t>stack</a:t>
            </a: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472E6-2853-4E2C-8B96-5186E93514F3}"/>
              </a:ext>
            </a:extLst>
          </p:cNvPr>
          <p:cNvSpPr txBox="1"/>
          <p:nvPr/>
        </p:nvSpPr>
        <p:spPr>
          <a:xfrm>
            <a:off x="1734096" y="3459596"/>
            <a:ext cx="587020" cy="2462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Calibri"/>
              </a:rPr>
              <a:t> vbase2</a:t>
            </a:r>
            <a:endParaRPr lang="en-GB" sz="10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B962B-3F40-45AB-AFB9-38ABC0732416}"/>
              </a:ext>
            </a:extLst>
          </p:cNvPr>
          <p:cNvSpPr txBox="1"/>
          <p:nvPr/>
        </p:nvSpPr>
        <p:spPr>
          <a:xfrm>
            <a:off x="401788" y="3457813"/>
            <a:ext cx="587020" cy="2462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Calibri"/>
              </a:rPr>
              <a:t> vbase1</a:t>
            </a:r>
            <a:endParaRPr lang="en-GB" sz="10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F3920-9869-429F-80AA-22CB905B9237}"/>
              </a:ext>
            </a:extLst>
          </p:cNvPr>
          <p:cNvSpPr txBox="1"/>
          <p:nvPr/>
        </p:nvSpPr>
        <p:spPr>
          <a:xfrm>
            <a:off x="694222" y="3995499"/>
            <a:ext cx="655949" cy="2462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Calibri"/>
              </a:rPr>
              <a:t> npages1</a:t>
            </a:r>
            <a:endParaRPr lang="en-GB" sz="10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3BCDE-82A2-4884-8D9B-D3AB38116082}"/>
              </a:ext>
            </a:extLst>
          </p:cNvPr>
          <p:cNvSpPr txBox="1"/>
          <p:nvPr/>
        </p:nvSpPr>
        <p:spPr>
          <a:xfrm>
            <a:off x="2013317" y="4012342"/>
            <a:ext cx="655949" cy="2462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Calibri"/>
              </a:rPr>
              <a:t> npages2</a:t>
            </a:r>
            <a:endParaRPr lang="en-GB" sz="10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D2FD23-BC0F-4B1C-88B2-1A00F37E92BA}"/>
              </a:ext>
            </a:extLst>
          </p:cNvPr>
          <p:cNvSpPr txBox="1"/>
          <p:nvPr/>
        </p:nvSpPr>
        <p:spPr>
          <a:xfrm>
            <a:off x="3583918" y="4616770"/>
            <a:ext cx="595035" cy="2462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Calibri"/>
              </a:rPr>
              <a:t> pbase1</a:t>
            </a:r>
            <a:endParaRPr lang="en-GB" sz="10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F4F7E-13F7-4793-8996-5707A939D3F1}"/>
              </a:ext>
            </a:extLst>
          </p:cNvPr>
          <p:cNvSpPr txBox="1"/>
          <p:nvPr/>
        </p:nvSpPr>
        <p:spPr>
          <a:xfrm>
            <a:off x="2440918" y="4631830"/>
            <a:ext cx="595035" cy="2462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Calibri"/>
              </a:rPr>
              <a:t> pbase2</a:t>
            </a:r>
            <a:endParaRPr lang="en-GB" sz="10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C68E4-DA63-4A71-8D3D-BFA28123B98D}"/>
              </a:ext>
            </a:extLst>
          </p:cNvPr>
          <p:cNvSpPr txBox="1"/>
          <p:nvPr/>
        </p:nvSpPr>
        <p:spPr>
          <a:xfrm>
            <a:off x="656174" y="4585387"/>
            <a:ext cx="732893" cy="2462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Calibri"/>
              </a:rPr>
              <a:t> stackbase</a:t>
            </a:r>
            <a:endParaRPr lang="en-GB" sz="1000" b="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7CA5-E56B-4D00-9F99-762126A195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dumbvm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3559-CF3A-4B61-A6E0-77FC1AC486D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GB" sz="700"/>
              <a:t>vbase1 = as-&gt;as_vbase1;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700"/>
              <a:t>vtop1 = vbase1 + as-&gt;as_npages1 * PAGE_SIZE;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700"/>
              <a:t>vbase2 = as-&gt;as_vbase2;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700"/>
              <a:t>vtop2 = vbase2 + as-&gt;as_npages2 * PAGE_SIZE;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700"/>
              <a:t>stackbase = USERSTACK - DUMBVM_STACKPAGES * PAGE_SIZE;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700"/>
              <a:t>stacktop = USERSTACK;</a:t>
            </a:r>
          </a:p>
          <a:p>
            <a:pPr marL="0" indent="0">
              <a:lnSpc>
                <a:spcPct val="70000"/>
              </a:lnSpc>
              <a:buNone/>
            </a:pPr>
            <a:endParaRPr lang="en-GB" sz="700"/>
          </a:p>
          <a:p>
            <a:pPr marL="0" indent="0">
              <a:lnSpc>
                <a:spcPct val="70000"/>
              </a:lnSpc>
              <a:buNone/>
            </a:pPr>
            <a:r>
              <a:rPr lang="en-GB" sz="700"/>
              <a:t>if (faultaddress &gt;= vbase1 &amp;&amp; faultaddress &lt; vtop1)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700"/>
              <a:t>	paddr = (faultaddress - vbase1) + as-&gt;as_pbase1;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700"/>
              <a:t>} else if (faultaddress &gt;= vbase2 &amp;&amp; faultaddress &lt; vtop2)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700"/>
              <a:t>	paddr = (faultaddress - vbase2) + as-&gt;as_pbase2;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700"/>
              <a:t>} else if (faultaddress &gt;= stackbase &amp;&amp; faultaddress &lt; stacktop)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700"/>
              <a:t>	paddr = (faultaddress - stackbase) + as-&gt;as_stackpbase;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700"/>
              <a:t>} else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700"/>
              <a:t>	return EFAULT;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700"/>
              <a:t>}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0C37321-4C85-44CE-88D9-3F54A4BB5003}"/>
              </a:ext>
            </a:extLst>
          </p:cNvPr>
          <p:cNvSpPr txBox="1">
            <a:spLocks noGrp="1"/>
          </p:cNvSpPr>
          <p:nvPr>
            <p:ph idx="2"/>
          </p:nvPr>
        </p:nvSpPr>
        <p:spPr/>
        <p:txBody>
          <a:bodyPr/>
          <a:lstStyle/>
          <a:p>
            <a:pPr lvl="0"/>
            <a:r>
              <a:rPr lang="en-GB"/>
              <a:t>USERSTACK = 0x8000 0000 </a:t>
            </a:r>
          </a:p>
          <a:p>
            <a:pPr lvl="0"/>
            <a:r>
              <a:rPr lang="en-GB"/>
              <a:t>DUMBVM STACKPAGES = 12 </a:t>
            </a:r>
          </a:p>
          <a:p>
            <a:pPr lvl="0"/>
            <a:r>
              <a:rPr lang="en-GB"/>
              <a:t>PAGE SIZE = 4KB</a:t>
            </a:r>
          </a:p>
          <a:p>
            <a:pPr lvl="0"/>
            <a:endParaRPr lang="en-GB"/>
          </a:p>
          <a:p>
            <a:pPr marL="0" indent="0">
              <a:buNone/>
            </a:pPr>
            <a:r>
              <a:rPr lang="de-DE"/>
              <a:t>kern/arch/mips/vm/dumbvm.c</a:t>
            </a:r>
          </a:p>
          <a:p>
            <a:pPr marL="0" indent="0">
              <a:buNone/>
            </a:pPr>
            <a:r>
              <a:rPr lang="de-DE"/>
              <a:t>Line 202</a:t>
            </a:r>
          </a:p>
          <a:p>
            <a:pPr lvl="0"/>
            <a:r>
              <a:rPr lang="de-DE"/>
              <a:t>Line 222 – 239 update TLB</a:t>
            </a:r>
            <a:endParaRPr lang="en-GB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24F6-9A26-4E28-81FA-956284EE5B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Initializing address space</a:t>
            </a:r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41BBBF0-BD4E-433A-95B8-568FC861149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1800"/>
              <a:t>When the kernel creates a process it:</a:t>
            </a:r>
          </a:p>
          <a:p>
            <a:pPr lvl="1">
              <a:lnSpc>
                <a:spcPct val="70000"/>
              </a:lnSpc>
            </a:pPr>
            <a:r>
              <a:rPr lang="en-GB" sz="1500"/>
              <a:t>Creates an address space</a:t>
            </a:r>
          </a:p>
          <a:p>
            <a:pPr lvl="1">
              <a:lnSpc>
                <a:spcPct val="70000"/>
              </a:lnSpc>
            </a:pPr>
            <a:r>
              <a:rPr lang="en-GB" sz="1500"/>
              <a:t>Load the program data and code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OS161 pre-load the programs in RAM</a:t>
            </a:r>
          </a:p>
          <a:p>
            <a:pPr lvl="1">
              <a:lnSpc>
                <a:spcPct val="70000"/>
              </a:lnSpc>
            </a:pPr>
            <a:r>
              <a:rPr lang="en-GB" sz="1500"/>
              <a:t>Most OS will load on demand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A program code and data is described in an </a:t>
            </a:r>
            <a:r>
              <a:rPr lang="en-GB" sz="1800" b="1">
                <a:solidFill>
                  <a:srgbClr val="C00000"/>
                </a:solidFill>
              </a:rPr>
              <a:t>executable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OS161 uses ELF (executable link format) as other OS (e.g., LINUX)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OS161 execv system call reinitializes the address space of a process</a:t>
            </a:r>
          </a:p>
          <a:p>
            <a:pPr lvl="1">
              <a:lnSpc>
                <a:spcPct val="70000"/>
              </a:lnSpc>
            </a:pPr>
            <a:r>
              <a:rPr lang="en-GB" sz="1500"/>
              <a:t>int execv(const char *program, char **args)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The program parameter should be the name of the ELF executable to be loaded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BA90-328A-43C4-B95C-A03FCBE2E7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ELF files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4EFB-4659-4B1D-8199-D4E77C216E9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GB" sz="1900"/>
              <a:t>ELF files contain address space segment descriptions </a:t>
            </a:r>
          </a:p>
          <a:p>
            <a:pPr lvl="1">
              <a:lnSpc>
                <a:spcPct val="80000"/>
              </a:lnSpc>
            </a:pPr>
            <a:r>
              <a:rPr lang="en-GB" sz="1700"/>
              <a:t>ELF header describes the segment images</a:t>
            </a:r>
          </a:p>
          <a:p>
            <a:pPr lvl="2">
              <a:lnSpc>
                <a:spcPct val="80000"/>
              </a:lnSpc>
            </a:pPr>
            <a:r>
              <a:rPr lang="en-GB" sz="1400"/>
              <a:t>the virtual address of the start of the segment </a:t>
            </a:r>
          </a:p>
          <a:p>
            <a:pPr lvl="2">
              <a:lnSpc>
                <a:spcPct val="80000"/>
              </a:lnSpc>
            </a:pPr>
            <a:r>
              <a:rPr lang="en-GB" sz="1400"/>
              <a:t>the length of the segment in the virtual address space t</a:t>
            </a:r>
          </a:p>
          <a:p>
            <a:pPr lvl="2">
              <a:lnSpc>
                <a:spcPct val="80000"/>
              </a:lnSpc>
            </a:pPr>
            <a:r>
              <a:rPr lang="en-GB" sz="1400"/>
              <a:t>the location of the segment in the ELF </a:t>
            </a:r>
          </a:p>
          <a:p>
            <a:pPr lvl="2">
              <a:lnSpc>
                <a:spcPct val="80000"/>
              </a:lnSpc>
            </a:pPr>
            <a:r>
              <a:rPr lang="en-GB" sz="1400"/>
              <a:t>the length of the segment in the ELF</a:t>
            </a:r>
          </a:p>
          <a:p>
            <a:pPr lvl="0">
              <a:lnSpc>
                <a:spcPct val="80000"/>
              </a:lnSpc>
            </a:pPr>
            <a:r>
              <a:rPr lang="en-GB" sz="1900"/>
              <a:t>the ELF file identifies the (virtual) address of the program’s first instruction (the entry point)</a:t>
            </a:r>
          </a:p>
          <a:p>
            <a:pPr lvl="0">
              <a:lnSpc>
                <a:spcPct val="80000"/>
              </a:lnSpc>
            </a:pPr>
            <a:r>
              <a:rPr lang="en-GB" sz="1900"/>
              <a:t>the ELF file also contains lots of other information (e.g., section descriptors, symbol tables) that is useful to compilers, linkers, debuggers, loaders and other tools used to build programs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6815-456C-45E9-9625-FF7215D95F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OS161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E250-1379-4088-B1AC-FD685F16FD2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GB"/>
              <a:t>OS161’s dumbvm implementation assumes that an ELF file contains </a:t>
            </a:r>
            <a:r>
              <a:rPr lang="en-GB" b="1">
                <a:solidFill>
                  <a:srgbClr val="C00000"/>
                </a:solidFill>
              </a:rPr>
              <a:t>two segments</a:t>
            </a:r>
          </a:p>
          <a:p>
            <a:pPr lvl="1">
              <a:lnSpc>
                <a:spcPct val="80000"/>
              </a:lnSpc>
            </a:pPr>
            <a:r>
              <a:rPr lang="en-GB"/>
              <a:t>a </a:t>
            </a:r>
            <a:r>
              <a:rPr lang="en-GB" b="1">
                <a:solidFill>
                  <a:srgbClr val="C00000"/>
                </a:solidFill>
              </a:rPr>
              <a:t>text segment</a:t>
            </a:r>
            <a:r>
              <a:rPr lang="en-GB"/>
              <a:t>, containing the program code any read-only data</a:t>
            </a:r>
          </a:p>
          <a:p>
            <a:pPr lvl="1">
              <a:lnSpc>
                <a:spcPct val="80000"/>
              </a:lnSpc>
            </a:pPr>
            <a:r>
              <a:rPr lang="en-GB"/>
              <a:t>a </a:t>
            </a:r>
            <a:r>
              <a:rPr lang="en-GB" b="1">
                <a:solidFill>
                  <a:srgbClr val="C00000"/>
                </a:solidFill>
              </a:rPr>
              <a:t>data segment</a:t>
            </a:r>
            <a:r>
              <a:rPr lang="en-GB"/>
              <a:t>, containing any other global program data</a:t>
            </a:r>
          </a:p>
          <a:p>
            <a:pPr lvl="0">
              <a:lnSpc>
                <a:spcPct val="80000"/>
              </a:lnSpc>
            </a:pPr>
            <a:r>
              <a:rPr lang="en-GB"/>
              <a:t>the images in the ELF file are an </a:t>
            </a:r>
            <a:r>
              <a:rPr lang="en-GB" b="1">
                <a:solidFill>
                  <a:srgbClr val="C00000"/>
                </a:solidFill>
              </a:rPr>
              <a:t>exact copy</a:t>
            </a:r>
            <a:r>
              <a:rPr lang="en-GB"/>
              <a:t> of the binary data to be stored in the address </a:t>
            </a:r>
          </a:p>
          <a:p>
            <a:pPr lvl="0">
              <a:lnSpc>
                <a:spcPct val="80000"/>
              </a:lnSpc>
            </a:pPr>
            <a:r>
              <a:rPr lang="en-GB"/>
              <a:t>dumbvm creates a </a:t>
            </a:r>
            <a:r>
              <a:rPr lang="en-GB" b="1">
                <a:solidFill>
                  <a:srgbClr val="C00000"/>
                </a:solidFill>
              </a:rPr>
              <a:t>stack segment </a:t>
            </a:r>
            <a:r>
              <a:rPr lang="en-GB"/>
              <a:t>for each process</a:t>
            </a:r>
          </a:p>
          <a:p>
            <a:pPr lvl="1">
              <a:lnSpc>
                <a:spcPct val="80000"/>
              </a:lnSpc>
            </a:pPr>
            <a:r>
              <a:rPr lang="en-GB"/>
              <a:t>12 pages long</a:t>
            </a:r>
          </a:p>
          <a:p>
            <a:pPr lvl="1">
              <a:lnSpc>
                <a:spcPct val="80000"/>
              </a:lnSpc>
            </a:pPr>
            <a:r>
              <a:rPr lang="en-GB"/>
              <a:t>ending at virtual address 0x7FFFFFFF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BB7B-A34C-4716-97C0-C86E49D187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OS161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A038-D80D-4862-88FD-C2BDB5312DC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If the image is smaller than the segment it is in loaded into, it should be zero filled</a:t>
            </a:r>
          </a:p>
          <a:p>
            <a:pPr lvl="0"/>
            <a:r>
              <a:rPr lang="en-US"/>
              <a:t>Look through and understand: </a:t>
            </a:r>
            <a:r>
              <a:rPr lang="en-US" i="1"/>
              <a:t>kern/syscall/loadelf.c</a:t>
            </a:r>
            <a:endParaRPr lang="en-GB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362E73B-D5DF-4222-BCE8-80D5BD1636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Physical Memory</a:t>
            </a:r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3F9E405-8B22-48B4-A4CA-A565C296E8B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1900"/>
              <a:t>Physical addresses are P bits long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Maximum amount of addressable physical memory is 2</a:t>
            </a:r>
            <a:r>
              <a:rPr lang="en-US" sz="1700" baseline="30000"/>
              <a:t>P</a:t>
            </a:r>
          </a:p>
          <a:p>
            <a:pPr lvl="0">
              <a:lnSpc>
                <a:spcPct val="70000"/>
              </a:lnSpc>
            </a:pPr>
            <a:r>
              <a:rPr lang="en-US" sz="1900"/>
              <a:t>OS161’s MIPS is 32 bits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2</a:t>
            </a:r>
            <a:r>
              <a:rPr lang="en-US" sz="1700" baseline="30000"/>
              <a:t>32 </a:t>
            </a:r>
            <a:r>
              <a:rPr lang="en-US" sz="1700"/>
              <a:t>physical addresses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Maximum of 4GB memory</a:t>
            </a:r>
          </a:p>
          <a:p>
            <a:pPr lvl="0">
              <a:lnSpc>
                <a:spcPct val="70000"/>
              </a:lnSpc>
            </a:pPr>
            <a:r>
              <a:rPr lang="en-US" sz="1900"/>
              <a:t>Modern CPU support large amount of addressable memory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X86_64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Physical 52 bits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Virtual 48 bits</a:t>
            </a:r>
          </a:p>
          <a:p>
            <a:pPr lvl="0">
              <a:lnSpc>
                <a:spcPct val="70000"/>
              </a:lnSpc>
            </a:pPr>
            <a:r>
              <a:rPr lang="en-US" sz="1900"/>
              <a:t>Far exceed current RAM technology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This won’t be true forever ;)</a:t>
            </a:r>
            <a:endParaRPr lang="en-GB" sz="17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7479EA31-F3C7-4E96-BE48-0E02BECF24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DC45-3024-417D-9D5A-426269BC2E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Physical Memory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DAB6-61A4-4839-8785-48DFEEE12FE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 finite</a:t>
            </a:r>
          </a:p>
          <a:p>
            <a:pPr lvl="0"/>
            <a:r>
              <a:rPr lang="en-US" dirty="0"/>
              <a:t>Need to be shared between all processes</a:t>
            </a:r>
          </a:p>
          <a:p>
            <a:pPr lvl="0"/>
            <a:r>
              <a:rPr lang="en-US" dirty="0"/>
              <a:t>Need to be carefully managed to avoid processes stepping on each other toes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Classic OS solution: </a:t>
            </a:r>
            <a:r>
              <a:rPr lang="en-US" b="1" dirty="0">
                <a:solidFill>
                  <a:srgbClr val="C00000"/>
                </a:solidFill>
              </a:rPr>
              <a:t>hide complexity through an abstraction</a:t>
            </a:r>
            <a:endParaRPr lang="en-GB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A891-557F-445E-8F61-CDA6D8ED8B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Virtual Memory the basic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4CF0-66FA-4DF1-B577-B79FB5AEF6A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1900" dirty="0"/>
              <a:t>The kernel provide a virtual memory for each process</a:t>
            </a:r>
          </a:p>
          <a:p>
            <a:pPr lvl="0">
              <a:lnSpc>
                <a:spcPct val="70000"/>
              </a:lnSpc>
            </a:pPr>
            <a:r>
              <a:rPr lang="en-US" sz="1900" dirty="0"/>
              <a:t>Virtual memory hold code, data and stack(s) for a process</a:t>
            </a:r>
          </a:p>
          <a:p>
            <a:pPr lvl="0">
              <a:lnSpc>
                <a:spcPct val="70000"/>
              </a:lnSpc>
            </a:pPr>
            <a:r>
              <a:rPr lang="en-US" sz="1900" dirty="0"/>
              <a:t>If virtual memory addresses are V bits</a:t>
            </a:r>
          </a:p>
          <a:p>
            <a:pPr lvl="1">
              <a:lnSpc>
                <a:spcPct val="70000"/>
              </a:lnSpc>
            </a:pPr>
            <a:r>
              <a:rPr lang="en-US" sz="1700" dirty="0"/>
              <a:t>Amount of addressable virtual is 2</a:t>
            </a:r>
            <a:r>
              <a:rPr lang="en-US" sz="1700" baseline="30000" dirty="0"/>
              <a:t>V</a:t>
            </a:r>
          </a:p>
          <a:p>
            <a:pPr lvl="1">
              <a:lnSpc>
                <a:spcPct val="70000"/>
              </a:lnSpc>
            </a:pPr>
            <a:r>
              <a:rPr lang="en-US" sz="1700" dirty="0"/>
              <a:t>On OS161/MIPS V=32</a:t>
            </a:r>
          </a:p>
          <a:p>
            <a:pPr lvl="0">
              <a:lnSpc>
                <a:spcPct val="70000"/>
              </a:lnSpc>
            </a:pPr>
            <a:r>
              <a:rPr lang="en-US" sz="1900" dirty="0"/>
              <a:t>Running processes see </a:t>
            </a:r>
            <a:r>
              <a:rPr lang="en-US" sz="1900" b="1" dirty="0">
                <a:solidFill>
                  <a:srgbClr val="C00000"/>
                </a:solidFill>
              </a:rPr>
              <a:t>only</a:t>
            </a:r>
            <a:r>
              <a:rPr lang="en-US" sz="1900" dirty="0"/>
              <a:t> virtual memory</a:t>
            </a:r>
          </a:p>
          <a:p>
            <a:pPr lvl="1">
              <a:lnSpc>
                <a:spcPct val="70000"/>
              </a:lnSpc>
            </a:pPr>
            <a:r>
              <a:rPr lang="en-US" sz="1700" dirty="0"/>
              <a:t>Program counter and stack pointer hold </a:t>
            </a:r>
            <a:r>
              <a:rPr lang="en-US" sz="1700" b="1" dirty="0">
                <a:solidFill>
                  <a:srgbClr val="C00000"/>
                </a:solidFill>
              </a:rPr>
              <a:t>virtual addresses</a:t>
            </a:r>
          </a:p>
          <a:p>
            <a:pPr lvl="1">
              <a:lnSpc>
                <a:spcPct val="70000"/>
              </a:lnSpc>
            </a:pPr>
            <a:r>
              <a:rPr lang="en-US" sz="1700" dirty="0"/>
              <a:t>Pointers to variable are </a:t>
            </a:r>
            <a:r>
              <a:rPr lang="en-US" sz="1700" b="1" dirty="0">
                <a:solidFill>
                  <a:srgbClr val="C00000"/>
                </a:solidFill>
              </a:rPr>
              <a:t>virtual addresses</a:t>
            </a:r>
          </a:p>
          <a:p>
            <a:pPr lvl="1">
              <a:lnSpc>
                <a:spcPct val="70000"/>
              </a:lnSpc>
            </a:pPr>
            <a:r>
              <a:rPr lang="en-US" sz="1700" dirty="0"/>
              <a:t>Jumps/branches refers to </a:t>
            </a:r>
            <a:r>
              <a:rPr lang="en-US" sz="1700" b="1" dirty="0">
                <a:solidFill>
                  <a:srgbClr val="C00000"/>
                </a:solidFill>
              </a:rPr>
              <a:t>virtual addresses</a:t>
            </a:r>
          </a:p>
          <a:p>
            <a:pPr lvl="0">
              <a:lnSpc>
                <a:spcPct val="70000"/>
              </a:lnSpc>
            </a:pPr>
            <a:r>
              <a:rPr lang="en-US" sz="1900" dirty="0"/>
              <a:t>Each process is </a:t>
            </a:r>
            <a:r>
              <a:rPr lang="en-US" sz="1900" b="1" dirty="0">
                <a:solidFill>
                  <a:srgbClr val="C00000"/>
                </a:solidFill>
              </a:rPr>
              <a:t>isolated</a:t>
            </a:r>
            <a:r>
              <a:rPr lang="en-US" sz="1900" dirty="0"/>
              <a:t> in its virtual memory and </a:t>
            </a:r>
            <a:r>
              <a:rPr lang="en-US" sz="1900" b="1" dirty="0">
                <a:solidFill>
                  <a:srgbClr val="C00000"/>
                </a:solidFill>
              </a:rPr>
              <a:t>cannot address </a:t>
            </a:r>
            <a:r>
              <a:rPr lang="en-US" sz="1900" dirty="0"/>
              <a:t>other processes virtual memory</a:t>
            </a:r>
            <a:endParaRPr lang="en-GB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0B5D-B2BD-4B25-9EE5-7A39D1BA33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Why virtual memory?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052B-1C76-4C1E-B056-54FCCA352CE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Isolate processes from each other</a:t>
            </a:r>
          </a:p>
          <a:p>
            <a:pPr lvl="0"/>
            <a:r>
              <a:rPr lang="en-US"/>
              <a:t>Potentially to support virtual memory larger than physical memory</a:t>
            </a:r>
          </a:p>
          <a:p>
            <a:pPr lvl="0"/>
            <a:r>
              <a:rPr lang="en-US"/>
              <a:t>Total size of virtual memories can be greater than the physical memory</a:t>
            </a:r>
          </a:p>
          <a:p>
            <a:pPr lvl="1"/>
            <a:r>
              <a:rPr lang="en-US"/>
              <a:t>Provide greater support for multiprocessing 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password1</Template>
  <TotalTime>0</TotalTime>
  <Words>3595</Words>
  <Application>Microsoft Office PowerPoint</Application>
  <PresentationFormat>On-screen Show (16:9)</PresentationFormat>
  <Paragraphs>783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Courier New</vt:lpstr>
      <vt:lpstr>Open Sans Light</vt:lpstr>
      <vt:lpstr>Open Sans Semibold</vt:lpstr>
      <vt:lpstr>Sanchez Regular</vt:lpstr>
      <vt:lpstr>Wingdings</vt:lpstr>
      <vt:lpstr>University of Bristol (Main URL)</vt:lpstr>
      <vt:lpstr>Computer Systems B COMS20012</vt:lpstr>
      <vt:lpstr>Previously</vt:lpstr>
      <vt:lpstr>OS is about abstractions</vt:lpstr>
      <vt:lpstr>Schedule</vt:lpstr>
      <vt:lpstr>Why virtual memory?</vt:lpstr>
      <vt:lpstr>Physical Memory</vt:lpstr>
      <vt:lpstr>Physical Memory</vt:lpstr>
      <vt:lpstr>Virtual Memory the basic</vt:lpstr>
      <vt:lpstr>Why virtual memory?</vt:lpstr>
      <vt:lpstr>Segmented Virtual Memory</vt:lpstr>
      <vt:lpstr>Memory-mapping Unit (MMU)</vt:lpstr>
      <vt:lpstr>Early attempt: base + bound</vt:lpstr>
      <vt:lpstr>Base + Bound pros and cons</vt:lpstr>
      <vt:lpstr>Segmentation</vt:lpstr>
      <vt:lpstr>Segmentation</vt:lpstr>
      <vt:lpstr>Segmentation Advantages</vt:lpstr>
      <vt:lpstr>Segmentation Disadvantages</vt:lpstr>
      <vt:lpstr>Paging</vt:lpstr>
      <vt:lpstr>Paging</vt:lpstr>
      <vt:lpstr>Good and Bad</vt:lpstr>
      <vt:lpstr>Good and Bad</vt:lpstr>
      <vt:lpstr>Single-level page table</vt:lpstr>
      <vt:lpstr>Problems</vt:lpstr>
      <vt:lpstr>Problems</vt:lpstr>
      <vt:lpstr>Problems</vt:lpstr>
      <vt:lpstr>Two-level page table</vt:lpstr>
      <vt:lpstr>Problem</vt:lpstr>
      <vt:lpstr>Translation Lookaside Buffer</vt:lpstr>
      <vt:lpstr>Previously</vt:lpstr>
      <vt:lpstr>Previously</vt:lpstr>
      <vt:lpstr>Previously</vt:lpstr>
      <vt:lpstr>Translation Lookaside Buffer (TLB)</vt:lpstr>
      <vt:lpstr>Translation Lookaside Buffer (TLB)</vt:lpstr>
      <vt:lpstr>Why does this work?</vt:lpstr>
      <vt:lpstr>Memory lifecycle on x86</vt:lpstr>
      <vt:lpstr>Memory lifecycle on x86</vt:lpstr>
      <vt:lpstr>Memory lifecycle on MIPS</vt:lpstr>
      <vt:lpstr>TLB design trade-offs</vt:lpstr>
      <vt:lpstr>Swapping</vt:lpstr>
      <vt:lpstr>Swapping pages out</vt:lpstr>
      <vt:lpstr>What’s in a page table entry (Linux)</vt:lpstr>
      <vt:lpstr>What’s in a page table entry (Linux)</vt:lpstr>
      <vt:lpstr>What’s in a page table entry (Linux)</vt:lpstr>
      <vt:lpstr>What’s in a page table entry (Linux)</vt:lpstr>
      <vt:lpstr>Page Faults</vt:lpstr>
      <vt:lpstr>Page Faults are slow!</vt:lpstr>
      <vt:lpstr>Page Faults are slow!</vt:lpstr>
      <vt:lpstr>Simplest replacement policy: FIFO</vt:lpstr>
      <vt:lpstr>Optimum replacement policy: MIN</vt:lpstr>
      <vt:lpstr>Least recently used (LRU) replacement policy</vt:lpstr>
      <vt:lpstr>Practical replacement policy: Clock</vt:lpstr>
      <vt:lpstr>OS161</vt:lpstr>
      <vt:lpstr>MIPS</vt:lpstr>
      <vt:lpstr>OS161 address space</vt:lpstr>
      <vt:lpstr>dumbvm Address Translation</vt:lpstr>
      <vt:lpstr>Initializing address space</vt:lpstr>
      <vt:lpstr>ELF files</vt:lpstr>
      <vt:lpstr>OS161</vt:lpstr>
      <vt:lpstr>OS161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Security COMSM1500</dc:title>
  <dc:creator>Thomas Pasquier</dc:creator>
  <cp:lastModifiedBy>Sana Belguith</cp:lastModifiedBy>
  <cp:revision>30</cp:revision>
  <dcterms:created xsi:type="dcterms:W3CDTF">2021-01-18T08:03:13Z</dcterms:created>
  <dcterms:modified xsi:type="dcterms:W3CDTF">2022-03-18T11:22:38Z</dcterms:modified>
</cp:coreProperties>
</file>