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9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3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8D738-8E44-48AE-9CFD-A86BFEE1DDC3}" v="1" dt="2022-03-18T11:15:40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6FB8D738-8E44-48AE-9CFD-A86BFEE1DDC3}"/>
    <pc:docChg chg="modSld">
      <pc:chgData name="Sana Belguith" userId="edaa0afb-4621-4165-af1d-05ed505f7999" providerId="ADAL" clId="{6FB8D738-8E44-48AE-9CFD-A86BFEE1DDC3}" dt="2022-03-18T11:15:40.008" v="0"/>
      <pc:docMkLst>
        <pc:docMk/>
      </pc:docMkLst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359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359"/>
            <ac:picMk id="3" creationId="{DD4C1953-CC85-4935-8873-AC405B52180A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29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29"/>
            <ac:picMk id="3" creationId="{19F72A69-102E-4134-ADCC-38B26202ED8B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30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30"/>
            <ac:picMk id="5" creationId="{9523A295-1CDB-4627-828D-49F46909B744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31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31"/>
            <ac:picMk id="19" creationId="{1A50B91E-EFCF-4960-B2F7-BDE1A9DDCB02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32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32"/>
            <ac:picMk id="5" creationId="{9A3497D0-EA1A-47B2-8E4E-CDF2ECA1A99B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33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33"/>
            <ac:picMk id="4" creationId="{54432CAC-498B-43BD-B3AA-3952399C0BA5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34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34"/>
            <ac:picMk id="4" creationId="{63C2FFDD-608C-41DC-AD1D-89FE53C53A00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35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35"/>
            <ac:picMk id="4" creationId="{FD00AD3B-9D88-4C25-BD62-4E33E88E5EC8}"/>
          </ac:picMkLst>
        </pc:picChg>
      </pc:sldChg>
      <pc:sldChg chg="delSp modTransition modAnim">
        <pc:chgData name="Sana Belguith" userId="edaa0afb-4621-4165-af1d-05ed505f7999" providerId="ADAL" clId="{6FB8D738-8E44-48AE-9CFD-A86BFEE1DDC3}" dt="2022-03-18T11:15:40.008" v="0"/>
        <pc:sldMkLst>
          <pc:docMk/>
          <pc:sldMk cId="0" sldId="436"/>
        </pc:sldMkLst>
        <pc:picChg chg="del">
          <ac:chgData name="Sana Belguith" userId="edaa0afb-4621-4165-af1d-05ed505f7999" providerId="ADAL" clId="{6FB8D738-8E44-48AE-9CFD-A86BFEE1DDC3}" dt="2022-03-18T11:15:40.008" v="0"/>
          <ac:picMkLst>
            <pc:docMk/>
            <pc:sldMk cId="0" sldId="436"/>
            <ac:picMk id="4" creationId="{809D1215-DFCC-4A84-93B1-D341E1EC0E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E74B-F1D6-45A8-8095-1B292B3E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994B-D6BE-4D5C-9278-658824B2B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3830-4708-4B39-B9C1-8C149C60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725F-ED41-4FAF-852C-2A8930DE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5131-B253-4942-908C-F5C87C2C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61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5F0D-94FA-4B65-9FF1-4F8E6531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E7AEB-9964-4455-A808-FF76540DC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B4E2-068B-4C93-B1C1-37710D66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3A7F-61E9-4A7A-966F-AE47720D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8087A-2ABE-430A-8759-EFFF901A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3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F08F5-5B2F-4536-A3A9-7D5B4496B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1545C-B2F4-4018-9C29-19AA9BF0E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3FEC9-0409-46CB-8CF8-317BBE0D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E0E3-C71C-4C6B-B881-3B6906B8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F598-80EE-48FF-9E65-F2FD69BD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672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Colour and Imag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B039152-55B3-45C8-87D7-F6B3BF3D1816}"/>
              </a:ext>
            </a:extLst>
          </p:cNvPr>
          <p:cNvSpPr/>
          <p:nvPr/>
        </p:nvSpPr>
        <p:spPr>
          <a:xfrm>
            <a:off x="7611539" y="-4229"/>
            <a:ext cx="4580460" cy="68622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435350"/>
              <a:gd name="f7" fmla="val 5146675"/>
              <a:gd name="f8" fmla="val 1190625"/>
              <a:gd name="f9" fmla="val 3175"/>
              <a:gd name="f10" fmla="+- 0 0 -90"/>
              <a:gd name="f11" fmla="*/ f3 1 3435350"/>
              <a:gd name="f12" fmla="*/ f4 1 5146675"/>
              <a:gd name="f13" fmla="+- f7 0 f5"/>
              <a:gd name="f14" fmla="+- f6 0 f5"/>
              <a:gd name="f15" fmla="*/ f10 f0 1"/>
              <a:gd name="f16" fmla="*/ f14 1 3435350"/>
              <a:gd name="f17" fmla="*/ f13 1 5146675"/>
              <a:gd name="f18" fmla="*/ 0 f14 1"/>
              <a:gd name="f19" fmla="*/ 3435350 f14 1"/>
              <a:gd name="f20" fmla="*/ 1190625 f14 1"/>
              <a:gd name="f21" fmla="*/ 0 f13 1"/>
              <a:gd name="f22" fmla="*/ 3175 f13 1"/>
              <a:gd name="f23" fmla="*/ 5146675 f13 1"/>
              <a:gd name="f24" fmla="*/ f15 1 f2"/>
              <a:gd name="f25" fmla="*/ f18 1 3435350"/>
              <a:gd name="f26" fmla="*/ f19 1 3435350"/>
              <a:gd name="f27" fmla="*/ f20 1 3435350"/>
              <a:gd name="f28" fmla="*/ f21 1 5146675"/>
              <a:gd name="f29" fmla="*/ f22 1 5146675"/>
              <a:gd name="f30" fmla="*/ f23 1 5146675"/>
              <a:gd name="f31" fmla="*/ f5 1 f16"/>
              <a:gd name="f32" fmla="*/ f6 1 f16"/>
              <a:gd name="f33" fmla="*/ f5 1 f17"/>
              <a:gd name="f34" fmla="*/ f7 1 f17"/>
              <a:gd name="f35" fmla="+- f24 0 f1"/>
              <a:gd name="f36" fmla="*/ f27 1 f16"/>
              <a:gd name="f37" fmla="*/ f28 1 f17"/>
              <a:gd name="f38" fmla="*/ f26 1 f16"/>
              <a:gd name="f39" fmla="*/ f29 1 f17"/>
              <a:gd name="f40" fmla="*/ f30 1 f17"/>
              <a:gd name="f41" fmla="*/ f25 1 f16"/>
              <a:gd name="f42" fmla="*/ f31 f11 1"/>
              <a:gd name="f43" fmla="*/ f32 f11 1"/>
              <a:gd name="f44" fmla="*/ f34 f12 1"/>
              <a:gd name="f45" fmla="*/ f33 f12 1"/>
              <a:gd name="f46" fmla="*/ f36 f11 1"/>
              <a:gd name="f47" fmla="*/ f37 f12 1"/>
              <a:gd name="f48" fmla="*/ f38 f11 1"/>
              <a:gd name="f49" fmla="*/ f39 f12 1"/>
              <a:gd name="f50" fmla="*/ f40 f12 1"/>
              <a:gd name="f51" fmla="*/ f41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5">
                <a:pos x="f46" y="f47"/>
              </a:cxn>
              <a:cxn ang="f35">
                <a:pos x="f48" y="f49"/>
              </a:cxn>
              <a:cxn ang="f35">
                <a:pos x="f48" y="f50"/>
              </a:cxn>
              <a:cxn ang="f35">
                <a:pos x="f51" y="f50"/>
              </a:cxn>
              <a:cxn ang="f35">
                <a:pos x="f46" y="f47"/>
              </a:cxn>
            </a:cxnLst>
            <a:rect l="f42" t="f45" r="f43" b="f44"/>
            <a:pathLst>
              <a:path w="3435350" h="5146675">
                <a:moveTo>
                  <a:pt x="f8" y="f5"/>
                </a:moveTo>
                <a:lnTo>
                  <a:pt x="f6" y="f9"/>
                </a:lnTo>
                <a:lnTo>
                  <a:pt x="f6" y="f7"/>
                </a:lnTo>
                <a:lnTo>
                  <a:pt x="f5" y="f7"/>
                </a:lnTo>
                <a:lnTo>
                  <a:pt x="f8" y="f5"/>
                </a:lnTo>
                <a:close/>
              </a:path>
            </a:pathLst>
          </a:custGeom>
          <a:blipFill>
            <a:blip r:embed="rId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marL="0" marR="0" lvl="0" indent="0" algn="ctr" defTabSz="91437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C6FDE5-DFA8-47A8-B9BC-CD296D474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98" y="2131198"/>
            <a:ext cx="7012801" cy="1468793"/>
          </a:xfrm>
        </p:spPr>
        <p:txBody>
          <a:bodyPr anchor="b"/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D259E0-31E5-47A2-B262-54C07D115E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4398" y="3602041"/>
            <a:ext cx="7012801" cy="1752001"/>
          </a:xfrm>
        </p:spPr>
        <p:txBody>
          <a:bodyPr/>
          <a:lstStyle>
            <a:lvl1pPr marL="0" indent="0">
              <a:buNone/>
              <a:defRPr sz="266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E1CCF-F1C2-45D3-AD7E-5A182B08CA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172903FE-B2A0-4CA8-B558-C36E6F596616}" type="datetime1">
              <a:rPr lang="en-GB"/>
              <a:pPr lvl="0"/>
              <a:t>18/03/2022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8793BF-6E3A-48AE-8E8A-FC1D26B0F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CE728FC-4DD1-4BBA-B642-DC7BA63773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3D277E00-E822-4839-BF8F-DD2B81F514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742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F7D3-9F16-4899-865E-512BE078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4CAE-4529-4875-B819-23B71577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E32C-A14F-4429-BDC3-A8E7A03B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AF99-DDD2-485B-9689-82678061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A2640-0456-4791-AAAB-FF89631C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D89-B0F9-4F3D-B7B5-DC3CB087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95D2-0FD9-48C8-9992-E24741652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A44C-873A-4F32-A70E-D04256B5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CB237-0583-4E7A-A4C5-87E9A306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73B08-410E-4355-AEA9-8E353416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FF95-F7A2-4BEA-A1D4-98EA1626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F664-D823-4AEA-ABB2-BE960D6D0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F3AD1-4BC0-4BB1-B582-9ACFF953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8165-BC59-4B90-9962-FAD5842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83CA-46BC-49A8-848F-701D115C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C6C90-4B63-47FA-92B9-85BEEDC7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20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BD0C-2D78-4DCA-804E-2D13BBE6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3B703-F0FB-4BDD-989B-EABEA8B0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CA2B-977D-47B2-AAD8-1E70A5F3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E5E94-B222-44FB-A9A5-25ED5A0F4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85F13-E441-4D8B-ABAF-450F4234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849F0-0C60-43BB-97BA-1107EFB0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95563-5616-4266-A10A-A156F51C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88D58-7CD8-48AE-BD35-E206438E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A039-FB42-41AB-9970-F9779426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403FC-1655-4DE9-B124-7809DB0C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36B4B-DC2C-450F-9590-745E3B23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5DE5E-81D6-4528-AF51-31C3E88C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6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791E1-EA75-4B10-9AAF-24AF5186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7F792-8FC5-4A65-8D39-A44C0368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5A872-E84F-49C7-BD26-F8FAD93E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63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1562-2F98-4976-98E6-722B4582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5F9B-2BE4-4AD7-A20B-B52FE46D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855AE-4526-4375-B22D-D9CB055E9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17CFE-F70B-4823-8CB3-ACC12647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C1D6-EDB8-4EB5-B10B-86CE8287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0FD9B-6DC3-46DE-9975-3E0D9CD3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6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695A-1F2A-47A3-8E24-64537579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5468-EAAD-4AA2-9FAC-61B474B49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6DCB-37EA-44F9-A991-113F3F5AF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6FB5D-100E-4C1F-9934-12D038FD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09D2-1C49-4198-A2D4-906E2CE3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87C41-5A72-443A-B351-E96264EB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9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AAE65-7481-460B-9F89-C3E9E593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479F-2001-4DB1-AC5C-A28D708A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768E-A1BA-40FA-93E6-5CDE545E6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8A50C-5A36-4F0D-B0E2-3744587BAB96}" type="datetimeFigureOut">
              <a:rPr lang="en-GB" smtClean="0"/>
              <a:t>18/03/2022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B35D8-32A6-417E-8C10-16CF5D534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0772-376A-413F-A6F4-56E1DC887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B410-32CE-43BD-A110-245938207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42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3631F30-4823-4019-A03E-A5E38458BA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267"/>
              <a:t>OS161</a:t>
            </a:r>
            <a:endParaRPr lang="en-GB" sz="426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E7F7481-EF91-4D8E-ABB3-65E248986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MIPS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4B5E00B-6E98-4B01-BC15-A8525168464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400" dirty="0"/>
              <a:t>MIPS uses 32bits paged virtual and physical address</a:t>
            </a:r>
          </a:p>
          <a:p>
            <a:pPr lvl="0">
              <a:lnSpc>
                <a:spcPct val="70000"/>
              </a:lnSpc>
            </a:pPr>
            <a:r>
              <a:rPr lang="en-US" sz="2400" dirty="0"/>
              <a:t>MIPS has software managed TLB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Software TLB raises exception on every miss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Kernel is free to record virtual to physical mapping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TLB functions are handled by a function called </a:t>
            </a:r>
            <a:r>
              <a:rPr lang="en-US" sz="2000" dirty="0" err="1"/>
              <a:t>vm_fault</a:t>
            </a:r>
            <a:endParaRPr lang="en-US" sz="2000" dirty="0"/>
          </a:p>
          <a:p>
            <a:pPr lvl="2">
              <a:lnSpc>
                <a:spcPct val="70000"/>
              </a:lnSpc>
            </a:pPr>
            <a:r>
              <a:rPr lang="de-DE" sz="1733" dirty="0"/>
              <a:t>kern/</a:t>
            </a:r>
            <a:r>
              <a:rPr lang="de-DE" sz="1733" dirty="0" err="1"/>
              <a:t>arch</a:t>
            </a:r>
            <a:r>
              <a:rPr lang="de-DE" sz="1733" dirty="0"/>
              <a:t>/</a:t>
            </a:r>
            <a:r>
              <a:rPr lang="de-DE" sz="1733" dirty="0" err="1"/>
              <a:t>mips</a:t>
            </a:r>
            <a:r>
              <a:rPr lang="de-DE" sz="1733" dirty="0"/>
              <a:t>/</a:t>
            </a:r>
            <a:r>
              <a:rPr lang="de-DE" sz="1733" dirty="0" err="1"/>
              <a:t>vm</a:t>
            </a:r>
            <a:r>
              <a:rPr lang="de-DE" sz="1733" dirty="0"/>
              <a:t>/</a:t>
            </a:r>
            <a:r>
              <a:rPr lang="de-DE" sz="1733" dirty="0" err="1"/>
              <a:t>dumbvm.c</a:t>
            </a:r>
            <a:r>
              <a:rPr lang="de-DE" sz="1733" dirty="0"/>
              <a:t> </a:t>
            </a:r>
            <a:r>
              <a:rPr lang="de-DE" sz="1733" dirty="0" err="1"/>
              <a:t>line</a:t>
            </a:r>
            <a:r>
              <a:rPr lang="de-DE" sz="1733" dirty="0"/>
              <a:t> 146</a:t>
            </a:r>
          </a:p>
          <a:p>
            <a:pPr lvl="0">
              <a:lnSpc>
                <a:spcPct val="70000"/>
              </a:lnSpc>
            </a:pPr>
            <a:r>
              <a:rPr lang="de-DE" sz="2400" dirty="0" err="1"/>
              <a:t>vm_fault</a:t>
            </a:r>
            <a:r>
              <a:rPr lang="de-DE" sz="2400" dirty="0"/>
              <a:t> </a:t>
            </a:r>
            <a:r>
              <a:rPr lang="de-DE" sz="2400" dirty="0" err="1"/>
              <a:t>uses</a:t>
            </a:r>
            <a:r>
              <a:rPr lang="de-DE" sz="2400" dirty="0"/>
              <a:t> </a:t>
            </a:r>
            <a:r>
              <a:rPr lang="de-DE" sz="2400" dirty="0" err="1"/>
              <a:t>information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addrspace</a:t>
            </a:r>
            <a:r>
              <a:rPr lang="de-DE" sz="2400" dirty="0"/>
              <a:t> </a:t>
            </a:r>
            <a:r>
              <a:rPr lang="de-DE" sz="2400" dirty="0" err="1"/>
              <a:t>structure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determine</a:t>
            </a:r>
            <a:r>
              <a:rPr lang="de-DE" sz="2400" dirty="0"/>
              <a:t> virtual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physical</a:t>
            </a:r>
            <a:r>
              <a:rPr lang="de-DE" sz="2400" dirty="0"/>
              <a:t> </a:t>
            </a:r>
            <a:r>
              <a:rPr lang="de-DE" sz="2400" dirty="0" err="1"/>
              <a:t>mapping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load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TLB</a:t>
            </a:r>
          </a:p>
          <a:p>
            <a:pPr lvl="1">
              <a:lnSpc>
                <a:spcPct val="70000"/>
              </a:lnSpc>
            </a:pPr>
            <a:r>
              <a:rPr lang="en-GB" sz="2000" dirty="0"/>
              <a:t>Each process has its own </a:t>
            </a:r>
            <a:r>
              <a:rPr lang="en-GB" sz="2000" i="1" dirty="0" err="1"/>
              <a:t>addrspace</a:t>
            </a:r>
            <a:r>
              <a:rPr lang="en-GB" sz="2000" dirty="0"/>
              <a:t> structure</a:t>
            </a:r>
          </a:p>
          <a:p>
            <a:pPr lvl="1">
              <a:lnSpc>
                <a:spcPct val="70000"/>
              </a:lnSpc>
            </a:pPr>
            <a:r>
              <a:rPr lang="en-GB" sz="2000" dirty="0"/>
              <a:t>Each </a:t>
            </a:r>
            <a:r>
              <a:rPr lang="en-GB" sz="2000" i="1" dirty="0" err="1"/>
              <a:t>addrspace</a:t>
            </a:r>
            <a:r>
              <a:rPr lang="en-GB" sz="2000" dirty="0"/>
              <a:t> structure describe where the pages are stored in physical memory</a:t>
            </a:r>
          </a:p>
          <a:p>
            <a:pPr lvl="1">
              <a:lnSpc>
                <a:spcPct val="70000"/>
              </a:lnSpc>
            </a:pPr>
            <a:r>
              <a:rPr lang="en-GB" sz="2000" i="1" dirty="0" err="1"/>
              <a:t>addrspace</a:t>
            </a:r>
            <a:r>
              <a:rPr lang="en-GB" sz="2000" dirty="0"/>
              <a:t> does the same job as a page table, but in a much simpler way. OS161 create contiguous segment.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D25D-854A-40E9-88A8-04A2D1F3D1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OS161 address space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2AF9-4211-4566-B404-DF23424F19A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/>
              <a:t>kern/include/addrspace.h</a:t>
            </a:r>
          </a:p>
          <a:p>
            <a:pPr marL="0" indent="0">
              <a:buNone/>
            </a:pPr>
            <a:r>
              <a:rPr lang="en-GB" sz="1200"/>
              <a:t>struct addrspace {</a:t>
            </a:r>
          </a:p>
          <a:p>
            <a:pPr marL="0" indent="0">
              <a:buNone/>
            </a:pPr>
            <a:r>
              <a:rPr lang="en-GB" sz="1200"/>
              <a:t>	vaddr_t as_vbase1; /* base virtual address of code segment */</a:t>
            </a:r>
          </a:p>
          <a:p>
            <a:pPr marL="0" indent="0">
              <a:buNone/>
            </a:pPr>
            <a:r>
              <a:rPr lang="en-GB" sz="1200"/>
              <a:t>	paddr_t as_pbase1; /* base physical address of code segment */</a:t>
            </a:r>
          </a:p>
          <a:p>
            <a:pPr marL="0" indent="0">
              <a:buNone/>
            </a:pPr>
            <a:r>
              <a:rPr lang="en-GB" sz="1200"/>
              <a:t>	size_t as_npages1; /* size (in pages) of code segment */</a:t>
            </a:r>
          </a:p>
          <a:p>
            <a:pPr marL="0" indent="0">
              <a:buNone/>
            </a:pPr>
            <a:r>
              <a:rPr lang="en-GB" sz="1200"/>
              <a:t>	vaddr_t as_vbase2; /* base virtual address of data segment */</a:t>
            </a:r>
          </a:p>
          <a:p>
            <a:pPr marL="0" indent="0">
              <a:buNone/>
            </a:pPr>
            <a:r>
              <a:rPr lang="en-GB" sz="1200"/>
              <a:t>	paddr_t as_pbase2; /* base physical address of data segment */</a:t>
            </a:r>
          </a:p>
          <a:p>
            <a:pPr marL="0" indent="0">
              <a:buNone/>
            </a:pPr>
            <a:r>
              <a:rPr lang="en-GB" sz="1200"/>
              <a:t>	size_t as_npages2; /* size (in pages) of data segment */</a:t>
            </a:r>
          </a:p>
          <a:p>
            <a:pPr marL="0" indent="0">
              <a:buNone/>
            </a:pPr>
            <a:r>
              <a:rPr lang="en-GB" sz="1200"/>
              <a:t>	paddr_t as_stackpbase; /* base physical address of stack */</a:t>
            </a:r>
          </a:p>
          <a:p>
            <a:pPr marL="0" indent="0">
              <a:buNone/>
            </a:pPr>
            <a:r>
              <a:rPr lang="en-GB" sz="1200"/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C6EF9-7145-476A-80E0-37A67AABE7AB}"/>
              </a:ext>
            </a:extLst>
          </p:cNvPr>
          <p:cNvSpPr/>
          <p:nvPr/>
        </p:nvSpPr>
        <p:spPr>
          <a:xfrm>
            <a:off x="619121" y="4943478"/>
            <a:ext cx="9772643" cy="447677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5513E-5676-4477-A1AB-4597072C682B}"/>
              </a:ext>
            </a:extLst>
          </p:cNvPr>
          <p:cNvSpPr/>
          <p:nvPr/>
        </p:nvSpPr>
        <p:spPr>
          <a:xfrm>
            <a:off x="619121" y="5724522"/>
            <a:ext cx="9772643" cy="447677"/>
          </a:xfrm>
          <a:prstGeom prst="rect">
            <a:avLst/>
          </a:pr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BDB2E-AEE9-4A6E-AA18-2ECB790E303F}"/>
              </a:ext>
            </a:extLst>
          </p:cNvPr>
          <p:cNvSpPr/>
          <p:nvPr/>
        </p:nvSpPr>
        <p:spPr>
          <a:xfrm>
            <a:off x="885822" y="4943478"/>
            <a:ext cx="1057277" cy="44767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code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B6C8F-110F-4611-93FE-B85FBDB72279}"/>
              </a:ext>
            </a:extLst>
          </p:cNvPr>
          <p:cNvSpPr/>
          <p:nvPr/>
        </p:nvSpPr>
        <p:spPr>
          <a:xfrm>
            <a:off x="5175247" y="5729288"/>
            <a:ext cx="1057277" cy="447677"/>
          </a:xfrm>
          <a:prstGeom prst="rect">
            <a:avLst/>
          </a:prstGeom>
          <a:solidFill>
            <a:srgbClr val="70AD47"/>
          </a:solidFill>
          <a:ln w="12701" cap="flat">
            <a:solidFill>
              <a:srgbClr val="507E32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code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E76E5-D1DF-4206-9D3A-243EE2E06362}"/>
              </a:ext>
            </a:extLst>
          </p:cNvPr>
          <p:cNvSpPr/>
          <p:nvPr/>
        </p:nvSpPr>
        <p:spPr>
          <a:xfrm>
            <a:off x="2593970" y="4943478"/>
            <a:ext cx="1057277" cy="447677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data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334284-60C7-481E-9216-085C707448F4}"/>
              </a:ext>
            </a:extLst>
          </p:cNvPr>
          <p:cNvSpPr/>
          <p:nvPr/>
        </p:nvSpPr>
        <p:spPr>
          <a:xfrm>
            <a:off x="3651247" y="5729288"/>
            <a:ext cx="1057277" cy="447677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data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56C0BA-5AE1-4236-9CB2-1C21D67949B4}"/>
              </a:ext>
            </a:extLst>
          </p:cNvPr>
          <p:cNvSpPr/>
          <p:nvPr/>
        </p:nvSpPr>
        <p:spPr>
          <a:xfrm>
            <a:off x="9334500" y="4943478"/>
            <a:ext cx="1057277" cy="447677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stack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78ACC-968B-48C2-BAE2-B06A5811010D}"/>
              </a:ext>
            </a:extLst>
          </p:cNvPr>
          <p:cNvSpPr/>
          <p:nvPr/>
        </p:nvSpPr>
        <p:spPr>
          <a:xfrm>
            <a:off x="1271588" y="5729288"/>
            <a:ext cx="1057277" cy="447677"/>
          </a:xfrm>
          <a:prstGeom prst="rect">
            <a:avLst/>
          </a:pr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121920" tIns="60960" rIns="121920" bIns="60960" anchor="ctr" anchorCtr="1" compatLnSpc="1">
            <a:noAutofit/>
          </a:bodyPr>
          <a:lstStyle/>
          <a:p>
            <a:pPr algn="ctr"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stack</a:t>
            </a:r>
            <a:endParaRPr lang="en-GB" sz="2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1472E6-2853-4E2C-8B96-5186E93514F3}"/>
              </a:ext>
            </a:extLst>
          </p:cNvPr>
          <p:cNvSpPr txBox="1"/>
          <p:nvPr/>
        </p:nvSpPr>
        <p:spPr>
          <a:xfrm>
            <a:off x="2312127" y="4612794"/>
            <a:ext cx="783228" cy="328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33" b="1">
                <a:solidFill>
                  <a:srgbClr val="000000"/>
                </a:solidFill>
                <a:latin typeface="Calibri"/>
              </a:rPr>
              <a:t> vbase2</a:t>
            </a:r>
            <a:endParaRPr lang="en-GB" sz="1333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B962B-3F40-45AB-AFB9-38ABC0732416}"/>
              </a:ext>
            </a:extLst>
          </p:cNvPr>
          <p:cNvSpPr txBox="1"/>
          <p:nvPr/>
        </p:nvSpPr>
        <p:spPr>
          <a:xfrm>
            <a:off x="535716" y="4610416"/>
            <a:ext cx="783228" cy="328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33" b="1">
                <a:solidFill>
                  <a:srgbClr val="000000"/>
                </a:solidFill>
                <a:latin typeface="Calibri"/>
              </a:rPr>
              <a:t> vbase1</a:t>
            </a:r>
            <a:endParaRPr lang="en-GB" sz="1333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F3920-9869-429F-80AA-22CB905B9237}"/>
              </a:ext>
            </a:extLst>
          </p:cNvPr>
          <p:cNvSpPr txBox="1"/>
          <p:nvPr/>
        </p:nvSpPr>
        <p:spPr>
          <a:xfrm>
            <a:off x="925629" y="5327331"/>
            <a:ext cx="876202" cy="328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33" b="1">
                <a:solidFill>
                  <a:srgbClr val="000000"/>
                </a:solidFill>
                <a:latin typeface="Calibri"/>
              </a:rPr>
              <a:t> npages1</a:t>
            </a:r>
            <a:endParaRPr lang="en-GB" sz="1333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3BCDE-82A2-4884-8D9B-D3AB38116082}"/>
              </a:ext>
            </a:extLst>
          </p:cNvPr>
          <p:cNvSpPr txBox="1"/>
          <p:nvPr/>
        </p:nvSpPr>
        <p:spPr>
          <a:xfrm>
            <a:off x="2684422" y="5349788"/>
            <a:ext cx="876202" cy="328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33" b="1">
                <a:solidFill>
                  <a:srgbClr val="000000"/>
                </a:solidFill>
                <a:latin typeface="Calibri"/>
              </a:rPr>
              <a:t> npages2</a:t>
            </a:r>
            <a:endParaRPr lang="en-GB" sz="1333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2FD23-BC0F-4B1C-88B2-1A00F37E92BA}"/>
              </a:ext>
            </a:extLst>
          </p:cNvPr>
          <p:cNvSpPr txBox="1"/>
          <p:nvPr/>
        </p:nvSpPr>
        <p:spPr>
          <a:xfrm>
            <a:off x="4778557" y="6155692"/>
            <a:ext cx="794448" cy="328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33" b="1">
                <a:solidFill>
                  <a:srgbClr val="000000"/>
                </a:solidFill>
                <a:latin typeface="Calibri"/>
              </a:rPr>
              <a:t> pbase1</a:t>
            </a:r>
            <a:endParaRPr lang="en-GB" sz="1333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F4F7E-13F7-4793-8996-5707A939D3F1}"/>
              </a:ext>
            </a:extLst>
          </p:cNvPr>
          <p:cNvSpPr txBox="1"/>
          <p:nvPr/>
        </p:nvSpPr>
        <p:spPr>
          <a:xfrm>
            <a:off x="3254557" y="6175772"/>
            <a:ext cx="794448" cy="328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33" b="1">
                <a:solidFill>
                  <a:srgbClr val="000000"/>
                </a:solidFill>
                <a:latin typeface="Calibri"/>
              </a:rPr>
              <a:t> pbase2</a:t>
            </a:r>
            <a:endParaRPr lang="en-GB" sz="1333" b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C68E4-DA63-4A71-8D3D-BFA28123B98D}"/>
              </a:ext>
            </a:extLst>
          </p:cNvPr>
          <p:cNvSpPr txBox="1"/>
          <p:nvPr/>
        </p:nvSpPr>
        <p:spPr>
          <a:xfrm>
            <a:off x="874898" y="6113848"/>
            <a:ext cx="983603" cy="3282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121920" tIns="60960" rIns="121920" bIns="60960" anchor="t" anchorCtr="0" compatLnSpc="1">
            <a:spAutoFit/>
          </a:bodyPr>
          <a:lstStyle/>
          <a:p>
            <a:pPr defTabSz="121917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33" b="1">
                <a:solidFill>
                  <a:srgbClr val="000000"/>
                </a:solidFill>
                <a:latin typeface="Calibri"/>
              </a:rPr>
              <a:t> stackbase</a:t>
            </a:r>
            <a:endParaRPr lang="en-GB" sz="1333" b="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7CA5-E56B-4D00-9F99-762126A195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dumbvm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3559-CF3A-4B61-A6E0-77FC1AC486D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GB" sz="933"/>
              <a:t>vbase1 = as-&gt;as_vbase1;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vtop1 = vbase1 + as-&gt;as_npages1 * PAGE_SIZE;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vbase2 = as-&gt;as_vbase2;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vtop2 = vbase2 + as-&gt;as_npages2 * PAGE_SIZE;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stackbase = USERSTACK - DUMBVM_STACKPAGES * PAGE_SIZE;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stacktop = USERSTACK;</a:t>
            </a:r>
          </a:p>
          <a:p>
            <a:pPr marL="0" indent="0">
              <a:lnSpc>
                <a:spcPct val="70000"/>
              </a:lnSpc>
              <a:buNone/>
            </a:pPr>
            <a:endParaRPr lang="en-GB" sz="933"/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if (faultaddress &gt;= vbase1 &amp;&amp; faultaddress &lt; vtop1)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	paddr = (faultaddress - vbase1) + as-&gt;as_pbase1;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} else if (faultaddress &gt;= vbase2 &amp;&amp; faultaddress &lt; vtop2)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	paddr = (faultaddress - vbase2) + as-&gt;as_pbase2;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} else if (faultaddress &gt;= stackbase &amp;&amp; faultaddress &lt; stacktop)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	paddr = (faultaddress - stackbase) + as-&gt;as_stackpbase;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} else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	return EFAULT;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933"/>
              <a:t>}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0C37321-4C85-44CE-88D9-3F54A4BB5003}"/>
              </a:ext>
            </a:extLst>
          </p:cNvPr>
          <p:cNvSpPr txBox="1">
            <a:spLocks noGrp="1"/>
          </p:cNvSpPr>
          <p:nvPr>
            <p:ph idx="2"/>
          </p:nvPr>
        </p:nvSpPr>
        <p:spPr/>
        <p:txBody>
          <a:bodyPr/>
          <a:lstStyle/>
          <a:p>
            <a:pPr lvl="0"/>
            <a:r>
              <a:rPr lang="en-GB"/>
              <a:t>USERSTACK = 0x8000 0000 </a:t>
            </a:r>
          </a:p>
          <a:p>
            <a:pPr lvl="0"/>
            <a:r>
              <a:rPr lang="en-GB"/>
              <a:t>DUMBVM STACKPAGES = 12 </a:t>
            </a:r>
          </a:p>
          <a:p>
            <a:pPr lvl="0"/>
            <a:r>
              <a:rPr lang="en-GB"/>
              <a:t>PAGE SIZE = 4KB</a:t>
            </a:r>
          </a:p>
          <a:p>
            <a:pPr lvl="0"/>
            <a:endParaRPr lang="en-GB"/>
          </a:p>
          <a:p>
            <a:pPr marL="0" indent="0">
              <a:buNone/>
            </a:pPr>
            <a:r>
              <a:rPr lang="de-DE"/>
              <a:t>kern/arch/mips/vm/dumbvm.c</a:t>
            </a:r>
          </a:p>
          <a:p>
            <a:pPr marL="0" indent="0">
              <a:buNone/>
            </a:pPr>
            <a:r>
              <a:rPr lang="de-DE"/>
              <a:t>Line 202</a:t>
            </a:r>
          </a:p>
          <a:p>
            <a:pPr lvl="0"/>
            <a:r>
              <a:rPr lang="de-DE"/>
              <a:t>Line 222 – 239 update TLB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24F6-9A26-4E28-81FA-956284EE5B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Initializing address space</a:t>
            </a:r>
            <a:endParaRPr lang="en-GB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1BBBF0-BD4E-433A-95B8-568FC861149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0000"/>
              </a:lnSpc>
            </a:pPr>
            <a:r>
              <a:rPr lang="en-US" sz="2400"/>
              <a:t>When the kernel creates a process it: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Creates an address space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Load the program data and code</a:t>
            </a:r>
          </a:p>
          <a:p>
            <a:pPr lvl="0">
              <a:lnSpc>
                <a:spcPct val="70000"/>
              </a:lnSpc>
            </a:pPr>
            <a:r>
              <a:rPr lang="en-GB" sz="2400"/>
              <a:t>OS161 pre-load the programs in RAM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Most OS will load on demand</a:t>
            </a:r>
          </a:p>
          <a:p>
            <a:pPr lvl="0">
              <a:lnSpc>
                <a:spcPct val="70000"/>
              </a:lnSpc>
            </a:pPr>
            <a:r>
              <a:rPr lang="en-GB" sz="2400"/>
              <a:t>A program code and data is described in an </a:t>
            </a:r>
            <a:r>
              <a:rPr lang="en-GB" sz="2400" b="1">
                <a:solidFill>
                  <a:srgbClr val="C00000"/>
                </a:solidFill>
              </a:rPr>
              <a:t>executable</a:t>
            </a:r>
          </a:p>
          <a:p>
            <a:pPr lvl="0">
              <a:lnSpc>
                <a:spcPct val="70000"/>
              </a:lnSpc>
            </a:pPr>
            <a:r>
              <a:rPr lang="en-GB" sz="2400"/>
              <a:t>OS161 uses ELF (executable link format) as other OS (e.g., LINUX)</a:t>
            </a:r>
          </a:p>
          <a:p>
            <a:pPr lvl="0">
              <a:lnSpc>
                <a:spcPct val="70000"/>
              </a:lnSpc>
            </a:pPr>
            <a:r>
              <a:rPr lang="en-GB" sz="2400"/>
              <a:t>OS161 execv system call reinitializes the address space of a process</a:t>
            </a:r>
          </a:p>
          <a:p>
            <a:pPr lvl="1">
              <a:lnSpc>
                <a:spcPct val="70000"/>
              </a:lnSpc>
            </a:pPr>
            <a:r>
              <a:rPr lang="en-GB" sz="2000"/>
              <a:t>int execv(const char *program, char **args)</a:t>
            </a:r>
          </a:p>
          <a:p>
            <a:pPr lvl="0">
              <a:lnSpc>
                <a:spcPct val="70000"/>
              </a:lnSpc>
            </a:pPr>
            <a:r>
              <a:rPr lang="en-GB" sz="2400"/>
              <a:t>The program parameter should be the name of the ELF executable to be loaded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BA90-328A-43C4-B95C-A03FCBE2E70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ELF files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4EFB-4659-4B1D-8199-D4E77C216E9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GB" sz="2533"/>
              <a:t>ELF files contain address space segment descriptions </a:t>
            </a:r>
          </a:p>
          <a:p>
            <a:pPr lvl="1">
              <a:lnSpc>
                <a:spcPct val="80000"/>
              </a:lnSpc>
            </a:pPr>
            <a:r>
              <a:rPr lang="en-GB" sz="2267"/>
              <a:t>ELF header describes the segment images</a:t>
            </a:r>
          </a:p>
          <a:p>
            <a:pPr lvl="2">
              <a:lnSpc>
                <a:spcPct val="80000"/>
              </a:lnSpc>
            </a:pPr>
            <a:r>
              <a:rPr lang="en-GB" sz="1867"/>
              <a:t>the virtual address of the start of the segment </a:t>
            </a:r>
          </a:p>
          <a:p>
            <a:pPr lvl="2">
              <a:lnSpc>
                <a:spcPct val="80000"/>
              </a:lnSpc>
            </a:pPr>
            <a:r>
              <a:rPr lang="en-GB" sz="1867"/>
              <a:t>the length of the segment in the virtual address space t</a:t>
            </a:r>
          </a:p>
          <a:p>
            <a:pPr lvl="2">
              <a:lnSpc>
                <a:spcPct val="80000"/>
              </a:lnSpc>
            </a:pPr>
            <a:r>
              <a:rPr lang="en-GB" sz="1867"/>
              <a:t>the location of the segment in the ELF </a:t>
            </a:r>
          </a:p>
          <a:p>
            <a:pPr lvl="2">
              <a:lnSpc>
                <a:spcPct val="80000"/>
              </a:lnSpc>
            </a:pPr>
            <a:r>
              <a:rPr lang="en-GB" sz="1867"/>
              <a:t>the length of the segment in the ELF</a:t>
            </a:r>
          </a:p>
          <a:p>
            <a:pPr lvl="0">
              <a:lnSpc>
                <a:spcPct val="80000"/>
              </a:lnSpc>
            </a:pPr>
            <a:r>
              <a:rPr lang="en-GB" sz="2533"/>
              <a:t>the ELF file identifies the (virtual) address of the program’s first instruction (the entry point)</a:t>
            </a:r>
          </a:p>
          <a:p>
            <a:pPr lvl="0">
              <a:lnSpc>
                <a:spcPct val="80000"/>
              </a:lnSpc>
            </a:pPr>
            <a:r>
              <a:rPr lang="en-GB" sz="2533"/>
              <a:t>the ELF file also contains lots of other information (e.g., section descriptors, symbol tables) that is useful to compilers, linkers, debuggers, loaders and other tools used to build programs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6815-456C-45E9-9625-FF7215D95F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OS161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E250-1379-4088-B1AC-FD685F16FD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GB"/>
              <a:t>OS161’s dumbvm implementation assumes that an ELF file contains </a:t>
            </a:r>
            <a:r>
              <a:rPr lang="en-GB" b="1">
                <a:solidFill>
                  <a:srgbClr val="C00000"/>
                </a:solidFill>
              </a:rPr>
              <a:t>two segments</a:t>
            </a:r>
          </a:p>
          <a:p>
            <a:pPr lvl="1">
              <a:lnSpc>
                <a:spcPct val="80000"/>
              </a:lnSpc>
            </a:pPr>
            <a:r>
              <a:rPr lang="en-GB"/>
              <a:t>a </a:t>
            </a:r>
            <a:r>
              <a:rPr lang="en-GB" b="1">
                <a:solidFill>
                  <a:srgbClr val="C00000"/>
                </a:solidFill>
              </a:rPr>
              <a:t>text segment</a:t>
            </a:r>
            <a:r>
              <a:rPr lang="en-GB"/>
              <a:t>, containing the program code any read-only data</a:t>
            </a:r>
          </a:p>
          <a:p>
            <a:pPr lvl="1">
              <a:lnSpc>
                <a:spcPct val="80000"/>
              </a:lnSpc>
            </a:pPr>
            <a:r>
              <a:rPr lang="en-GB"/>
              <a:t>a </a:t>
            </a:r>
            <a:r>
              <a:rPr lang="en-GB" b="1">
                <a:solidFill>
                  <a:srgbClr val="C00000"/>
                </a:solidFill>
              </a:rPr>
              <a:t>data segment</a:t>
            </a:r>
            <a:r>
              <a:rPr lang="en-GB"/>
              <a:t>, containing any other global program data</a:t>
            </a:r>
          </a:p>
          <a:p>
            <a:pPr lvl="0">
              <a:lnSpc>
                <a:spcPct val="80000"/>
              </a:lnSpc>
            </a:pPr>
            <a:r>
              <a:rPr lang="en-GB"/>
              <a:t>the images in the ELF file are an </a:t>
            </a:r>
            <a:r>
              <a:rPr lang="en-GB" b="1">
                <a:solidFill>
                  <a:srgbClr val="C00000"/>
                </a:solidFill>
              </a:rPr>
              <a:t>exact copy</a:t>
            </a:r>
            <a:r>
              <a:rPr lang="en-GB"/>
              <a:t> of the binary data to be stored in the address </a:t>
            </a:r>
          </a:p>
          <a:p>
            <a:pPr lvl="0">
              <a:lnSpc>
                <a:spcPct val="80000"/>
              </a:lnSpc>
            </a:pPr>
            <a:r>
              <a:rPr lang="en-GB"/>
              <a:t>dumbvm creates a </a:t>
            </a:r>
            <a:r>
              <a:rPr lang="en-GB" b="1">
                <a:solidFill>
                  <a:srgbClr val="C00000"/>
                </a:solidFill>
              </a:rPr>
              <a:t>stack segment </a:t>
            </a:r>
            <a:r>
              <a:rPr lang="en-GB"/>
              <a:t>for each process</a:t>
            </a:r>
          </a:p>
          <a:p>
            <a:pPr lvl="1">
              <a:lnSpc>
                <a:spcPct val="80000"/>
              </a:lnSpc>
            </a:pPr>
            <a:r>
              <a:rPr lang="en-GB"/>
              <a:t>12 pages long</a:t>
            </a:r>
          </a:p>
          <a:p>
            <a:pPr lvl="1">
              <a:lnSpc>
                <a:spcPct val="80000"/>
              </a:lnSpc>
            </a:pPr>
            <a:r>
              <a:rPr lang="en-GB"/>
              <a:t>ending at virtual address 0x7FFFFFFF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BB7B-A34C-4716-97C0-C86E49D1870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OS161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A038-D80D-4862-88FD-C2BDB5312DC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If the image is smaller than the segment it is in loaded into, it should be zero filled</a:t>
            </a:r>
          </a:p>
          <a:p>
            <a:pPr lvl="0"/>
            <a:r>
              <a:rPr lang="en-US"/>
              <a:t>Look through and understand: </a:t>
            </a:r>
            <a:r>
              <a:rPr lang="en-US" i="1"/>
              <a:t>kern/syscall/loadelf.c</a:t>
            </a:r>
            <a:endParaRPr lang="en-GB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7479EA31-F3C7-4E96-BE48-0E02BECF24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OS161</vt:lpstr>
      <vt:lpstr>MIPS</vt:lpstr>
      <vt:lpstr>OS161 address space</vt:lpstr>
      <vt:lpstr>dumbvm Address Translation</vt:lpstr>
      <vt:lpstr>Initializing address space</vt:lpstr>
      <vt:lpstr>ELF files</vt:lpstr>
      <vt:lpstr>OS161</vt:lpstr>
      <vt:lpstr>OS161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</dc:title>
  <dc:creator>Sana Belguith</dc:creator>
  <cp:lastModifiedBy>Sana Belguith</cp:lastModifiedBy>
  <cp:revision>1</cp:revision>
  <dcterms:created xsi:type="dcterms:W3CDTF">2022-03-18T10:56:48Z</dcterms:created>
  <dcterms:modified xsi:type="dcterms:W3CDTF">2022-03-18T11:15:41Z</dcterms:modified>
</cp:coreProperties>
</file>