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C6ECB-CB64-40EC-AF4F-9FE52A42ECE2}" v="1" dt="2022-03-18T11:15:4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6CCC6ECB-CB64-40EC-AF4F-9FE52A42ECE2}"/>
    <pc:docChg chg="modSld">
      <pc:chgData name="Sana Belguith" userId="edaa0afb-4621-4165-af1d-05ed505f7999" providerId="ADAL" clId="{6CCC6ECB-CB64-40EC-AF4F-9FE52A42ECE2}" dt="2022-03-18T11:15:49.255" v="0"/>
      <pc:docMkLst>
        <pc:docMk/>
      </pc:docMkLst>
      <pc:sldChg chg="delSp modTransition modAnim">
        <pc:chgData name="Sana Belguith" userId="edaa0afb-4621-4165-af1d-05ed505f7999" providerId="ADAL" clId="{6CCC6ECB-CB64-40EC-AF4F-9FE52A42ECE2}" dt="2022-03-18T11:15:49.255" v="0"/>
        <pc:sldMkLst>
          <pc:docMk/>
          <pc:sldMk cId="0" sldId="257"/>
        </pc:sldMkLst>
        <pc:picChg chg="del">
          <ac:chgData name="Sana Belguith" userId="edaa0afb-4621-4165-af1d-05ed505f7999" providerId="ADAL" clId="{6CCC6ECB-CB64-40EC-AF4F-9FE52A42ECE2}" dt="2022-03-18T11:15:49.255" v="0"/>
          <ac:picMkLst>
            <pc:docMk/>
            <pc:sldMk cId="0" sldId="257"/>
            <ac:picMk id="4" creationId="{F180E5FE-F11F-4DEB-8D1E-8D99024EC393}"/>
          </ac:picMkLst>
        </pc:picChg>
      </pc:sldChg>
      <pc:sldChg chg="delSp modTransition modAnim">
        <pc:chgData name="Sana Belguith" userId="edaa0afb-4621-4165-af1d-05ed505f7999" providerId="ADAL" clId="{6CCC6ECB-CB64-40EC-AF4F-9FE52A42ECE2}" dt="2022-03-18T11:15:49.255" v="0"/>
        <pc:sldMkLst>
          <pc:docMk/>
          <pc:sldMk cId="0" sldId="370"/>
        </pc:sldMkLst>
        <pc:picChg chg="del">
          <ac:chgData name="Sana Belguith" userId="edaa0afb-4621-4165-af1d-05ed505f7999" providerId="ADAL" clId="{6CCC6ECB-CB64-40EC-AF4F-9FE52A42ECE2}" dt="2022-03-18T11:15:49.255" v="0"/>
          <ac:picMkLst>
            <pc:docMk/>
            <pc:sldMk cId="0" sldId="370"/>
            <ac:picMk id="3" creationId="{CEC86FD8-5999-411E-8697-D597AEF72F9A}"/>
          </ac:picMkLst>
        </pc:picChg>
      </pc:sldChg>
      <pc:sldChg chg="delSp modTransition modAnim">
        <pc:chgData name="Sana Belguith" userId="edaa0afb-4621-4165-af1d-05ed505f7999" providerId="ADAL" clId="{6CCC6ECB-CB64-40EC-AF4F-9FE52A42ECE2}" dt="2022-03-18T11:15:49.255" v="0"/>
        <pc:sldMkLst>
          <pc:docMk/>
          <pc:sldMk cId="0" sldId="371"/>
        </pc:sldMkLst>
        <pc:picChg chg="del">
          <ac:chgData name="Sana Belguith" userId="edaa0afb-4621-4165-af1d-05ed505f7999" providerId="ADAL" clId="{6CCC6ECB-CB64-40EC-AF4F-9FE52A42ECE2}" dt="2022-03-18T11:15:49.255" v="0"/>
          <ac:picMkLst>
            <pc:docMk/>
            <pc:sldMk cId="0" sldId="371"/>
            <ac:picMk id="13" creationId="{F5B7B11D-F41B-44EF-A243-DECEE5A65160}"/>
          </ac:picMkLst>
        </pc:picChg>
      </pc:sldChg>
      <pc:sldChg chg="delSp modTransition modAnim">
        <pc:chgData name="Sana Belguith" userId="edaa0afb-4621-4165-af1d-05ed505f7999" providerId="ADAL" clId="{6CCC6ECB-CB64-40EC-AF4F-9FE52A42ECE2}" dt="2022-03-18T11:15:49.255" v="0"/>
        <pc:sldMkLst>
          <pc:docMk/>
          <pc:sldMk cId="0" sldId="372"/>
        </pc:sldMkLst>
        <pc:picChg chg="del">
          <ac:chgData name="Sana Belguith" userId="edaa0afb-4621-4165-af1d-05ed505f7999" providerId="ADAL" clId="{6CCC6ECB-CB64-40EC-AF4F-9FE52A42ECE2}" dt="2022-03-18T11:15:49.255" v="0"/>
          <ac:picMkLst>
            <pc:docMk/>
            <pc:sldMk cId="0" sldId="372"/>
            <ac:picMk id="20" creationId="{CE25F042-B5A7-4833-9B29-B2ADD4D199C7}"/>
          </ac:picMkLst>
        </pc:picChg>
      </pc:sldChg>
      <pc:sldChg chg="delSp modTransition modAnim">
        <pc:chgData name="Sana Belguith" userId="edaa0afb-4621-4165-af1d-05ed505f7999" providerId="ADAL" clId="{6CCC6ECB-CB64-40EC-AF4F-9FE52A42ECE2}" dt="2022-03-18T11:15:49.255" v="0"/>
        <pc:sldMkLst>
          <pc:docMk/>
          <pc:sldMk cId="0" sldId="373"/>
        </pc:sldMkLst>
        <pc:picChg chg="del">
          <ac:chgData name="Sana Belguith" userId="edaa0afb-4621-4165-af1d-05ed505f7999" providerId="ADAL" clId="{6CCC6ECB-CB64-40EC-AF4F-9FE52A42ECE2}" dt="2022-03-18T11:15:49.255" v="0"/>
          <ac:picMkLst>
            <pc:docMk/>
            <pc:sldMk cId="0" sldId="373"/>
            <ac:picMk id="5" creationId="{6ECD4F10-A403-4446-8C66-A3A07EFD4F40}"/>
          </ac:picMkLst>
        </pc:picChg>
      </pc:sldChg>
      <pc:sldChg chg="delSp modTransition modAnim">
        <pc:chgData name="Sana Belguith" userId="edaa0afb-4621-4165-af1d-05ed505f7999" providerId="ADAL" clId="{6CCC6ECB-CB64-40EC-AF4F-9FE52A42ECE2}" dt="2022-03-18T11:15:49.255" v="0"/>
        <pc:sldMkLst>
          <pc:docMk/>
          <pc:sldMk cId="0" sldId="374"/>
        </pc:sldMkLst>
        <pc:picChg chg="del">
          <ac:chgData name="Sana Belguith" userId="edaa0afb-4621-4165-af1d-05ed505f7999" providerId="ADAL" clId="{6CCC6ECB-CB64-40EC-AF4F-9FE52A42ECE2}" dt="2022-03-18T11:15:49.255" v="0"/>
          <ac:picMkLst>
            <pc:docMk/>
            <pc:sldMk cId="0" sldId="374"/>
            <ac:picMk id="4" creationId="{EA6002B6-CA5E-411C-A941-F5F41EDA5F50}"/>
          </ac:picMkLst>
        </pc:picChg>
      </pc:sldChg>
      <pc:sldChg chg="delSp modTransition modAnim">
        <pc:chgData name="Sana Belguith" userId="edaa0afb-4621-4165-af1d-05ed505f7999" providerId="ADAL" clId="{6CCC6ECB-CB64-40EC-AF4F-9FE52A42ECE2}" dt="2022-03-18T11:15:49.255" v="0"/>
        <pc:sldMkLst>
          <pc:docMk/>
          <pc:sldMk cId="0" sldId="375"/>
        </pc:sldMkLst>
        <pc:picChg chg="del">
          <ac:chgData name="Sana Belguith" userId="edaa0afb-4621-4165-af1d-05ed505f7999" providerId="ADAL" clId="{6CCC6ECB-CB64-40EC-AF4F-9FE52A42ECE2}" dt="2022-03-18T11:15:49.255" v="0"/>
          <ac:picMkLst>
            <pc:docMk/>
            <pc:sldMk cId="0" sldId="375"/>
            <ac:picMk id="32" creationId="{347A3456-A2FD-41A0-B173-814D0943A7B0}"/>
          </ac:picMkLst>
        </pc:picChg>
      </pc:sldChg>
      <pc:sldChg chg="delSp modTransition modAnim">
        <pc:chgData name="Sana Belguith" userId="edaa0afb-4621-4165-af1d-05ed505f7999" providerId="ADAL" clId="{6CCC6ECB-CB64-40EC-AF4F-9FE52A42ECE2}" dt="2022-03-18T11:15:49.255" v="0"/>
        <pc:sldMkLst>
          <pc:docMk/>
          <pc:sldMk cId="0" sldId="376"/>
        </pc:sldMkLst>
        <pc:picChg chg="del">
          <ac:chgData name="Sana Belguith" userId="edaa0afb-4621-4165-af1d-05ed505f7999" providerId="ADAL" clId="{6CCC6ECB-CB64-40EC-AF4F-9FE52A42ECE2}" dt="2022-03-18T11:15:49.255" v="0"/>
          <ac:picMkLst>
            <pc:docMk/>
            <pc:sldMk cId="0" sldId="376"/>
            <ac:picMk id="4" creationId="{2B7B39CD-A404-48BB-8BE2-93713DC17946}"/>
          </ac:picMkLst>
        </pc:picChg>
      </pc:sldChg>
      <pc:sldChg chg="delSp modTransition modAnim">
        <pc:chgData name="Sana Belguith" userId="edaa0afb-4621-4165-af1d-05ed505f7999" providerId="ADAL" clId="{6CCC6ECB-CB64-40EC-AF4F-9FE52A42ECE2}" dt="2022-03-18T11:15:49.255" v="0"/>
        <pc:sldMkLst>
          <pc:docMk/>
          <pc:sldMk cId="0" sldId="377"/>
        </pc:sldMkLst>
        <pc:picChg chg="del">
          <ac:chgData name="Sana Belguith" userId="edaa0afb-4621-4165-af1d-05ed505f7999" providerId="ADAL" clId="{6CCC6ECB-CB64-40EC-AF4F-9FE52A42ECE2}" dt="2022-03-18T11:15:49.255" v="0"/>
          <ac:picMkLst>
            <pc:docMk/>
            <pc:sldMk cId="0" sldId="377"/>
            <ac:picMk id="4" creationId="{9FAD31F3-1585-4A36-8408-BF6237D522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A59C-7BCC-4CB4-BDE3-FA0117040C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70015-E9E1-4264-9100-E8D3C304B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4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E0DB56-FBE4-4157-ADDB-149080BDF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E19118-AAC4-4DC4-B520-47FE613B22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D4738-BC7D-487C-908C-DAB6A9E32A8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FB4E9B-C853-4BF7-8B17-33C81991CD6E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F0591-E606-4866-8C7F-BF5780FB2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BA7A5-5413-4ECB-B6EA-BA3BCA60A3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1034A-BB6A-49DB-80A9-14410030628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738A57-4D0B-4962-8BE3-754CA6CB5B54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63ECD-C1E8-4250-B0F6-A2F7B0558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BEFD0-92F1-48E8-A622-0484FA3011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3E355-C120-4A8B-8327-1D802A0674F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E5AE0F-1DF2-466A-B5A9-3303F2D601A3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E003-F879-47AF-AC24-9EC8F2405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BE328-78F7-43F9-8A8B-19E1B478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0F8A-5876-41A3-BED2-8A695C1F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1D17-57A7-4925-B336-0476EE5B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4AB8-EB4B-4F8A-9288-6E18C260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78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AF12-1944-43EE-92AE-56CEE8E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5A1BF-BCD0-496F-A10C-8E05D5B6E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2DDB-4C66-4157-8FDF-5D627E4B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90D3-0CBD-4338-B0A4-068627EC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2019-497A-4964-8B5F-32C322C4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807F7-0182-46BF-BB20-B7FC75773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8D859-9445-47E0-90A7-AE2A379B6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9EE0-8176-40C4-A661-AC4A5269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FE7C-5F0C-40D1-9B30-A098EB92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517F-B5D8-49AA-8F66-E5789D4B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2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Colour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B039152-55B3-45C8-87D7-F6B3BF3D1816}"/>
              </a:ext>
            </a:extLst>
          </p:cNvPr>
          <p:cNvSpPr/>
          <p:nvPr/>
        </p:nvSpPr>
        <p:spPr>
          <a:xfrm>
            <a:off x="7611539" y="-4229"/>
            <a:ext cx="4580460" cy="68622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35350"/>
              <a:gd name="f7" fmla="val 5146675"/>
              <a:gd name="f8" fmla="val 1190625"/>
              <a:gd name="f9" fmla="val 3175"/>
              <a:gd name="f10" fmla="+- 0 0 -90"/>
              <a:gd name="f11" fmla="*/ f3 1 3435350"/>
              <a:gd name="f12" fmla="*/ f4 1 5146675"/>
              <a:gd name="f13" fmla="+- f7 0 f5"/>
              <a:gd name="f14" fmla="+- f6 0 f5"/>
              <a:gd name="f15" fmla="*/ f10 f0 1"/>
              <a:gd name="f16" fmla="*/ f14 1 3435350"/>
              <a:gd name="f17" fmla="*/ f13 1 5146675"/>
              <a:gd name="f18" fmla="*/ 0 f14 1"/>
              <a:gd name="f19" fmla="*/ 3435350 f14 1"/>
              <a:gd name="f20" fmla="*/ 1190625 f14 1"/>
              <a:gd name="f21" fmla="*/ 0 f13 1"/>
              <a:gd name="f22" fmla="*/ 3175 f13 1"/>
              <a:gd name="f23" fmla="*/ 5146675 f13 1"/>
              <a:gd name="f24" fmla="*/ f15 1 f2"/>
              <a:gd name="f25" fmla="*/ f18 1 3435350"/>
              <a:gd name="f26" fmla="*/ f19 1 3435350"/>
              <a:gd name="f27" fmla="*/ f20 1 3435350"/>
              <a:gd name="f28" fmla="*/ f21 1 5146675"/>
              <a:gd name="f29" fmla="*/ f22 1 5146675"/>
              <a:gd name="f30" fmla="*/ f23 1 5146675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7 1 f16"/>
              <a:gd name="f37" fmla="*/ f28 1 f17"/>
              <a:gd name="f38" fmla="*/ f26 1 f16"/>
              <a:gd name="f39" fmla="*/ f29 1 f17"/>
              <a:gd name="f40" fmla="*/ f30 1 f17"/>
              <a:gd name="f41" fmla="*/ f25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8" y="f50"/>
              </a:cxn>
              <a:cxn ang="f35">
                <a:pos x="f51" y="f50"/>
              </a:cxn>
              <a:cxn ang="f35">
                <a:pos x="f46" y="f47"/>
              </a:cxn>
            </a:cxnLst>
            <a:rect l="f42" t="f45" r="f43" b="f44"/>
            <a:pathLst>
              <a:path w="3435350" h="5146675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5" y="f7"/>
                </a:lnTo>
                <a:lnTo>
                  <a:pt x="f8" y="f5"/>
                </a:lnTo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marL="0" marR="0" lvl="0" indent="0" algn="ctr" defTabSz="91437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C6FDE5-DFA8-47A8-B9BC-CD296D474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98" y="2131198"/>
            <a:ext cx="7012801" cy="1468793"/>
          </a:xfrm>
        </p:spPr>
        <p:txBody>
          <a:bodyPr anchor="b"/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D259E0-31E5-47A2-B262-54C07D115E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E1CCF-F1C2-45D3-AD7E-5A182B08CA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72903FE-B2A0-4CA8-B558-C36E6F596616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8793BF-6E3A-48AE-8E8A-FC1D26B0F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E728FC-4DD1-4BBA-B642-DC7BA63773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D277E00-E822-4839-BF8F-DD2B81F514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198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D8EE-F017-4378-8C14-798582850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3F0E-7A74-4B54-9F1A-95E13EFA136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94398" y="1825629"/>
            <a:ext cx="5525401" cy="385126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2A3AA3D4-D758-45F9-BE16-24299F4464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36F552-EAD2-4C8D-914A-2276FCCF3290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3299029-DC75-443F-B01B-FD63CCC7D9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E118511-5B6D-4E59-8108-647C84E550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510E0D-AA6E-482D-A73B-29F8F8B36A65}" type="slidenum"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795EFCA-41B4-4E74-8186-FE9AEA0E686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72798" y="1825629"/>
            <a:ext cx="5524804" cy="38512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21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hite and Colou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E89-89B9-4858-9170-4DBC5F5AC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98" y="2131198"/>
            <a:ext cx="7012801" cy="1468793"/>
          </a:xfrm>
        </p:spPr>
        <p:txBody>
          <a:bodyPr anchor="b"/>
          <a:lstStyle>
            <a:lvl1pPr>
              <a:defRPr sz="5867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1AF5-C662-45B6-9721-899BA728B5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D0F2-7EA6-4F47-AC14-C27502FE10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A4CC4A-BD4A-4434-88B0-E4191D4A966A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5126-A98D-41B3-A295-047EDF6B2F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79D5-4E72-42EB-81D5-41D77B0B6C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65938D-199D-4CBF-8D8D-385D07D13D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693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EE91-0AE4-4EA7-9466-0295481A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2880-26DC-46DA-897D-43087BF1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4469-B005-4E68-A281-9814A4F5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F3FD-90BB-44CD-A7AA-D6C517F7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7C52-72E0-46C3-BADD-05D1C38C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9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E010-71B3-4620-A098-D3DA2751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682E-926A-4485-ABF4-4F8CA0DB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C4CE-61F2-4BD0-A091-EC3DD2ED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DC04-BE5C-45AF-B072-37F8B46B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1689-7DC0-4170-A646-05A3677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4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C972-EFDA-4A46-B131-CECB94AE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39DB-53F2-46F2-8096-D8C7F05C4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B740-F132-43ED-8348-2A9EE4F5E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DDF37-1B81-40F2-873F-E4DE0714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8B7EB-3D24-4D6B-AA47-7FBAA85D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44DC-A73A-43BD-BF86-E1AB2B90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5AA6-CEE7-4910-B252-741C7564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6D80F-BA71-4489-9E4F-88771BFF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FD95-F79B-40ED-88F3-319047A7A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C3171-305A-4BB1-8520-03BAEBC0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E9D2D-2A3E-4092-9D33-F0E1626B9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69E81-CEB5-45FA-B31D-E981135F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54311-3A75-4C72-A719-FD761CD2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EF552-93B9-4601-B324-1406613E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6B59-52CA-4571-B34F-5A2A39D3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059F6-0B7C-441D-98F4-8DC22730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1B6E4-1A12-4F16-9B08-30D59EEF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21C29-8A81-43AC-8664-3A0BF17A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E2223-B892-44BD-88E5-F84ECE15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1CE10-5474-4EA2-8E3C-14E81F0E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3CEBF-32A0-4298-AD35-0668431E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2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9D6F-BBA7-4303-BA82-B8766DCA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5A4C-ECD1-4027-B90E-6F2A95EE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4F77F-2483-4587-96DB-172CE1F0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439E5-6497-4448-95BE-365B295A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59899-6DF8-4663-951E-2AE06A3A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6AED7-A734-4C58-92F4-1CBBEF0F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1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F467-9CB1-43DA-90A9-42D35DEA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8AD3A-068F-4ED2-81C7-F50390E3E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EFE4C-DB96-4D4D-9466-B20DF7D7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32C68-8284-4A48-8A97-CEE84B11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05E11-BB7E-40C7-AFA7-8490B157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6FA8E-908A-4E42-B2BC-F592A970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4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210C3-3C10-4566-9EC6-F6847632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3582-D500-49CD-9011-A18C717D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0945-7BBE-4434-A044-AAE0C2CD0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CDED-FFE2-4594-9C72-2CF99C9EBADF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0102-F81A-42AB-B9DE-BD935A5BF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2F4E-DF4C-4CE2-87BA-932BEB595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DC20-91C8-4BF0-81B1-1A1F7A5AB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9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ABC8-5AB3-4949-80DF-F2A03D340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Computer Systems B</a:t>
            </a:r>
            <a:br>
              <a:rPr lang="en-US" dirty="0"/>
            </a:br>
            <a:r>
              <a:rPr lang="en-US" sz="3733" dirty="0"/>
              <a:t>COMS20012</a:t>
            </a:r>
            <a:endParaRPr lang="en-GB" sz="3733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B8223-1B42-4A31-B7CD-C366A909941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400" y="3602042"/>
            <a:ext cx="7012801" cy="17520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Introduction to Operating Systems and Security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06190C1-BE73-43CB-9804-FE88F4BEA8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267" dirty="0"/>
              <a:t>Segmented Virtual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9370DEF-1B0E-4DB1-BD6C-C54067F18D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Memory-mapping Unit (MMU)</a:t>
            </a:r>
            <a:endParaRPr lang="en-GB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D1DC144-21FD-4C3C-923B-FEB5500106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2533" dirty="0"/>
              <a:t>MMU is a piece of hardware</a:t>
            </a:r>
          </a:p>
          <a:p>
            <a:pPr lvl="1">
              <a:lnSpc>
                <a:spcPct val="70000"/>
              </a:lnSpc>
            </a:pPr>
            <a:r>
              <a:rPr lang="en-US" sz="2267" dirty="0"/>
              <a:t>Translate virtual addresses to physical addresses</a:t>
            </a:r>
          </a:p>
          <a:p>
            <a:pPr lvl="1">
              <a:lnSpc>
                <a:spcPct val="70000"/>
              </a:lnSpc>
            </a:pPr>
            <a:r>
              <a:rPr lang="en-US" sz="2267" dirty="0"/>
              <a:t>Only configurable by a privileged process (i.e. the kernel)</a:t>
            </a:r>
          </a:p>
          <a:p>
            <a:pPr lvl="0">
              <a:lnSpc>
                <a:spcPct val="70000"/>
              </a:lnSpc>
            </a:pPr>
            <a:r>
              <a:rPr lang="en-US" sz="2533" dirty="0"/>
              <a:t>Virtual addresses are what a process uses</a:t>
            </a:r>
          </a:p>
          <a:p>
            <a:pPr lvl="0">
              <a:lnSpc>
                <a:spcPct val="70000"/>
              </a:lnSpc>
            </a:pPr>
            <a:r>
              <a:rPr lang="en-US" sz="2533" dirty="0"/>
              <a:t>Physical addresses is what the CPU present to the RAM</a:t>
            </a:r>
          </a:p>
          <a:p>
            <a:pPr marL="0" indent="0">
              <a:lnSpc>
                <a:spcPct val="70000"/>
              </a:lnSpc>
              <a:buNone/>
            </a:pPr>
            <a:endParaRPr lang="en-US" sz="1600" dirty="0"/>
          </a:p>
          <a:p>
            <a:pPr marL="0" indent="0">
              <a:lnSpc>
                <a:spcPct val="70000"/>
              </a:lnSpc>
              <a:buNone/>
            </a:pPr>
            <a:endParaRPr lang="en-US" sz="16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/>
              <a:t>// code in process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/>
              <a:t>sub t1, a0, a1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/>
              <a:t>add t0, t1, t2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 err="1"/>
              <a:t>lw</a:t>
            </a:r>
            <a:r>
              <a:rPr lang="en-US" sz="1600" dirty="0"/>
              <a:t> t4; 16(t0)</a:t>
            </a:r>
          </a:p>
          <a:p>
            <a:pPr lvl="1">
              <a:lnSpc>
                <a:spcPct val="70000"/>
              </a:lnSpc>
            </a:pPr>
            <a:endParaRPr lang="en-GB" sz="2267" dirty="0"/>
          </a:p>
        </p:txBody>
      </p:sp>
      <p:sp>
        <p:nvSpPr>
          <p:cNvPr id="4" name="Left Brace 5">
            <a:extLst>
              <a:ext uri="{FF2B5EF4-FFF2-40B4-BE49-F238E27FC236}">
                <a16:creationId xmlns:a16="http://schemas.microsoft.com/office/drawing/2014/main" id="{9B00FEFB-ACB0-4F7E-A9B6-DACEFE7858E5}"/>
              </a:ext>
            </a:extLst>
          </p:cNvPr>
          <p:cNvSpPr/>
          <p:nvPr/>
        </p:nvSpPr>
        <p:spPr>
          <a:xfrm rot="16200004">
            <a:off x="1212275" y="5285489"/>
            <a:ext cx="415637" cy="5310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87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lowchart: Summing Junction 6">
            <a:extLst>
              <a:ext uri="{FF2B5EF4-FFF2-40B4-BE49-F238E27FC236}">
                <a16:creationId xmlns:a16="http://schemas.microsoft.com/office/drawing/2014/main" id="{A0445183-EFBE-4EF2-8773-A91E79AAB81D}"/>
              </a:ext>
            </a:extLst>
          </p:cNvPr>
          <p:cNvSpPr/>
          <p:nvPr/>
        </p:nvSpPr>
        <p:spPr>
          <a:xfrm>
            <a:off x="3967021" y="5225467"/>
            <a:ext cx="1265383" cy="1066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 stroke="0">
                <a:moveTo>
                  <a:pt x="f37" y="f50"/>
                </a:moveTo>
                <a:arcTo wR="f47" hR="f48" stAng="f1" swAng="f0"/>
                <a:close/>
              </a:path>
              <a:path fill="none">
                <a:moveTo>
                  <a:pt x="f66" y="f67"/>
                </a:moveTo>
                <a:lnTo>
                  <a:pt x="f68" y="f69"/>
                </a:lnTo>
                <a:moveTo>
                  <a:pt x="f68" y="f67"/>
                </a:moveTo>
                <a:lnTo>
                  <a:pt x="f66" y="f69"/>
                </a:lnTo>
              </a:path>
              <a:path fill="none"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F7BDA4"/>
              </a:gs>
              <a:gs pos="100000">
                <a:srgbClr val="F5B195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2A4462F2-EE09-4157-8190-A612D68A23E6}"/>
              </a:ext>
            </a:extLst>
          </p:cNvPr>
          <p:cNvCxnSpPr>
            <a:stCxn id="4" idx="5"/>
          </p:cNvCxnSpPr>
          <p:nvPr/>
        </p:nvCxnSpPr>
        <p:spPr>
          <a:xfrm>
            <a:off x="1424708" y="5758867"/>
            <a:ext cx="2542312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" name="Rectangle: Single Corner Snipped 13">
            <a:extLst>
              <a:ext uri="{FF2B5EF4-FFF2-40B4-BE49-F238E27FC236}">
                <a16:creationId xmlns:a16="http://schemas.microsoft.com/office/drawing/2014/main" id="{F9852B78-E423-4C6C-A27A-B2E498956D57}"/>
              </a:ext>
            </a:extLst>
          </p:cNvPr>
          <p:cNvSpPr/>
          <p:nvPr/>
        </p:nvSpPr>
        <p:spPr>
          <a:xfrm>
            <a:off x="8248071" y="3786908"/>
            <a:ext cx="2073565" cy="25908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gradFill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8" name="Straight Arrow Connector 15">
            <a:extLst>
              <a:ext uri="{FF2B5EF4-FFF2-40B4-BE49-F238E27FC236}">
                <a16:creationId xmlns:a16="http://schemas.microsoft.com/office/drawing/2014/main" id="{456E9857-90A5-4D2A-9A80-847565BFB434}"/>
              </a:ext>
            </a:extLst>
          </p:cNvPr>
          <p:cNvCxnSpPr>
            <a:stCxn id="5" idx="1"/>
          </p:cNvCxnSpPr>
          <p:nvPr/>
        </p:nvCxnSpPr>
        <p:spPr>
          <a:xfrm>
            <a:off x="5232404" y="5758867"/>
            <a:ext cx="3015667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9" name="TextBox 16">
            <a:extLst>
              <a:ext uri="{FF2B5EF4-FFF2-40B4-BE49-F238E27FC236}">
                <a16:creationId xmlns:a16="http://schemas.microsoft.com/office/drawing/2014/main" id="{949513F3-F614-4465-853A-CCAEDB0394ED}"/>
              </a:ext>
            </a:extLst>
          </p:cNvPr>
          <p:cNvSpPr txBox="1"/>
          <p:nvPr/>
        </p:nvSpPr>
        <p:spPr>
          <a:xfrm>
            <a:off x="4115385" y="4651662"/>
            <a:ext cx="969176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MMU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2412844B-BEEC-4C1B-8276-09474AAAAD69}"/>
              </a:ext>
            </a:extLst>
          </p:cNvPr>
          <p:cNvSpPr txBox="1"/>
          <p:nvPr/>
        </p:nvSpPr>
        <p:spPr>
          <a:xfrm>
            <a:off x="7181857" y="3784897"/>
            <a:ext cx="853760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RAM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13CF1424-B089-45AC-8250-FDDDCB0DC5EC}"/>
              </a:ext>
            </a:extLst>
          </p:cNvPr>
          <p:cNvSpPr txBox="1"/>
          <p:nvPr/>
        </p:nvSpPr>
        <p:spPr>
          <a:xfrm>
            <a:off x="2613831" y="5225467"/>
            <a:ext cx="1445267" cy="5746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67">
                <a:solidFill>
                  <a:srgbClr val="000000"/>
                </a:solidFill>
                <a:latin typeface="Calibri"/>
              </a:rPr>
              <a:t>Virtual address:</a:t>
            </a:r>
          </a:p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67">
                <a:solidFill>
                  <a:srgbClr val="000000"/>
                </a:solidFill>
                <a:latin typeface="Calibri"/>
              </a:rPr>
              <a:t>0x234FED</a:t>
            </a:r>
            <a:endParaRPr lang="en-GB" sz="1467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C78A79B3-4CAF-402D-9CF8-AAA8CA1D8A4A}"/>
              </a:ext>
            </a:extLst>
          </p:cNvPr>
          <p:cNvSpPr txBox="1"/>
          <p:nvPr/>
        </p:nvSpPr>
        <p:spPr>
          <a:xfrm>
            <a:off x="5375501" y="5184355"/>
            <a:ext cx="1546257" cy="5746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67">
                <a:solidFill>
                  <a:srgbClr val="000000"/>
                </a:solidFill>
                <a:latin typeface="Calibri"/>
              </a:rPr>
              <a:t>Physical address:</a:t>
            </a:r>
          </a:p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67">
                <a:solidFill>
                  <a:srgbClr val="000000"/>
                </a:solidFill>
                <a:latin typeface="Calibri"/>
              </a:rPr>
              <a:t>0x754EED</a:t>
            </a:r>
            <a:endParaRPr lang="en-GB" sz="1467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2A8B-5345-4A6B-8C2A-CE0FA70889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Early attempt: base + bound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185DE1-10E0-42AA-A48F-DD833E91CE9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sz="2400" dirty="0"/>
              <a:t>Associate virtual address with base and bound register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Base: where the physical address space start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Bound: the length of the address space (both virtual and physical)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MMU formula:</a:t>
            </a:r>
          </a:p>
          <a:p>
            <a:pPr marL="457189" lvl="1" indent="0">
              <a:lnSpc>
                <a:spcPct val="80000"/>
              </a:lnSpc>
              <a:buNone/>
            </a:pPr>
            <a:r>
              <a:rPr lang="en-GB" sz="2000" i="1" dirty="0"/>
              <a:t>if (</a:t>
            </a:r>
            <a:r>
              <a:rPr lang="en-GB" sz="2000" i="1" dirty="0" err="1"/>
              <a:t>virtual_add</a:t>
            </a:r>
            <a:r>
              <a:rPr lang="en-GB" sz="2000" i="1" dirty="0"/>
              <a:t> &gt; bound)</a:t>
            </a:r>
          </a:p>
          <a:p>
            <a:pPr marL="457189" lvl="1" indent="0">
              <a:lnSpc>
                <a:spcPct val="80000"/>
              </a:lnSpc>
              <a:buNone/>
            </a:pPr>
            <a:r>
              <a:rPr lang="en-GB" sz="2000" i="1" dirty="0"/>
              <a:t>	error()</a:t>
            </a:r>
          </a:p>
          <a:p>
            <a:pPr marL="457189" lvl="1" indent="0">
              <a:lnSpc>
                <a:spcPct val="80000"/>
              </a:lnSpc>
              <a:buNone/>
            </a:pPr>
            <a:r>
              <a:rPr lang="en-GB" sz="2000" i="1" dirty="0"/>
              <a:t>else</a:t>
            </a:r>
          </a:p>
          <a:p>
            <a:pPr marL="457189" lvl="1" indent="0">
              <a:lnSpc>
                <a:spcPct val="80000"/>
              </a:lnSpc>
              <a:buNone/>
            </a:pPr>
            <a:r>
              <a:rPr lang="en-GB" sz="2000" i="1" dirty="0"/>
              <a:t>	</a:t>
            </a:r>
            <a:r>
              <a:rPr lang="en-GB" sz="2000" i="1" dirty="0" err="1"/>
              <a:t>physical_add</a:t>
            </a:r>
            <a:r>
              <a:rPr lang="en-GB" sz="2000" i="1" dirty="0"/>
              <a:t> = </a:t>
            </a:r>
            <a:r>
              <a:rPr lang="en-GB" sz="2000" i="1" dirty="0" err="1"/>
              <a:t>virtual_add</a:t>
            </a:r>
            <a:r>
              <a:rPr lang="en-GB" sz="2000" i="1" dirty="0"/>
              <a:t> + base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1919AF-2400-4772-A99C-E035EFBAD735}"/>
              </a:ext>
            </a:extLst>
          </p:cNvPr>
          <p:cNvSpPr/>
          <p:nvPr/>
        </p:nvSpPr>
        <p:spPr>
          <a:xfrm>
            <a:off x="6627095" y="2027383"/>
            <a:ext cx="1219200" cy="152862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Virtual address space 1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EA4F51-6E34-47A1-9FF5-F40418BBFE25}"/>
              </a:ext>
            </a:extLst>
          </p:cNvPr>
          <p:cNvSpPr/>
          <p:nvPr/>
        </p:nvSpPr>
        <p:spPr>
          <a:xfrm>
            <a:off x="6627095" y="3962400"/>
            <a:ext cx="1219200" cy="121920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Virtual address space 2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: Single Corner Snipped 7">
            <a:extLst>
              <a:ext uri="{FF2B5EF4-FFF2-40B4-BE49-F238E27FC236}">
                <a16:creationId xmlns:a16="http://schemas.microsoft.com/office/drawing/2014/main" id="{7994D289-6D49-4566-BC16-42D634C13E91}"/>
              </a:ext>
            </a:extLst>
          </p:cNvPr>
          <p:cNvSpPr/>
          <p:nvPr/>
        </p:nvSpPr>
        <p:spPr>
          <a:xfrm>
            <a:off x="8848441" y="1614891"/>
            <a:ext cx="1219200" cy="427275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3F342FF-7BA7-47FC-A089-6FE39DD077FD}"/>
              </a:ext>
            </a:extLst>
          </p:cNvPr>
          <p:cNvSpPr/>
          <p:nvPr/>
        </p:nvSpPr>
        <p:spPr>
          <a:xfrm>
            <a:off x="8848441" y="4119420"/>
            <a:ext cx="1219200" cy="121920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23111FC9-8304-48DB-A9E9-1C5C25997192}"/>
              </a:ext>
            </a:extLst>
          </p:cNvPr>
          <p:cNvSpPr txBox="1"/>
          <p:nvPr/>
        </p:nvSpPr>
        <p:spPr>
          <a:xfrm>
            <a:off x="10201557" y="5641421"/>
            <a:ext cx="401713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0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D636A48-6F45-425A-845B-198BE90488CD}"/>
              </a:ext>
            </a:extLst>
          </p:cNvPr>
          <p:cNvSpPr txBox="1"/>
          <p:nvPr/>
        </p:nvSpPr>
        <p:spPr>
          <a:xfrm>
            <a:off x="10201557" y="5036978"/>
            <a:ext cx="393698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86CE68C-6EF7-4F7A-AA4F-CC14BBA13DCA}"/>
              </a:ext>
            </a:extLst>
          </p:cNvPr>
          <p:cNvSpPr/>
          <p:nvPr/>
        </p:nvSpPr>
        <p:spPr>
          <a:xfrm>
            <a:off x="8848441" y="2140745"/>
            <a:ext cx="1219200" cy="152862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45A7C634-1510-46D4-8B38-B1ABF9E178B9}"/>
              </a:ext>
            </a:extLst>
          </p:cNvPr>
          <p:cNvSpPr txBox="1"/>
          <p:nvPr/>
        </p:nvSpPr>
        <p:spPr>
          <a:xfrm>
            <a:off x="10201558" y="3873192"/>
            <a:ext cx="40812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6F96806-07C0-401A-AEA3-E423299D99CA}"/>
              </a:ext>
            </a:extLst>
          </p:cNvPr>
          <p:cNvSpPr txBox="1"/>
          <p:nvPr/>
        </p:nvSpPr>
        <p:spPr>
          <a:xfrm>
            <a:off x="10186599" y="3380757"/>
            <a:ext cx="37606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463A170-6DD2-4589-8DF4-DE58C76D18BC}"/>
              </a:ext>
            </a:extLst>
          </p:cNvPr>
          <p:cNvSpPr txBox="1"/>
          <p:nvPr/>
        </p:nvSpPr>
        <p:spPr>
          <a:xfrm>
            <a:off x="10186599" y="1894528"/>
            <a:ext cx="40812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BA08EE2F-861F-44A1-A7F6-98F401E8B338}"/>
              </a:ext>
            </a:extLst>
          </p:cNvPr>
          <p:cNvSpPr txBox="1"/>
          <p:nvPr/>
        </p:nvSpPr>
        <p:spPr>
          <a:xfrm>
            <a:off x="5886870" y="5338621"/>
            <a:ext cx="834524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Base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9DCC34AB-98D9-4C05-B17F-9E13C2F877EB}"/>
              </a:ext>
            </a:extLst>
          </p:cNvPr>
          <p:cNvSpPr txBox="1"/>
          <p:nvPr/>
        </p:nvSpPr>
        <p:spPr>
          <a:xfrm>
            <a:off x="6991722" y="5338621"/>
            <a:ext cx="1060547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Bound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A729A0DA-ADA9-4E5B-9313-8EFEA43EEAB6}"/>
              </a:ext>
            </a:extLst>
          </p:cNvPr>
          <p:cNvSpPr/>
          <p:nvPr/>
        </p:nvSpPr>
        <p:spPr>
          <a:xfrm>
            <a:off x="5694261" y="5741919"/>
            <a:ext cx="1219200" cy="27635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DB0B32AD-F7FA-4502-9F8D-F1061EDD132B}"/>
              </a:ext>
            </a:extLst>
          </p:cNvPr>
          <p:cNvSpPr/>
          <p:nvPr/>
        </p:nvSpPr>
        <p:spPr>
          <a:xfrm>
            <a:off x="6913461" y="5740018"/>
            <a:ext cx="1219200" cy="27635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b-a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CF0E6C7F-1C1A-4410-B290-6BBA386F85BC}"/>
              </a:ext>
            </a:extLst>
          </p:cNvPr>
          <p:cNvSpPr/>
          <p:nvPr/>
        </p:nvSpPr>
        <p:spPr>
          <a:xfrm>
            <a:off x="5694261" y="6013594"/>
            <a:ext cx="1219200" cy="276356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AAD2AF9D-E787-462D-9769-3D1DB4006BBA}"/>
              </a:ext>
            </a:extLst>
          </p:cNvPr>
          <p:cNvSpPr/>
          <p:nvPr/>
        </p:nvSpPr>
        <p:spPr>
          <a:xfrm>
            <a:off x="6913461" y="6013594"/>
            <a:ext cx="1219200" cy="276356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d-c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F8B7-7930-45F6-B5AC-03D4BCBC07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Base + Bound pros and cons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3977-2A93-4887-9363-51F4D0607D4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Allow each virtual address space to be of different size</a:t>
            </a:r>
          </a:p>
          <a:p>
            <a:pPr lvl="0">
              <a:lnSpc>
                <a:spcPct val="80000"/>
              </a:lnSpc>
            </a:pPr>
            <a:r>
              <a:rPr lang="en-US"/>
              <a:t>Allow each virtual address space to be mapped into any physical RAM of sufficient size</a:t>
            </a:r>
          </a:p>
          <a:p>
            <a:pPr lvl="0">
              <a:lnSpc>
                <a:spcPct val="80000"/>
              </a:lnSpc>
            </a:pPr>
            <a:r>
              <a:rPr lang="en-US"/>
              <a:t>Straightforward isolation: just ensure no overlap!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ED2E5-1FD3-4FEA-AC5C-5CFAE7820BFE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Waste physical memory if the virtual address space is not fully used (i.e. hole between stack and heap)</a:t>
            </a:r>
          </a:p>
          <a:p>
            <a:pPr lvl="0">
              <a:lnSpc>
                <a:spcPct val="80000"/>
              </a:lnSpc>
            </a:pPr>
            <a:r>
              <a:rPr lang="en-US"/>
              <a:t>Same privilege everywhere read/write/execute</a:t>
            </a:r>
          </a:p>
          <a:p>
            <a:pPr lvl="0">
              <a:lnSpc>
                <a:spcPct val="80000"/>
              </a:lnSpc>
            </a:pPr>
            <a:r>
              <a:rPr lang="en-US"/>
              <a:t>Sharing memory can only happen by overlapping top and bottom of two spaces (if need to be shared by more than 2?)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77ADC22-68E6-4050-990D-702EC4DF0C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Segmentation</a:t>
            </a:r>
            <a:endParaRPr lang="en-GB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5DC8BC5-1EA9-4FCE-8A30-7E7D92677DE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single address space has multiple logical </a:t>
            </a:r>
            <a:r>
              <a:rPr lang="en-US" dirty="0" err="1"/>
              <a:t>segement</a:t>
            </a:r>
            <a:endParaRPr lang="en-US" dirty="0"/>
          </a:p>
          <a:p>
            <a:pPr lvl="1"/>
            <a:r>
              <a:rPr lang="en-US" dirty="0"/>
              <a:t>Code: read/execute, fixed size</a:t>
            </a:r>
          </a:p>
          <a:p>
            <a:pPr lvl="1"/>
            <a:r>
              <a:rPr lang="en-US" dirty="0"/>
              <a:t>Static data: read/write, fixed size</a:t>
            </a:r>
          </a:p>
          <a:p>
            <a:pPr lvl="1"/>
            <a:r>
              <a:rPr lang="en-US" dirty="0"/>
              <a:t>Heap: read/write, dynamic size</a:t>
            </a:r>
          </a:p>
          <a:p>
            <a:pPr lvl="1"/>
            <a:r>
              <a:rPr lang="en-US" dirty="0"/>
              <a:t>Stack: read/write, dynamic size</a:t>
            </a:r>
          </a:p>
          <a:p>
            <a:pPr lvl="0"/>
            <a:r>
              <a:rPr lang="en-US" dirty="0"/>
              <a:t>Each segment is associated with privilege + base + bound</a:t>
            </a:r>
          </a:p>
          <a:p>
            <a:pPr lvl="1"/>
            <a:r>
              <a:rPr lang="en-US" dirty="0"/>
              <a:t>At a given time some segment may not be mapped into the physical RAM</a:t>
            </a:r>
          </a:p>
          <a:p>
            <a:pPr lvl="1"/>
            <a:r>
              <a:rPr lang="en-US" dirty="0"/>
              <a:t>When not mapped they are </a:t>
            </a:r>
            <a:r>
              <a:rPr lang="en-US" b="1" dirty="0">
                <a:solidFill>
                  <a:srgbClr val="C00000"/>
                </a:solidFill>
              </a:rPr>
              <a:t>swapped</a:t>
            </a:r>
            <a:r>
              <a:rPr lang="en-US" dirty="0"/>
              <a:t> to disk (more on this later)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709F761-8877-48F5-8FA7-4A00ADA1C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690" y="349288"/>
            <a:ext cx="11203204" cy="1325563"/>
          </a:xfrm>
        </p:spPr>
        <p:txBody>
          <a:bodyPr/>
          <a:lstStyle/>
          <a:p>
            <a:pPr lvl="0"/>
            <a:r>
              <a:rPr lang="en-US"/>
              <a:t>Segmentation</a:t>
            </a:r>
            <a:endParaRPr lang="en-GB"/>
          </a:p>
        </p:txBody>
      </p:sp>
      <p:sp>
        <p:nvSpPr>
          <p:cNvPr id="3" name="Rectangle: Single Corner Snipped 6">
            <a:extLst>
              <a:ext uri="{FF2B5EF4-FFF2-40B4-BE49-F238E27FC236}">
                <a16:creationId xmlns:a16="http://schemas.microsoft.com/office/drawing/2014/main" id="{F1A95CAC-6628-40A7-B59F-21D2D02F80C5}"/>
              </a:ext>
            </a:extLst>
          </p:cNvPr>
          <p:cNvSpPr/>
          <p:nvPr/>
        </p:nvSpPr>
        <p:spPr>
          <a:xfrm>
            <a:off x="341400" y="1614891"/>
            <a:ext cx="1219200" cy="427275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: Single Corner Snipped 7">
            <a:extLst>
              <a:ext uri="{FF2B5EF4-FFF2-40B4-BE49-F238E27FC236}">
                <a16:creationId xmlns:a16="http://schemas.microsoft.com/office/drawing/2014/main" id="{2B285F1C-D871-42FB-8177-EA627EF02E3D}"/>
              </a:ext>
            </a:extLst>
          </p:cNvPr>
          <p:cNvSpPr/>
          <p:nvPr/>
        </p:nvSpPr>
        <p:spPr>
          <a:xfrm>
            <a:off x="4673973" y="1553042"/>
            <a:ext cx="1219200" cy="427275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037624F-B5E7-49F6-87DF-A4F9972DB15B}"/>
              </a:ext>
            </a:extLst>
          </p:cNvPr>
          <p:cNvSpPr/>
          <p:nvPr/>
        </p:nvSpPr>
        <p:spPr>
          <a:xfrm>
            <a:off x="341400" y="1614891"/>
            <a:ext cx="1219200" cy="55128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Stack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9EFE52B-A6B9-4DF0-85F4-278530ED78A6}"/>
              </a:ext>
            </a:extLst>
          </p:cNvPr>
          <p:cNvSpPr/>
          <p:nvPr/>
        </p:nvSpPr>
        <p:spPr>
          <a:xfrm>
            <a:off x="341400" y="5336352"/>
            <a:ext cx="1219200" cy="551285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Code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2179B0D-E11D-4C5B-B079-68C362664D37}"/>
              </a:ext>
            </a:extLst>
          </p:cNvPr>
          <p:cNvSpPr/>
          <p:nvPr/>
        </p:nvSpPr>
        <p:spPr>
          <a:xfrm>
            <a:off x="341400" y="4480000"/>
            <a:ext cx="1219200" cy="856353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Static Data</a:t>
            </a:r>
            <a:endParaRPr lang="en-GB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2A3EEE4-7C3F-4157-A052-513B66329FDA}"/>
              </a:ext>
            </a:extLst>
          </p:cNvPr>
          <p:cNvSpPr/>
          <p:nvPr/>
        </p:nvSpPr>
        <p:spPr>
          <a:xfrm>
            <a:off x="341400" y="4004499"/>
            <a:ext cx="1219200" cy="475488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Heap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EEB3956-1461-4473-914D-FF1A38AEC8DE}"/>
              </a:ext>
            </a:extLst>
          </p:cNvPr>
          <p:cNvSpPr/>
          <p:nvPr/>
        </p:nvSpPr>
        <p:spPr>
          <a:xfrm>
            <a:off x="4673973" y="2253008"/>
            <a:ext cx="1219200" cy="551285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Code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2B28AF6-3B65-4EDC-A53D-C4BB591D5130}"/>
              </a:ext>
            </a:extLst>
          </p:cNvPr>
          <p:cNvSpPr/>
          <p:nvPr/>
        </p:nvSpPr>
        <p:spPr>
          <a:xfrm>
            <a:off x="4673973" y="4431414"/>
            <a:ext cx="1219200" cy="55128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Stack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9A4A4FAE-DCA8-4112-9245-2825851F054D}"/>
              </a:ext>
            </a:extLst>
          </p:cNvPr>
          <p:cNvSpPr/>
          <p:nvPr/>
        </p:nvSpPr>
        <p:spPr>
          <a:xfrm>
            <a:off x="1558454" y="1614891"/>
            <a:ext cx="614903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C72FBE8-1795-4ACC-8292-EB09BE558C56}"/>
              </a:ext>
            </a:extLst>
          </p:cNvPr>
          <p:cNvSpPr/>
          <p:nvPr/>
        </p:nvSpPr>
        <p:spPr>
          <a:xfrm>
            <a:off x="2182185" y="1614891"/>
            <a:ext cx="690884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h-g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5B6FFF2-11E4-42AF-B376-64FD751CBA1B}"/>
              </a:ext>
            </a:extLst>
          </p:cNvPr>
          <p:cNvSpPr/>
          <p:nvPr/>
        </p:nvSpPr>
        <p:spPr>
          <a:xfrm>
            <a:off x="2881908" y="1614891"/>
            <a:ext cx="637872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rw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AECA598-E2D5-41D2-8794-F95067702F6D}"/>
              </a:ext>
            </a:extLst>
          </p:cNvPr>
          <p:cNvSpPr/>
          <p:nvPr/>
        </p:nvSpPr>
        <p:spPr>
          <a:xfrm>
            <a:off x="1569427" y="3880128"/>
            <a:ext cx="632557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Inv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1955107-B145-4102-9B7E-3064052C175A}"/>
              </a:ext>
            </a:extLst>
          </p:cNvPr>
          <p:cNvSpPr/>
          <p:nvPr/>
        </p:nvSpPr>
        <p:spPr>
          <a:xfrm>
            <a:off x="2210825" y="3880128"/>
            <a:ext cx="690884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f-e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8EF884F9-BAEF-40CA-A2C4-75A3F72B6020}"/>
              </a:ext>
            </a:extLst>
          </p:cNvPr>
          <p:cNvSpPr/>
          <p:nvPr/>
        </p:nvSpPr>
        <p:spPr>
          <a:xfrm>
            <a:off x="2910535" y="3880128"/>
            <a:ext cx="637872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rw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6651B972-6F88-4BAA-BE4D-07819CA76CB6}"/>
              </a:ext>
            </a:extLst>
          </p:cNvPr>
          <p:cNvSpPr/>
          <p:nvPr/>
        </p:nvSpPr>
        <p:spPr>
          <a:xfrm>
            <a:off x="1558454" y="4608234"/>
            <a:ext cx="654892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Inv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18E0572F-48C5-4069-991B-E797F137C4A0}"/>
              </a:ext>
            </a:extLst>
          </p:cNvPr>
          <p:cNvSpPr/>
          <p:nvPr/>
        </p:nvSpPr>
        <p:spPr>
          <a:xfrm>
            <a:off x="2222175" y="4608234"/>
            <a:ext cx="690884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d-c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88093C86-D90B-4817-B485-A2D443547F8B}"/>
              </a:ext>
            </a:extLst>
          </p:cNvPr>
          <p:cNvSpPr/>
          <p:nvPr/>
        </p:nvSpPr>
        <p:spPr>
          <a:xfrm>
            <a:off x="2921897" y="4608234"/>
            <a:ext cx="637872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rw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A14F9E36-B061-474F-9C6E-354328CD41F4}"/>
              </a:ext>
            </a:extLst>
          </p:cNvPr>
          <p:cNvSpPr/>
          <p:nvPr/>
        </p:nvSpPr>
        <p:spPr>
          <a:xfrm>
            <a:off x="1560601" y="5336352"/>
            <a:ext cx="641396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505FC3CC-F7DF-4059-82B7-16B9D47152D9}"/>
              </a:ext>
            </a:extLst>
          </p:cNvPr>
          <p:cNvSpPr/>
          <p:nvPr/>
        </p:nvSpPr>
        <p:spPr>
          <a:xfrm>
            <a:off x="2210825" y="5336352"/>
            <a:ext cx="690884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b-a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EFAE90DC-41A8-4FC6-8484-4E9CB0FEE8E1}"/>
              </a:ext>
            </a:extLst>
          </p:cNvPr>
          <p:cNvSpPr/>
          <p:nvPr/>
        </p:nvSpPr>
        <p:spPr>
          <a:xfrm>
            <a:off x="2910535" y="5336352"/>
            <a:ext cx="637872" cy="551285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rx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884C208A-A70B-4216-9597-7DC2F97D0EA9}"/>
              </a:ext>
            </a:extLst>
          </p:cNvPr>
          <p:cNvSpPr txBox="1"/>
          <p:nvPr/>
        </p:nvSpPr>
        <p:spPr>
          <a:xfrm>
            <a:off x="4271723" y="5676901"/>
            <a:ext cx="401713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0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A8990F5C-1B99-4968-B0C8-07018515E924}"/>
              </a:ext>
            </a:extLst>
          </p:cNvPr>
          <p:cNvSpPr txBox="1"/>
          <p:nvPr/>
        </p:nvSpPr>
        <p:spPr>
          <a:xfrm>
            <a:off x="4271723" y="1306824"/>
            <a:ext cx="509114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Hi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FFDF2050-3982-46E1-A576-20141C118C1A}"/>
              </a:ext>
            </a:extLst>
          </p:cNvPr>
          <p:cNvSpPr txBox="1"/>
          <p:nvPr/>
        </p:nvSpPr>
        <p:spPr>
          <a:xfrm>
            <a:off x="4237830" y="4736482"/>
            <a:ext cx="390492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7635F427-6850-4C26-B2F0-BD6BA1EE0694}"/>
              </a:ext>
            </a:extLst>
          </p:cNvPr>
          <p:cNvSpPr txBox="1"/>
          <p:nvPr/>
        </p:nvSpPr>
        <p:spPr>
          <a:xfrm>
            <a:off x="4245962" y="4185197"/>
            <a:ext cx="40812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09D0A74B-9960-46A8-B55D-6A7D7BEF3A0E}"/>
              </a:ext>
            </a:extLst>
          </p:cNvPr>
          <p:cNvSpPr txBox="1"/>
          <p:nvPr/>
        </p:nvSpPr>
        <p:spPr>
          <a:xfrm>
            <a:off x="4193231" y="2561528"/>
            <a:ext cx="393698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33">
            <a:extLst>
              <a:ext uri="{FF2B5EF4-FFF2-40B4-BE49-F238E27FC236}">
                <a16:creationId xmlns:a16="http://schemas.microsoft.com/office/drawing/2014/main" id="{9D15A9E7-A396-40BB-8419-E66B9EE83061}"/>
              </a:ext>
            </a:extLst>
          </p:cNvPr>
          <p:cNvSpPr txBox="1"/>
          <p:nvPr/>
        </p:nvSpPr>
        <p:spPr>
          <a:xfrm>
            <a:off x="4215542" y="2010229"/>
            <a:ext cx="40812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0310A7CE-DC36-472B-8E1E-7866120A9326}"/>
              </a:ext>
            </a:extLst>
          </p:cNvPr>
          <p:cNvSpPr txBox="1"/>
          <p:nvPr/>
        </p:nvSpPr>
        <p:spPr>
          <a:xfrm>
            <a:off x="6096001" y="1890528"/>
            <a:ext cx="5525401" cy="38512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20" tIns="60960" rIns="121920" bIns="60960" anchor="t" anchorCtr="0" compatLnSpc="1">
            <a:normAutofit/>
          </a:bodyPr>
          <a:lstStyle/>
          <a:p>
            <a:pPr marL="457189" lvl="1" defTabSz="914377">
              <a:lnSpc>
                <a:spcPct val="80000"/>
              </a:lnSpc>
              <a:spcBef>
                <a:spcPts val="5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>
                <a:solidFill>
                  <a:srgbClr val="000000"/>
                </a:solidFill>
                <a:latin typeface="Arial" pitchFamily="34"/>
                <a:cs typeface="Arial" pitchFamily="34"/>
              </a:rPr>
              <a:t>seg = find_seg(virtual_add)</a:t>
            </a:r>
          </a:p>
          <a:p>
            <a:pPr marL="457189" lvl="1" defTabSz="914377">
              <a:lnSpc>
                <a:spcPct val="80000"/>
              </a:lnSpc>
              <a:spcBef>
                <a:spcPts val="5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>
                <a:solidFill>
                  <a:srgbClr val="000000"/>
                </a:solidFill>
                <a:latin typeface="Arial" pitchFamily="34"/>
                <a:cs typeface="Arial" pitchFamily="34"/>
              </a:rPr>
              <a:t>if (offset(vritual_add) &gt; seg.bound)</a:t>
            </a:r>
          </a:p>
          <a:p>
            <a:pPr marL="457189" lvl="1" defTabSz="914377">
              <a:lnSpc>
                <a:spcPct val="80000"/>
              </a:lnSpc>
              <a:spcBef>
                <a:spcPts val="5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>
                <a:solidFill>
                  <a:srgbClr val="000000"/>
                </a:solidFill>
                <a:latin typeface="Arial" pitchFamily="34"/>
                <a:cs typeface="Arial" pitchFamily="34"/>
              </a:rPr>
              <a:t>	error()</a:t>
            </a:r>
          </a:p>
          <a:p>
            <a:pPr marL="457189" lvl="1" defTabSz="914377">
              <a:lnSpc>
                <a:spcPct val="80000"/>
              </a:lnSpc>
              <a:spcBef>
                <a:spcPts val="5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>
                <a:solidFill>
                  <a:srgbClr val="000000"/>
                </a:solidFill>
                <a:latin typeface="Arial" pitchFamily="34"/>
                <a:cs typeface="Arial" pitchFamily="34"/>
              </a:rPr>
              <a:t>else</a:t>
            </a:r>
          </a:p>
          <a:p>
            <a:pPr marL="457189" lvl="1" defTabSz="914377">
              <a:lnSpc>
                <a:spcPct val="80000"/>
              </a:lnSpc>
              <a:spcBef>
                <a:spcPts val="5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>
                <a:solidFill>
                  <a:srgbClr val="000000"/>
                </a:solidFill>
                <a:latin typeface="Arial" pitchFamily="34"/>
                <a:cs typeface="Arial" pitchFamily="34"/>
              </a:rPr>
              <a:t>	physical_add = offset(virtual_add) + seg.base</a:t>
            </a:r>
          </a:p>
          <a:p>
            <a:pPr marL="457189" lvl="1" defTabSz="914377">
              <a:lnSpc>
                <a:spcPct val="80000"/>
              </a:lnSpc>
              <a:spcBef>
                <a:spcPts val="5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i="1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457189" lvl="1" defTabSz="914377">
              <a:lnSpc>
                <a:spcPct val="80000"/>
              </a:lnSpc>
              <a:spcBef>
                <a:spcPts val="5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33">
                <a:solidFill>
                  <a:srgbClr val="000000"/>
                </a:solidFill>
                <a:latin typeface="Arial" pitchFamily="34"/>
                <a:cs typeface="Arial" pitchFamily="34"/>
              </a:rPr>
              <a:t>Defining find_seg and offset:</a:t>
            </a:r>
          </a:p>
          <a:p>
            <a:pPr marL="685783" lvl="1" indent="-228594" defTabSz="914377">
              <a:lnSpc>
                <a:spcPct val="80000"/>
              </a:lnSpc>
              <a:spcBef>
                <a:spcPts val="500"/>
              </a:spcBef>
              <a:buSzPct val="100000"/>
              <a:buFont typeface="Arial" pitchFamily="34"/>
              <a:buChar char="–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33">
                <a:solidFill>
                  <a:srgbClr val="000000"/>
                </a:solidFill>
                <a:latin typeface="Arial" pitchFamily="34"/>
                <a:cs typeface="Arial" pitchFamily="34"/>
              </a:rPr>
              <a:t>Partition approach</a:t>
            </a:r>
          </a:p>
          <a:p>
            <a:pPr marL="1142971" lvl="2" indent="-228594" defTabSz="914377">
              <a:lnSpc>
                <a:spcPct val="80000"/>
              </a:lnSpc>
              <a:spcBef>
                <a:spcPts val="500"/>
              </a:spcBef>
              <a:buSzPct val="85000"/>
              <a:buFont typeface="Wingdings" pitchFamily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33">
                <a:solidFill>
                  <a:srgbClr val="000000"/>
                </a:solidFill>
                <a:latin typeface="Arial" pitchFamily="34"/>
                <a:cs typeface="Arial" pitchFamily="34"/>
              </a:rPr>
              <a:t>High order bits for segment</a:t>
            </a:r>
          </a:p>
          <a:p>
            <a:pPr marL="1142971" lvl="2" indent="-228594" defTabSz="914377">
              <a:lnSpc>
                <a:spcPct val="80000"/>
              </a:lnSpc>
              <a:spcBef>
                <a:spcPts val="500"/>
              </a:spcBef>
              <a:buSzPct val="85000"/>
              <a:buFont typeface="Wingdings" pitchFamily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33">
                <a:solidFill>
                  <a:srgbClr val="000000"/>
                </a:solidFill>
                <a:latin typeface="Arial" pitchFamily="34"/>
                <a:cs typeface="Arial" pitchFamily="34"/>
              </a:rPr>
              <a:t>Low order bits for offset</a:t>
            </a:r>
          </a:p>
          <a:p>
            <a:pPr marL="685783" lvl="1" indent="-228594" defTabSz="914377">
              <a:lnSpc>
                <a:spcPct val="80000"/>
              </a:lnSpc>
              <a:spcBef>
                <a:spcPts val="500"/>
              </a:spcBef>
              <a:buSzPct val="100000"/>
              <a:buFont typeface="Arial" pitchFamily="34"/>
              <a:buChar char="–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33">
                <a:solidFill>
                  <a:srgbClr val="000000"/>
                </a:solidFill>
                <a:latin typeface="Arial" pitchFamily="34"/>
                <a:cs typeface="Arial" pitchFamily="34"/>
              </a:rPr>
              <a:t>Explicit approach</a:t>
            </a:r>
          </a:p>
          <a:p>
            <a:pPr marL="1142971" lvl="2" indent="-228594" defTabSz="914377">
              <a:lnSpc>
                <a:spcPct val="80000"/>
              </a:lnSpc>
              <a:spcBef>
                <a:spcPts val="500"/>
              </a:spcBef>
              <a:buSzPct val="85000"/>
              <a:buFont typeface="Wingdings" pitchFamily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33">
                <a:solidFill>
                  <a:srgbClr val="000000"/>
                </a:solidFill>
                <a:latin typeface="Arial" pitchFamily="34"/>
                <a:cs typeface="Arial" pitchFamily="34"/>
              </a:rPr>
              <a:t>Virtual address as offset</a:t>
            </a:r>
          </a:p>
          <a:p>
            <a:pPr marL="1142971" lvl="2" indent="-228594" defTabSz="914377">
              <a:lnSpc>
                <a:spcPct val="80000"/>
              </a:lnSpc>
              <a:spcBef>
                <a:spcPts val="500"/>
              </a:spcBef>
              <a:buSzPct val="85000"/>
              <a:buFont typeface="Wingdings" pitchFamily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33">
                <a:solidFill>
                  <a:srgbClr val="000000"/>
                </a:solidFill>
                <a:latin typeface="Arial" pitchFamily="34"/>
                <a:cs typeface="Arial" pitchFamily="34"/>
              </a:rPr>
              <a:t>Instruction needs segment to be explicit</a:t>
            </a:r>
          </a:p>
        </p:txBody>
      </p:sp>
      <p:sp>
        <p:nvSpPr>
          <p:cNvPr id="30" name="Rectangle 37">
            <a:extLst>
              <a:ext uri="{FF2B5EF4-FFF2-40B4-BE49-F238E27FC236}">
                <a16:creationId xmlns:a16="http://schemas.microsoft.com/office/drawing/2014/main" id="{D181258B-47A3-491C-8523-87C9D4D6E901}"/>
              </a:ext>
            </a:extLst>
          </p:cNvPr>
          <p:cNvSpPr/>
          <p:nvPr/>
        </p:nvSpPr>
        <p:spPr>
          <a:xfrm>
            <a:off x="9750197" y="3832531"/>
            <a:ext cx="694419" cy="243840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seg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0920D036-2F9C-4989-A4DB-69704427F85A}"/>
              </a:ext>
            </a:extLst>
          </p:cNvPr>
          <p:cNvSpPr/>
          <p:nvPr/>
        </p:nvSpPr>
        <p:spPr>
          <a:xfrm>
            <a:off x="10444606" y="3832531"/>
            <a:ext cx="1176796" cy="243840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0E2E-5D23-4322-B981-CBCEC77A95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Segmentation Advantages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172BA8B-F701-4358-88CA-331EA76F675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Shared advantage with base + bound</a:t>
            </a:r>
          </a:p>
          <a:p>
            <a:pPr lvl="1">
              <a:lnSpc>
                <a:spcPct val="80000"/>
              </a:lnSpc>
            </a:pPr>
            <a:r>
              <a:rPr lang="en-US"/>
              <a:t>Small address space metadata (few segments, few information about those segments)</a:t>
            </a:r>
          </a:p>
          <a:p>
            <a:pPr lvl="1">
              <a:lnSpc>
                <a:spcPct val="80000"/>
              </a:lnSpc>
            </a:pPr>
            <a:r>
              <a:rPr lang="en-US"/>
              <a:t>Isolation is easy just ensure there is no overlap</a:t>
            </a:r>
          </a:p>
          <a:p>
            <a:pPr lvl="1">
              <a:lnSpc>
                <a:spcPct val="80000"/>
              </a:lnSpc>
            </a:pPr>
            <a:r>
              <a:rPr lang="en-US"/>
              <a:t>Can map segment in any large enough region of physical RAM</a:t>
            </a:r>
          </a:p>
          <a:p>
            <a:pPr lvl="0">
              <a:lnSpc>
                <a:spcPct val="80000"/>
              </a:lnSpc>
            </a:pPr>
            <a:r>
              <a:rPr lang="en-US"/>
              <a:t>Advantage over base + bound</a:t>
            </a:r>
          </a:p>
          <a:p>
            <a:pPr lvl="1">
              <a:lnSpc>
                <a:spcPct val="80000"/>
              </a:lnSpc>
            </a:pPr>
            <a:r>
              <a:rPr lang="en-US"/>
              <a:t>Can share memory at the segment granularity</a:t>
            </a:r>
          </a:p>
          <a:p>
            <a:pPr lvl="1">
              <a:lnSpc>
                <a:spcPct val="80000"/>
              </a:lnSpc>
            </a:pPr>
            <a:r>
              <a:rPr lang="en-US"/>
              <a:t>Waste less memory (i.e. hole between heap and stack doesn’t need to be mapped)</a:t>
            </a:r>
          </a:p>
          <a:p>
            <a:pPr lvl="1">
              <a:lnSpc>
                <a:spcPct val="80000"/>
              </a:lnSpc>
            </a:pPr>
            <a:r>
              <a:rPr lang="en-US"/>
              <a:t>Enables segment granularity memory protection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ECF5-2A8A-46AB-B8E1-733EDF56B2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Segmentation Disadvantages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AC68-48BA-439A-8BB8-A581D7C8D24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Segment may be large</a:t>
            </a:r>
          </a:p>
          <a:p>
            <a:pPr lvl="1">
              <a:lnSpc>
                <a:spcPct val="80000"/>
              </a:lnSpc>
            </a:pPr>
            <a:r>
              <a:rPr lang="en-US"/>
              <a:t>Need to map the whole segment into memory even to access a single byte</a:t>
            </a:r>
          </a:p>
          <a:p>
            <a:pPr lvl="1">
              <a:lnSpc>
                <a:spcPct val="80000"/>
              </a:lnSpc>
            </a:pPr>
            <a:r>
              <a:rPr lang="en-US"/>
              <a:t>Cannot map only the part of the segment that is utilized</a:t>
            </a:r>
          </a:p>
          <a:p>
            <a:pPr lvl="0">
              <a:lnSpc>
                <a:spcPct val="80000"/>
              </a:lnSpc>
            </a:pPr>
            <a:r>
              <a:rPr lang="en-GB"/>
              <a:t>Need to find free physical memory large enough to accommodate a segment</a:t>
            </a:r>
          </a:p>
          <a:p>
            <a:pPr lvl="1">
              <a:lnSpc>
                <a:spcPct val="80000"/>
              </a:lnSpc>
            </a:pPr>
            <a:r>
              <a:rPr lang="en-GB"/>
              <a:t>Several algorithm can be used </a:t>
            </a:r>
            <a:r>
              <a:rPr lang="en-GB" b="1">
                <a:solidFill>
                  <a:srgbClr val="C00000"/>
                </a:solidFill>
              </a:rPr>
              <a:t>first fit, worst fit, best fit </a:t>
            </a:r>
            <a:r>
              <a:rPr lang="en-GB"/>
              <a:t>(see exercises)</a:t>
            </a:r>
          </a:p>
          <a:p>
            <a:pPr lvl="1">
              <a:lnSpc>
                <a:spcPct val="80000"/>
              </a:lnSpc>
            </a:pPr>
            <a:r>
              <a:rPr lang="en-GB"/>
              <a:t>All have </a:t>
            </a:r>
            <a:r>
              <a:rPr lang="en-GB" b="1">
                <a:solidFill>
                  <a:srgbClr val="C00000"/>
                </a:solidFill>
              </a:rPr>
              <a:t>trades-off</a:t>
            </a:r>
          </a:p>
          <a:p>
            <a:pPr lvl="0">
              <a:lnSpc>
                <a:spcPct val="80000"/>
              </a:lnSpc>
            </a:pPr>
            <a:r>
              <a:rPr lang="en-GB"/>
              <a:t>Explicit segment management is not very elegant (better with partitioned address)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Widescreen</PresentationFormat>
  <Paragraphs>119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Computer Systems B COMS20012</vt:lpstr>
      <vt:lpstr>Segmented Virtual Memory</vt:lpstr>
      <vt:lpstr>Memory-mapping Unit (MMU)</vt:lpstr>
      <vt:lpstr>Early attempt: base + bound</vt:lpstr>
      <vt:lpstr>Base + Bound pros and cons</vt:lpstr>
      <vt:lpstr>Segmentation</vt:lpstr>
      <vt:lpstr>Segmentation</vt:lpstr>
      <vt:lpstr>Segmentation Advantages</vt:lpstr>
      <vt:lpstr>Segmentation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B COMS20012</dc:title>
  <dc:creator>Sana Belguith</dc:creator>
  <cp:lastModifiedBy>Sana Belguith</cp:lastModifiedBy>
  <cp:revision>1</cp:revision>
  <dcterms:created xsi:type="dcterms:W3CDTF">2022-03-18T11:03:49Z</dcterms:created>
  <dcterms:modified xsi:type="dcterms:W3CDTF">2022-03-18T11:15:51Z</dcterms:modified>
</cp:coreProperties>
</file>