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88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B57EFF-CBF3-4A1C-8BB7-13BB04F966CA}" v="1" dt="2022-03-18T11:16:10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a Belguith" userId="edaa0afb-4621-4165-af1d-05ed505f7999" providerId="ADAL" clId="{40B57EFF-CBF3-4A1C-8BB7-13BB04F966CA}"/>
    <pc:docChg chg="modSld">
      <pc:chgData name="Sana Belguith" userId="edaa0afb-4621-4165-af1d-05ed505f7999" providerId="ADAL" clId="{40B57EFF-CBF3-4A1C-8BB7-13BB04F966CA}" dt="2022-03-18T11:16:10.879" v="0"/>
      <pc:docMkLst>
        <pc:docMk/>
      </pc:docMkLst>
      <pc:sldChg chg="delSp modTransition modAnim">
        <pc:chgData name="Sana Belguith" userId="edaa0afb-4621-4165-af1d-05ed505f7999" providerId="ADAL" clId="{40B57EFF-CBF3-4A1C-8BB7-13BB04F966CA}" dt="2022-03-18T11:16:10.879" v="0"/>
        <pc:sldMkLst>
          <pc:docMk/>
          <pc:sldMk cId="0" sldId="257"/>
        </pc:sldMkLst>
        <pc:picChg chg="del">
          <ac:chgData name="Sana Belguith" userId="edaa0afb-4621-4165-af1d-05ed505f7999" providerId="ADAL" clId="{40B57EFF-CBF3-4A1C-8BB7-13BB04F966CA}" dt="2022-03-18T11:16:10.879" v="0"/>
          <ac:picMkLst>
            <pc:docMk/>
            <pc:sldMk cId="0" sldId="257"/>
            <ac:picMk id="4" creationId="{F180E5FE-F11F-4DEB-8D1E-8D99024EC393}"/>
          </ac:picMkLst>
        </pc:picChg>
      </pc:sldChg>
      <pc:sldChg chg="delSp modTransition modAnim">
        <pc:chgData name="Sana Belguith" userId="edaa0afb-4621-4165-af1d-05ed505f7999" providerId="ADAL" clId="{40B57EFF-CBF3-4A1C-8BB7-13BB04F966CA}" dt="2022-03-18T11:16:10.879" v="0"/>
        <pc:sldMkLst>
          <pc:docMk/>
          <pc:sldMk cId="0" sldId="388"/>
        </pc:sldMkLst>
        <pc:picChg chg="del">
          <ac:chgData name="Sana Belguith" userId="edaa0afb-4621-4165-af1d-05ed505f7999" providerId="ADAL" clId="{40B57EFF-CBF3-4A1C-8BB7-13BB04F966CA}" dt="2022-03-18T11:16:10.879" v="0"/>
          <ac:picMkLst>
            <pc:docMk/>
            <pc:sldMk cId="0" sldId="388"/>
            <ac:picMk id="3" creationId="{A1C9EF6F-4845-4676-BA1F-62E632202337}"/>
          </ac:picMkLst>
        </pc:picChg>
      </pc:sldChg>
      <pc:sldChg chg="delSp modTransition modAnim">
        <pc:chgData name="Sana Belguith" userId="edaa0afb-4621-4165-af1d-05ed505f7999" providerId="ADAL" clId="{40B57EFF-CBF3-4A1C-8BB7-13BB04F966CA}" dt="2022-03-18T11:16:10.879" v="0"/>
        <pc:sldMkLst>
          <pc:docMk/>
          <pc:sldMk cId="0" sldId="389"/>
        </pc:sldMkLst>
        <pc:picChg chg="del">
          <ac:chgData name="Sana Belguith" userId="edaa0afb-4621-4165-af1d-05ed505f7999" providerId="ADAL" clId="{40B57EFF-CBF3-4A1C-8BB7-13BB04F966CA}" dt="2022-03-18T11:16:10.879" v="0"/>
          <ac:picMkLst>
            <pc:docMk/>
            <pc:sldMk cId="0" sldId="389"/>
            <ac:picMk id="30" creationId="{B0CFAFEB-D368-4DF1-AF5D-F25FE7C66BA0}"/>
          </ac:picMkLst>
        </pc:picChg>
      </pc:sldChg>
      <pc:sldChg chg="delSp modTransition modAnim">
        <pc:chgData name="Sana Belguith" userId="edaa0afb-4621-4165-af1d-05ed505f7999" providerId="ADAL" clId="{40B57EFF-CBF3-4A1C-8BB7-13BB04F966CA}" dt="2022-03-18T11:16:10.879" v="0"/>
        <pc:sldMkLst>
          <pc:docMk/>
          <pc:sldMk cId="0" sldId="390"/>
        </pc:sldMkLst>
        <pc:picChg chg="del">
          <ac:chgData name="Sana Belguith" userId="edaa0afb-4621-4165-af1d-05ed505f7999" providerId="ADAL" clId="{40B57EFF-CBF3-4A1C-8BB7-13BB04F966CA}" dt="2022-03-18T11:16:10.879" v="0"/>
          <ac:picMkLst>
            <pc:docMk/>
            <pc:sldMk cId="0" sldId="390"/>
            <ac:picMk id="30" creationId="{1186BB6B-CA2D-41DD-9626-87678324C44B}"/>
          </ac:picMkLst>
        </pc:picChg>
      </pc:sldChg>
      <pc:sldChg chg="delSp modTransition modAnim">
        <pc:chgData name="Sana Belguith" userId="edaa0afb-4621-4165-af1d-05ed505f7999" providerId="ADAL" clId="{40B57EFF-CBF3-4A1C-8BB7-13BB04F966CA}" dt="2022-03-18T11:16:10.879" v="0"/>
        <pc:sldMkLst>
          <pc:docMk/>
          <pc:sldMk cId="0" sldId="391"/>
        </pc:sldMkLst>
        <pc:picChg chg="del">
          <ac:chgData name="Sana Belguith" userId="edaa0afb-4621-4165-af1d-05ed505f7999" providerId="ADAL" clId="{40B57EFF-CBF3-4A1C-8BB7-13BB04F966CA}" dt="2022-03-18T11:16:10.879" v="0"/>
          <ac:picMkLst>
            <pc:docMk/>
            <pc:sldMk cId="0" sldId="391"/>
            <ac:picMk id="30" creationId="{844DA6C7-636C-40F3-A650-C3C2C7F9B1B4}"/>
          </ac:picMkLst>
        </pc:picChg>
      </pc:sldChg>
      <pc:sldChg chg="delSp modTransition modAnim">
        <pc:chgData name="Sana Belguith" userId="edaa0afb-4621-4165-af1d-05ed505f7999" providerId="ADAL" clId="{40B57EFF-CBF3-4A1C-8BB7-13BB04F966CA}" dt="2022-03-18T11:16:10.879" v="0"/>
        <pc:sldMkLst>
          <pc:docMk/>
          <pc:sldMk cId="0" sldId="392"/>
        </pc:sldMkLst>
        <pc:picChg chg="del">
          <ac:chgData name="Sana Belguith" userId="edaa0afb-4621-4165-af1d-05ed505f7999" providerId="ADAL" clId="{40B57EFF-CBF3-4A1C-8BB7-13BB04F966CA}" dt="2022-03-18T11:16:10.879" v="0"/>
          <ac:picMkLst>
            <pc:docMk/>
            <pc:sldMk cId="0" sldId="392"/>
            <ac:picMk id="5" creationId="{2FFCBED2-DF29-412D-B184-15DA17035533}"/>
          </ac:picMkLst>
        </pc:picChg>
      </pc:sldChg>
      <pc:sldChg chg="delSp modTransition modAnim">
        <pc:chgData name="Sana Belguith" userId="edaa0afb-4621-4165-af1d-05ed505f7999" providerId="ADAL" clId="{40B57EFF-CBF3-4A1C-8BB7-13BB04F966CA}" dt="2022-03-18T11:16:10.879" v="0"/>
        <pc:sldMkLst>
          <pc:docMk/>
          <pc:sldMk cId="0" sldId="393"/>
        </pc:sldMkLst>
        <pc:picChg chg="del">
          <ac:chgData name="Sana Belguith" userId="edaa0afb-4621-4165-af1d-05ed505f7999" providerId="ADAL" clId="{40B57EFF-CBF3-4A1C-8BB7-13BB04F966CA}" dt="2022-03-18T11:16:10.879" v="0"/>
          <ac:picMkLst>
            <pc:docMk/>
            <pc:sldMk cId="0" sldId="393"/>
            <ac:picMk id="18" creationId="{5895898F-0475-4EDD-9C2A-6DAF9CD413CF}"/>
          </ac:picMkLst>
        </pc:picChg>
      </pc:sldChg>
      <pc:sldChg chg="delSp modTransition modAnim">
        <pc:chgData name="Sana Belguith" userId="edaa0afb-4621-4165-af1d-05ed505f7999" providerId="ADAL" clId="{40B57EFF-CBF3-4A1C-8BB7-13BB04F966CA}" dt="2022-03-18T11:16:10.879" v="0"/>
        <pc:sldMkLst>
          <pc:docMk/>
          <pc:sldMk cId="0" sldId="394"/>
        </pc:sldMkLst>
        <pc:picChg chg="del">
          <ac:chgData name="Sana Belguith" userId="edaa0afb-4621-4165-af1d-05ed505f7999" providerId="ADAL" clId="{40B57EFF-CBF3-4A1C-8BB7-13BB04F966CA}" dt="2022-03-18T11:16:10.879" v="0"/>
          <ac:picMkLst>
            <pc:docMk/>
            <pc:sldMk cId="0" sldId="394"/>
            <ac:picMk id="4" creationId="{08465CAC-F9C1-4262-B14B-CE2F4F159C4B}"/>
          </ac:picMkLst>
        </pc:picChg>
      </pc:sldChg>
      <pc:sldChg chg="delSp modTransition modAnim">
        <pc:chgData name="Sana Belguith" userId="edaa0afb-4621-4165-af1d-05ed505f7999" providerId="ADAL" clId="{40B57EFF-CBF3-4A1C-8BB7-13BB04F966CA}" dt="2022-03-18T11:16:10.879" v="0"/>
        <pc:sldMkLst>
          <pc:docMk/>
          <pc:sldMk cId="0" sldId="395"/>
        </pc:sldMkLst>
        <pc:picChg chg="del">
          <ac:chgData name="Sana Belguith" userId="edaa0afb-4621-4165-af1d-05ed505f7999" providerId="ADAL" clId="{40B57EFF-CBF3-4A1C-8BB7-13BB04F966CA}" dt="2022-03-18T11:16:10.879" v="0"/>
          <ac:picMkLst>
            <pc:docMk/>
            <pc:sldMk cId="0" sldId="395"/>
            <ac:picMk id="24" creationId="{1A2DC691-C444-4155-B1BB-E75FD0EB4C92}"/>
          </ac:picMkLst>
        </pc:picChg>
      </pc:sldChg>
      <pc:sldChg chg="delSp modTransition modAnim">
        <pc:chgData name="Sana Belguith" userId="edaa0afb-4621-4165-af1d-05ed505f7999" providerId="ADAL" clId="{40B57EFF-CBF3-4A1C-8BB7-13BB04F966CA}" dt="2022-03-18T11:16:10.879" v="0"/>
        <pc:sldMkLst>
          <pc:docMk/>
          <pc:sldMk cId="0" sldId="396"/>
        </pc:sldMkLst>
        <pc:picChg chg="del">
          <ac:chgData name="Sana Belguith" userId="edaa0afb-4621-4165-af1d-05ed505f7999" providerId="ADAL" clId="{40B57EFF-CBF3-4A1C-8BB7-13BB04F966CA}" dt="2022-03-18T11:16:10.879" v="0"/>
          <ac:picMkLst>
            <pc:docMk/>
            <pc:sldMk cId="0" sldId="396"/>
            <ac:picMk id="25" creationId="{9C3F4A49-14F7-4B6F-B6DC-F244AB899C7A}"/>
          </ac:picMkLst>
        </pc:picChg>
      </pc:sldChg>
      <pc:sldChg chg="delSp modTransition modAnim">
        <pc:chgData name="Sana Belguith" userId="edaa0afb-4621-4165-af1d-05ed505f7999" providerId="ADAL" clId="{40B57EFF-CBF3-4A1C-8BB7-13BB04F966CA}" dt="2022-03-18T11:16:10.879" v="0"/>
        <pc:sldMkLst>
          <pc:docMk/>
          <pc:sldMk cId="0" sldId="397"/>
        </pc:sldMkLst>
        <pc:picChg chg="del">
          <ac:chgData name="Sana Belguith" userId="edaa0afb-4621-4165-af1d-05ed505f7999" providerId="ADAL" clId="{40B57EFF-CBF3-4A1C-8BB7-13BB04F966CA}" dt="2022-03-18T11:16:10.879" v="0"/>
          <ac:picMkLst>
            <pc:docMk/>
            <pc:sldMk cId="0" sldId="397"/>
            <ac:picMk id="20" creationId="{B6777ECB-1B12-423E-B556-97AA098A952E}"/>
          </ac:picMkLst>
        </pc:picChg>
      </pc:sldChg>
      <pc:sldChg chg="delSp modTransition modAnim">
        <pc:chgData name="Sana Belguith" userId="edaa0afb-4621-4165-af1d-05ed505f7999" providerId="ADAL" clId="{40B57EFF-CBF3-4A1C-8BB7-13BB04F966CA}" dt="2022-03-18T11:16:10.879" v="0"/>
        <pc:sldMkLst>
          <pc:docMk/>
          <pc:sldMk cId="0" sldId="398"/>
        </pc:sldMkLst>
        <pc:picChg chg="del">
          <ac:chgData name="Sana Belguith" userId="edaa0afb-4621-4165-af1d-05ed505f7999" providerId="ADAL" clId="{40B57EFF-CBF3-4A1C-8BB7-13BB04F966CA}" dt="2022-03-18T11:16:10.879" v="0"/>
          <ac:picMkLst>
            <pc:docMk/>
            <pc:sldMk cId="0" sldId="398"/>
            <ac:picMk id="4" creationId="{849200FD-1F72-4E8E-9A82-6F84AD14F98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7108-F41F-489C-A3DB-6AECA58EB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17152-2208-4ACE-8ED1-ED9FEC17C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9DE55-132E-4F19-B1C5-C341C331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441D-88F2-4C5C-B803-899E6D772371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551A4-8D93-4180-A83A-D0C0E60D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622B8-2A7C-470A-99E4-C215B7E1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D0C2-D361-4AEC-B02B-FFA4882B5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86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6D61-0780-455B-A389-DCA06201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FB890-B091-4C69-94B3-51AEFCE1C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254EE-8B7F-4CA4-AE13-DB4C1253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441D-88F2-4C5C-B803-899E6D772371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E8D95-367F-45D5-955E-FA756842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F7304-6E41-4EEC-A795-9B8509AE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D0C2-D361-4AEC-B02B-FFA4882B5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35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95A9CA-E6DC-4A93-9309-EE2BD61BC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6B44B-51D4-45B3-9772-6BCC81328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D65D3-7E24-45BB-9EC0-C664BD4C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441D-88F2-4C5C-B803-899E6D772371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EB259-4A1C-46B2-8CAE-D06F4CCD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75882-D34D-470C-9D63-F5C9A218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D0C2-D361-4AEC-B02B-FFA4882B5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374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hite and Colou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2E89-89B9-4858-9170-4DBC5F5AC9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398" y="2131198"/>
            <a:ext cx="7012801" cy="1468793"/>
          </a:xfrm>
        </p:spPr>
        <p:txBody>
          <a:bodyPr anchor="b"/>
          <a:lstStyle>
            <a:lvl1pPr>
              <a:defRPr sz="5867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B1AF5-C662-45B6-9721-899BA728B58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94398" y="3602041"/>
            <a:ext cx="7012801" cy="1752001"/>
          </a:xfr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FD0F2-7EA6-4F47-AC14-C27502FE10B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A4CC4A-BD4A-4434-88B0-E4191D4A966A}" type="datetime1">
              <a:rPr lang="en-GB"/>
              <a:pPr lvl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5126-A98D-41B3-A295-047EDF6B2F5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C79D5-4E72-42EB-81D5-41D77B0B6CE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65938D-199D-4CBF-8D8D-385D07D13D3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19404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Colour and Imag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5B039152-55B3-45C8-87D7-F6B3BF3D1816}"/>
              </a:ext>
            </a:extLst>
          </p:cNvPr>
          <p:cNvSpPr/>
          <p:nvPr/>
        </p:nvSpPr>
        <p:spPr>
          <a:xfrm>
            <a:off x="7611539" y="-4229"/>
            <a:ext cx="4580460" cy="68622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435350"/>
              <a:gd name="f7" fmla="val 5146675"/>
              <a:gd name="f8" fmla="val 1190625"/>
              <a:gd name="f9" fmla="val 3175"/>
              <a:gd name="f10" fmla="+- 0 0 -90"/>
              <a:gd name="f11" fmla="*/ f3 1 3435350"/>
              <a:gd name="f12" fmla="*/ f4 1 5146675"/>
              <a:gd name="f13" fmla="+- f7 0 f5"/>
              <a:gd name="f14" fmla="+- f6 0 f5"/>
              <a:gd name="f15" fmla="*/ f10 f0 1"/>
              <a:gd name="f16" fmla="*/ f14 1 3435350"/>
              <a:gd name="f17" fmla="*/ f13 1 5146675"/>
              <a:gd name="f18" fmla="*/ 0 f14 1"/>
              <a:gd name="f19" fmla="*/ 3435350 f14 1"/>
              <a:gd name="f20" fmla="*/ 1190625 f14 1"/>
              <a:gd name="f21" fmla="*/ 0 f13 1"/>
              <a:gd name="f22" fmla="*/ 3175 f13 1"/>
              <a:gd name="f23" fmla="*/ 5146675 f13 1"/>
              <a:gd name="f24" fmla="*/ f15 1 f2"/>
              <a:gd name="f25" fmla="*/ f18 1 3435350"/>
              <a:gd name="f26" fmla="*/ f19 1 3435350"/>
              <a:gd name="f27" fmla="*/ f20 1 3435350"/>
              <a:gd name="f28" fmla="*/ f21 1 5146675"/>
              <a:gd name="f29" fmla="*/ f22 1 5146675"/>
              <a:gd name="f30" fmla="*/ f23 1 5146675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7 1 f16"/>
              <a:gd name="f37" fmla="*/ f28 1 f17"/>
              <a:gd name="f38" fmla="*/ f26 1 f16"/>
              <a:gd name="f39" fmla="*/ f29 1 f17"/>
              <a:gd name="f40" fmla="*/ f30 1 f17"/>
              <a:gd name="f41" fmla="*/ f25 1 f16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2 1"/>
              <a:gd name="f51" fmla="*/ f41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48" y="f50"/>
              </a:cxn>
              <a:cxn ang="f35">
                <a:pos x="f51" y="f50"/>
              </a:cxn>
              <a:cxn ang="f35">
                <a:pos x="f46" y="f47"/>
              </a:cxn>
            </a:cxnLst>
            <a:rect l="f42" t="f45" r="f43" b="f44"/>
            <a:pathLst>
              <a:path w="3435350" h="5146675">
                <a:moveTo>
                  <a:pt x="f8" y="f5"/>
                </a:moveTo>
                <a:lnTo>
                  <a:pt x="f6" y="f9"/>
                </a:lnTo>
                <a:lnTo>
                  <a:pt x="f6" y="f7"/>
                </a:lnTo>
                <a:lnTo>
                  <a:pt x="f5" y="f7"/>
                </a:lnTo>
                <a:lnTo>
                  <a:pt x="f8" y="f5"/>
                </a:lnTo>
                <a:close/>
              </a:path>
            </a:pathLst>
          </a:custGeom>
          <a:blipFill>
            <a:blip r:embed="rId3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marL="0" marR="0" lvl="0" indent="0" algn="ctr" defTabSz="914377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DC6FDE5-DFA8-47A8-B9BC-CD296D4749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398" y="2131198"/>
            <a:ext cx="7012801" cy="1468793"/>
          </a:xfrm>
        </p:spPr>
        <p:txBody>
          <a:bodyPr anchor="b"/>
          <a:lstStyle>
            <a:lvl1pPr>
              <a:defRPr sz="5867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6D259E0-31E5-47A2-B262-54C07D115E1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94398" y="3602041"/>
            <a:ext cx="7012801" cy="1752001"/>
          </a:xfrm>
        </p:spPr>
        <p:txBody>
          <a:bodyPr/>
          <a:lstStyle>
            <a:lvl1pPr marL="0" indent="0">
              <a:buNone/>
              <a:defRPr sz="2667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0E1CCF-F1C2-45D3-AD7E-5A182B08CAB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172903FE-B2A0-4CA8-B558-C36E6F596616}" type="datetime1">
              <a:rPr lang="en-GB"/>
              <a:pPr lvl="0"/>
              <a:t>18/03/2022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28793BF-6E3A-48AE-8E8A-FC1D26B0F10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CE728FC-4DD1-4BBA-B642-DC7BA63773F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3D277E00-E822-4839-BF8F-DD2B81F5141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22617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19A3D-0331-4E03-9CC0-AA2B2713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92E20-B57A-4125-BBC5-CD6E0AD5D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D88C9-2128-402D-B523-981E5980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441D-88F2-4C5C-B803-899E6D772371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D8F00-DE07-42F2-8274-AE0E97E7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36922-74A7-4619-B19B-4D496E54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D0C2-D361-4AEC-B02B-FFA4882B5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1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4B6F-5D66-4823-A531-801BFAE11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9FCAB-1553-423E-AC9C-A16023A5D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E6F59-675A-4E47-AA48-5A867AF7D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441D-88F2-4C5C-B803-899E6D772371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9BB49-AD6F-4F03-8D7F-4B2106C04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4F073-263F-4C1E-AD74-C3BED3BA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D0C2-D361-4AEC-B02B-FFA4882B5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87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F3AB-DE9B-422A-BAF5-6DB27888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39B3C-9878-4D45-85D9-C2BEFEBF2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7CFCE-27E3-4647-8277-CE3043845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73393-426D-4ADF-AD0E-ACF67879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441D-88F2-4C5C-B803-899E6D772371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E769A-C4CA-4D0E-B8A1-E4C295C49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A5EA8-5202-4CC3-A09B-F5D5B87A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D0C2-D361-4AEC-B02B-FFA4882B5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50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F868-73B8-4AF8-9C8E-856C4A11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0E4AD-BD13-4B2E-8D9E-60A91E5BC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AD7F4-55EC-4879-8CBF-A38B6EB3B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039283-1A20-41A3-8B8B-AC0EB6E96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F484D-16A2-4EAE-AF4F-8D60B600F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DE8889-B0CD-4F2C-826F-326D852F0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441D-88F2-4C5C-B803-899E6D772371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27AF2-1F4D-4074-96AC-78FAE6D68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AAE1C4-60FC-4425-A1CC-28D7172A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D0C2-D361-4AEC-B02B-FFA4882B5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13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BDBF-DC1B-4E93-A6F4-423F7C0D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EC36D-E88A-4F48-A0CF-D04473F3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441D-88F2-4C5C-B803-899E6D772371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B3D15-2444-4EEF-8DD8-7975F2B4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3F671-B025-47EA-8114-8F0EC16D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D0C2-D361-4AEC-B02B-FFA4882B5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33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6677E-BDBC-46A4-ADF3-B7781E0D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441D-88F2-4C5C-B803-899E6D772371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6B7610-0D44-49DC-A1F3-9CBF9CA3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4E80D-0ACE-4F2C-A028-BA480AFE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D0C2-D361-4AEC-B02B-FFA4882B5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67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41E8-40F2-4F19-8FFE-364A86DE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EEDA8-DE5B-4F9D-BDEA-BF31CDBF4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80865-240F-4506-895E-17E6E87AC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83550-5696-4C68-B5E7-9CE30A4D6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441D-88F2-4C5C-B803-899E6D772371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94CD6-8894-4852-AFE1-3CA56058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F0DE2-4CC1-4F7B-8335-D65E0DC0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D0C2-D361-4AEC-B02B-FFA4882B5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73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8C9D-3098-4133-9CE9-E5B97476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79B5A-8718-431A-BFCD-3BF1CF305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2AB37-3DEA-4A29-8067-79C77CCB2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D6520-3773-49F4-A0E2-F98766D2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441D-88F2-4C5C-B803-899E6D772371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75254-4F06-4F8C-9C4B-CA2DD402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54CF5-7CB7-4879-B89B-EC631A59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D0C2-D361-4AEC-B02B-FFA4882B5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06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3A7AE-BBF3-4F71-8B13-EC0694D5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02B44-CAE3-4BBB-B0B4-87C27AC3C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0A628-132E-4B5A-B1A4-57ECB3FC4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C441D-88F2-4C5C-B803-899E6D772371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A8408-219C-4C49-A487-F1A549DF8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067AB-F7DD-4A54-983F-CC5C99863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9D0C2-D361-4AEC-B02B-FFA4882B5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84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ABC8-5AB3-4949-80DF-F2A03D34097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Computer Systems B</a:t>
            </a:r>
            <a:br>
              <a:rPr lang="en-US" dirty="0"/>
            </a:br>
            <a:r>
              <a:rPr lang="en-US" sz="3733" dirty="0"/>
              <a:t>COMS20012</a:t>
            </a:r>
            <a:endParaRPr lang="en-GB" sz="3733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B8223-1B42-4A31-B7CD-C366A909941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94398" y="3602041"/>
            <a:ext cx="7012801" cy="175200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Introduction to Operating Systems and Security</a:t>
            </a:r>
            <a:endParaRPr lang="en-GB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7899-F861-4C3C-89A1-B6F7D6B5D27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Memory lifecycle on x86</a:t>
            </a:r>
            <a:endParaRPr lang="en-GB"/>
          </a:p>
        </p:txBody>
      </p:sp>
      <p:sp>
        <p:nvSpPr>
          <p:cNvPr id="3" name="Diamond 5">
            <a:extLst>
              <a:ext uri="{FF2B5EF4-FFF2-40B4-BE49-F238E27FC236}">
                <a16:creationId xmlns:a16="http://schemas.microsoft.com/office/drawing/2014/main" id="{089E2EE3-D6AB-40FB-BA49-6EB044EB05EC}"/>
              </a:ext>
            </a:extLst>
          </p:cNvPr>
          <p:cNvSpPr/>
          <p:nvPr/>
        </p:nvSpPr>
        <p:spPr>
          <a:xfrm>
            <a:off x="4724400" y="2897793"/>
            <a:ext cx="2498433" cy="78509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TLB hit?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8382C7C-D8EB-4426-A70D-E5EBAC83BB69}"/>
              </a:ext>
            </a:extLst>
          </p:cNvPr>
          <p:cNvSpPr/>
          <p:nvPr/>
        </p:nvSpPr>
        <p:spPr>
          <a:xfrm>
            <a:off x="4724400" y="1951719"/>
            <a:ext cx="2498433" cy="868216"/>
          </a:xfrm>
          <a:prstGeom prst="rect">
            <a:avLst/>
          </a:pr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TLB Look up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Diamond 9">
            <a:extLst>
              <a:ext uri="{FF2B5EF4-FFF2-40B4-BE49-F238E27FC236}">
                <a16:creationId xmlns:a16="http://schemas.microsoft.com/office/drawing/2014/main" id="{B381E27C-0852-41E9-8ECD-8038DE225B3C}"/>
              </a:ext>
            </a:extLst>
          </p:cNvPr>
          <p:cNvSpPr/>
          <p:nvPr/>
        </p:nvSpPr>
        <p:spPr>
          <a:xfrm>
            <a:off x="7624621" y="4621925"/>
            <a:ext cx="2493812" cy="78509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Access Ok?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Diamond 10">
            <a:extLst>
              <a:ext uri="{FF2B5EF4-FFF2-40B4-BE49-F238E27FC236}">
                <a16:creationId xmlns:a16="http://schemas.microsoft.com/office/drawing/2014/main" id="{195EE90F-D7A6-45FB-A3E9-E517FAACE255}"/>
              </a:ext>
            </a:extLst>
          </p:cNvPr>
          <p:cNvSpPr/>
          <p:nvPr/>
        </p:nvSpPr>
        <p:spPr>
          <a:xfrm>
            <a:off x="2184405" y="4509429"/>
            <a:ext cx="2498433" cy="78509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Found PTE?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83A9121C-D0BC-4981-8F4D-025F95CF9356}"/>
              </a:ext>
            </a:extLst>
          </p:cNvPr>
          <p:cNvSpPr/>
          <p:nvPr/>
        </p:nvSpPr>
        <p:spPr>
          <a:xfrm>
            <a:off x="6504713" y="5513892"/>
            <a:ext cx="1801087" cy="868216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HW page fault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8B1A9E04-B5EA-421F-9A72-2C135CC279A0}"/>
              </a:ext>
            </a:extLst>
          </p:cNvPr>
          <p:cNvSpPr/>
          <p:nvPr/>
        </p:nvSpPr>
        <p:spPr>
          <a:xfrm>
            <a:off x="8659087" y="5513880"/>
            <a:ext cx="3398983" cy="868216"/>
          </a:xfrm>
          <a:prstGeom prst="rect">
            <a:avLst/>
          </a:pr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Calculate phys. address, send to L1/L2/L3/RAM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AAAEAA94-F782-4847-9493-CA01A2F0CCA2}"/>
              </a:ext>
            </a:extLst>
          </p:cNvPr>
          <p:cNvSpPr/>
          <p:nvPr/>
        </p:nvSpPr>
        <p:spPr>
          <a:xfrm>
            <a:off x="3992417" y="5513880"/>
            <a:ext cx="1801087" cy="868216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HW page fault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3E4F6513-8E22-403D-9901-AC2ACFD8117B}"/>
              </a:ext>
            </a:extLst>
          </p:cNvPr>
          <p:cNvSpPr/>
          <p:nvPr/>
        </p:nvSpPr>
        <p:spPr>
          <a:xfrm>
            <a:off x="856671" y="5407017"/>
            <a:ext cx="1801087" cy="868216"/>
          </a:xfrm>
          <a:prstGeom prst="rect">
            <a:avLst/>
          </a:pr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HW update TLB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30DA18C0-8F5C-4784-AD7D-EBFE3A3F6183}"/>
              </a:ext>
            </a:extLst>
          </p:cNvPr>
          <p:cNvSpPr/>
          <p:nvPr/>
        </p:nvSpPr>
        <p:spPr>
          <a:xfrm>
            <a:off x="2533071" y="3421855"/>
            <a:ext cx="1801087" cy="868216"/>
          </a:xfrm>
          <a:prstGeom prst="rect">
            <a:avLst/>
          </a:pr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HW walk page table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E1C5E085-D321-4F9D-81A2-DF0FC3A14D32}"/>
              </a:ext>
            </a:extLst>
          </p:cNvPr>
          <p:cNvSpPr/>
          <p:nvPr/>
        </p:nvSpPr>
        <p:spPr>
          <a:xfrm>
            <a:off x="7798954" y="3504004"/>
            <a:ext cx="2149765" cy="868216"/>
          </a:xfrm>
          <a:prstGeom prst="rect">
            <a:avLst/>
          </a:pr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Check protection bits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4B148AC1-843D-4AD5-91D3-341EE8E9475F}"/>
              </a:ext>
            </a:extLst>
          </p:cNvPr>
          <p:cNvSpPr txBox="1"/>
          <p:nvPr/>
        </p:nvSpPr>
        <p:spPr>
          <a:xfrm>
            <a:off x="4877885" y="1237172"/>
            <a:ext cx="2123338" cy="492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Virtual address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4" name="Straight Arrow Connector 24">
            <a:extLst>
              <a:ext uri="{FF2B5EF4-FFF2-40B4-BE49-F238E27FC236}">
                <a16:creationId xmlns:a16="http://schemas.microsoft.com/office/drawing/2014/main" id="{32859C7B-B978-4C64-B381-BEE95730A6DA}"/>
              </a:ext>
            </a:extLst>
          </p:cNvPr>
          <p:cNvCxnSpPr>
            <a:stCxn id="13" idx="2"/>
            <a:endCxn id="4" idx="0"/>
          </p:cNvCxnSpPr>
          <p:nvPr/>
        </p:nvCxnSpPr>
        <p:spPr>
          <a:xfrm>
            <a:off x="5939554" y="1729615"/>
            <a:ext cx="34063" cy="222104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5" name="Connector: Elbow 27">
            <a:extLst>
              <a:ext uri="{FF2B5EF4-FFF2-40B4-BE49-F238E27FC236}">
                <a16:creationId xmlns:a16="http://schemas.microsoft.com/office/drawing/2014/main" id="{A03F4F31-8D86-4453-8047-C2ABB5A7C985}"/>
              </a:ext>
            </a:extLst>
          </p:cNvPr>
          <p:cNvCxnSpPr>
            <a:stCxn id="3" idx="1"/>
            <a:endCxn id="12" idx="0"/>
          </p:cNvCxnSpPr>
          <p:nvPr/>
        </p:nvCxnSpPr>
        <p:spPr>
          <a:xfrm>
            <a:off x="7222833" y="3290340"/>
            <a:ext cx="1651004" cy="213665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6" name="Connector: Elbow 29">
            <a:extLst>
              <a:ext uri="{FF2B5EF4-FFF2-40B4-BE49-F238E27FC236}">
                <a16:creationId xmlns:a16="http://schemas.microsoft.com/office/drawing/2014/main" id="{3F0E8D61-8928-44C4-A8AD-F7BA179720CD}"/>
              </a:ext>
            </a:extLst>
          </p:cNvPr>
          <p:cNvCxnSpPr>
            <a:stCxn id="3" idx="3"/>
            <a:endCxn id="11" idx="0"/>
          </p:cNvCxnSpPr>
          <p:nvPr/>
        </p:nvCxnSpPr>
        <p:spPr>
          <a:xfrm rot="10800000" flipV="1">
            <a:off x="3433615" y="3290338"/>
            <a:ext cx="1290784" cy="131516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7" name="Straight Arrow Connector 31">
            <a:extLst>
              <a:ext uri="{FF2B5EF4-FFF2-40B4-BE49-F238E27FC236}">
                <a16:creationId xmlns:a16="http://schemas.microsoft.com/office/drawing/2014/main" id="{E1044332-A104-43B3-BD52-9B69A976D8BA}"/>
              </a:ext>
            </a:extLst>
          </p:cNvPr>
          <p:cNvCxnSpPr>
            <a:stCxn id="11" idx="2"/>
            <a:endCxn id="6" idx="0"/>
          </p:cNvCxnSpPr>
          <p:nvPr/>
        </p:nvCxnSpPr>
        <p:spPr>
          <a:xfrm>
            <a:off x="3433615" y="4290071"/>
            <a:ext cx="7" cy="219359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8" name="Straight Arrow Connector 34">
            <a:extLst>
              <a:ext uri="{FF2B5EF4-FFF2-40B4-BE49-F238E27FC236}">
                <a16:creationId xmlns:a16="http://schemas.microsoft.com/office/drawing/2014/main" id="{D5EDC787-C809-46E5-B79E-6953A16FE6AA}"/>
              </a:ext>
            </a:extLst>
          </p:cNvPr>
          <p:cNvCxnSpPr>
            <a:stCxn id="12" idx="2"/>
            <a:endCxn id="5" idx="0"/>
          </p:cNvCxnSpPr>
          <p:nvPr/>
        </p:nvCxnSpPr>
        <p:spPr>
          <a:xfrm flipH="1">
            <a:off x="8871527" y="4372221"/>
            <a:ext cx="2309" cy="249705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9" name="Connector: Elbow 36">
            <a:extLst>
              <a:ext uri="{FF2B5EF4-FFF2-40B4-BE49-F238E27FC236}">
                <a16:creationId xmlns:a16="http://schemas.microsoft.com/office/drawing/2014/main" id="{8ECB2841-D8A4-485D-9FFB-F73A35F50211}"/>
              </a:ext>
            </a:extLst>
          </p:cNvPr>
          <p:cNvCxnSpPr>
            <a:stCxn id="6" idx="1"/>
            <a:endCxn id="9" idx="0"/>
          </p:cNvCxnSpPr>
          <p:nvPr/>
        </p:nvCxnSpPr>
        <p:spPr>
          <a:xfrm>
            <a:off x="4682837" y="4901976"/>
            <a:ext cx="210123" cy="611905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0" name="Connector: Elbow 38">
            <a:extLst>
              <a:ext uri="{FF2B5EF4-FFF2-40B4-BE49-F238E27FC236}">
                <a16:creationId xmlns:a16="http://schemas.microsoft.com/office/drawing/2014/main" id="{1D775ADA-10AF-4A58-8332-E456A1173554}"/>
              </a:ext>
            </a:extLst>
          </p:cNvPr>
          <p:cNvCxnSpPr>
            <a:stCxn id="6" idx="3"/>
            <a:endCxn id="10" idx="0"/>
          </p:cNvCxnSpPr>
          <p:nvPr/>
        </p:nvCxnSpPr>
        <p:spPr>
          <a:xfrm rot="10800000" flipV="1">
            <a:off x="1757215" y="4901975"/>
            <a:ext cx="427189" cy="505043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1" name="Connector: Elbow 40">
            <a:extLst>
              <a:ext uri="{FF2B5EF4-FFF2-40B4-BE49-F238E27FC236}">
                <a16:creationId xmlns:a16="http://schemas.microsoft.com/office/drawing/2014/main" id="{A1CB9EF3-4160-47C2-B66C-3211D170E42B}"/>
              </a:ext>
            </a:extLst>
          </p:cNvPr>
          <p:cNvCxnSpPr>
            <a:stCxn id="5" idx="1"/>
            <a:endCxn id="8" idx="0"/>
          </p:cNvCxnSpPr>
          <p:nvPr/>
        </p:nvCxnSpPr>
        <p:spPr>
          <a:xfrm>
            <a:off x="10118432" y="5014472"/>
            <a:ext cx="240147" cy="499409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2" name="Connector: Elbow 42">
            <a:extLst>
              <a:ext uri="{FF2B5EF4-FFF2-40B4-BE49-F238E27FC236}">
                <a16:creationId xmlns:a16="http://schemas.microsoft.com/office/drawing/2014/main" id="{ACEC28B3-0248-42AB-AC2A-A22A0CFBFE69}"/>
              </a:ext>
            </a:extLst>
          </p:cNvPr>
          <p:cNvCxnSpPr>
            <a:stCxn id="5" idx="3"/>
            <a:endCxn id="7" idx="0"/>
          </p:cNvCxnSpPr>
          <p:nvPr/>
        </p:nvCxnSpPr>
        <p:spPr>
          <a:xfrm rot="10800000" flipV="1">
            <a:off x="7405258" y="5014471"/>
            <a:ext cx="219364" cy="499421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3" name="Connector: Elbow 45">
            <a:extLst>
              <a:ext uri="{FF2B5EF4-FFF2-40B4-BE49-F238E27FC236}">
                <a16:creationId xmlns:a16="http://schemas.microsoft.com/office/drawing/2014/main" id="{A7E3DCC6-0395-4686-A926-FA77E39B2EB0}"/>
              </a:ext>
            </a:extLst>
          </p:cNvPr>
          <p:cNvCxnSpPr>
            <a:stCxn id="10" idx="1"/>
            <a:endCxn id="4" idx="1"/>
          </p:cNvCxnSpPr>
          <p:nvPr/>
        </p:nvCxnSpPr>
        <p:spPr>
          <a:xfrm rot="10800000" flipH="1">
            <a:off x="856671" y="2385827"/>
            <a:ext cx="3867728" cy="3455299"/>
          </a:xfrm>
          <a:prstGeom prst="bentConnector3">
            <a:avLst>
              <a:gd name="adj1" fmla="val -7881"/>
            </a:avLst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24" name="TextBox 2">
            <a:extLst>
              <a:ext uri="{FF2B5EF4-FFF2-40B4-BE49-F238E27FC236}">
                <a16:creationId xmlns:a16="http://schemas.microsoft.com/office/drawing/2014/main" id="{D8086EF6-7AB2-4983-8530-C931C57A809F}"/>
              </a:ext>
            </a:extLst>
          </p:cNvPr>
          <p:cNvSpPr txBox="1"/>
          <p:nvPr/>
        </p:nvSpPr>
        <p:spPr>
          <a:xfrm>
            <a:off x="7274759" y="1510492"/>
            <a:ext cx="4587153" cy="155972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67">
                <a:solidFill>
                  <a:srgbClr val="000000"/>
                </a:solidFill>
                <a:latin typeface="Calibri"/>
              </a:rPr>
              <a:t>Before raising fault, hardware set</a:t>
            </a:r>
          </a:p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67">
                <a:solidFill>
                  <a:srgbClr val="000000"/>
                </a:solidFill>
                <a:latin typeface="Calibri"/>
              </a:rPr>
              <a:t>register %cr2 to faulting address</a:t>
            </a:r>
          </a:p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67">
                <a:solidFill>
                  <a:srgbClr val="000000"/>
                </a:solidFill>
                <a:latin typeface="Calibri"/>
              </a:rPr>
              <a:t>and push error to stack:</a:t>
            </a:r>
          </a:p>
          <a:p>
            <a:pPr marL="380990" indent="-380990" defTabSz="1219170"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67">
                <a:solidFill>
                  <a:srgbClr val="000000"/>
                </a:solidFill>
                <a:latin typeface="Calibri"/>
              </a:rPr>
              <a:t>Page not present in physical memory</a:t>
            </a:r>
          </a:p>
          <a:p>
            <a:pPr marL="380990" indent="-380990" defTabSz="1219170"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67">
                <a:solidFill>
                  <a:srgbClr val="000000"/>
                </a:solidFill>
                <a:latin typeface="Calibri"/>
              </a:rPr>
              <a:t>Wrong access (e.g., writing on read only)</a:t>
            </a:r>
            <a:endParaRPr lang="en-GB" sz="1867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DB4C-8FE6-400C-AD94-587AF001B0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Memory lifecycle on MIPS</a:t>
            </a:r>
            <a:endParaRPr lang="en-GB"/>
          </a:p>
        </p:txBody>
      </p:sp>
      <p:sp>
        <p:nvSpPr>
          <p:cNvPr id="3" name="Diamond 5">
            <a:extLst>
              <a:ext uri="{FF2B5EF4-FFF2-40B4-BE49-F238E27FC236}">
                <a16:creationId xmlns:a16="http://schemas.microsoft.com/office/drawing/2014/main" id="{25F3C506-8272-4DF9-B193-9A04F2C92866}"/>
              </a:ext>
            </a:extLst>
          </p:cNvPr>
          <p:cNvSpPr/>
          <p:nvPr/>
        </p:nvSpPr>
        <p:spPr>
          <a:xfrm>
            <a:off x="4724400" y="2897793"/>
            <a:ext cx="2498433" cy="78509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TLB hit?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CF77550-BFD5-40D2-B99B-150B99A1F593}"/>
              </a:ext>
            </a:extLst>
          </p:cNvPr>
          <p:cNvSpPr/>
          <p:nvPr/>
        </p:nvSpPr>
        <p:spPr>
          <a:xfrm>
            <a:off x="4724400" y="1951719"/>
            <a:ext cx="2498433" cy="868216"/>
          </a:xfrm>
          <a:prstGeom prst="rect">
            <a:avLst/>
          </a:pr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TLB Look up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Diamond 9">
            <a:extLst>
              <a:ext uri="{FF2B5EF4-FFF2-40B4-BE49-F238E27FC236}">
                <a16:creationId xmlns:a16="http://schemas.microsoft.com/office/drawing/2014/main" id="{4171B98E-86B7-4C72-82BA-6E373F97CF6A}"/>
              </a:ext>
            </a:extLst>
          </p:cNvPr>
          <p:cNvSpPr/>
          <p:nvPr/>
        </p:nvSpPr>
        <p:spPr>
          <a:xfrm>
            <a:off x="7624621" y="4621925"/>
            <a:ext cx="2493812" cy="78509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Access Ok?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82FC895-3B63-40D6-B10D-302826F404B7}"/>
              </a:ext>
            </a:extLst>
          </p:cNvPr>
          <p:cNvSpPr/>
          <p:nvPr/>
        </p:nvSpPr>
        <p:spPr>
          <a:xfrm>
            <a:off x="5807366" y="5513892"/>
            <a:ext cx="2498433" cy="868216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HW exception #1 </a:t>
            </a:r>
          </a:p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read only fault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2001A0DA-F74C-44E2-91F1-6FE15BA7F5EA}"/>
              </a:ext>
            </a:extLst>
          </p:cNvPr>
          <p:cNvSpPr/>
          <p:nvPr/>
        </p:nvSpPr>
        <p:spPr>
          <a:xfrm>
            <a:off x="8659087" y="5513880"/>
            <a:ext cx="3398983" cy="868216"/>
          </a:xfrm>
          <a:prstGeom prst="rect">
            <a:avLst/>
          </a:pr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Calculate phys. address, send to L1/L2/L3/RAM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7347C63C-4D80-4AAB-836C-CFB53D59448B}"/>
              </a:ext>
            </a:extLst>
          </p:cNvPr>
          <p:cNvSpPr/>
          <p:nvPr/>
        </p:nvSpPr>
        <p:spPr>
          <a:xfrm>
            <a:off x="2286000" y="3421855"/>
            <a:ext cx="2015837" cy="1787456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HW exception #2 or #3 TLB miss on load</a:t>
            </a:r>
          </a:p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miss on store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BFE72FD1-E4D9-4B13-BF90-D39E3146BE82}"/>
              </a:ext>
            </a:extLst>
          </p:cNvPr>
          <p:cNvSpPr/>
          <p:nvPr/>
        </p:nvSpPr>
        <p:spPr>
          <a:xfrm>
            <a:off x="7798954" y="3504004"/>
            <a:ext cx="2149765" cy="868216"/>
          </a:xfrm>
          <a:prstGeom prst="rect">
            <a:avLst/>
          </a:pr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Check protection bits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820D832C-3E12-43DF-A21B-9B3B5A39553F}"/>
              </a:ext>
            </a:extLst>
          </p:cNvPr>
          <p:cNvSpPr txBox="1"/>
          <p:nvPr/>
        </p:nvSpPr>
        <p:spPr>
          <a:xfrm>
            <a:off x="4877885" y="1237172"/>
            <a:ext cx="2123338" cy="492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Virtual address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1" name="Straight Arrow Connector 24">
            <a:extLst>
              <a:ext uri="{FF2B5EF4-FFF2-40B4-BE49-F238E27FC236}">
                <a16:creationId xmlns:a16="http://schemas.microsoft.com/office/drawing/2014/main" id="{AAB4C7FC-ACB2-4A5B-B750-CDCA8E4FA426}"/>
              </a:ext>
            </a:extLst>
          </p:cNvPr>
          <p:cNvCxnSpPr>
            <a:stCxn id="10" idx="2"/>
            <a:endCxn id="4" idx="0"/>
          </p:cNvCxnSpPr>
          <p:nvPr/>
        </p:nvCxnSpPr>
        <p:spPr>
          <a:xfrm>
            <a:off x="5939554" y="1729615"/>
            <a:ext cx="34063" cy="222104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2" name="Connector: Elbow 27">
            <a:extLst>
              <a:ext uri="{FF2B5EF4-FFF2-40B4-BE49-F238E27FC236}">
                <a16:creationId xmlns:a16="http://schemas.microsoft.com/office/drawing/2014/main" id="{3800B6B1-5874-4C79-A024-3572AE782428}"/>
              </a:ext>
            </a:extLst>
          </p:cNvPr>
          <p:cNvCxnSpPr>
            <a:stCxn id="3" idx="1"/>
            <a:endCxn id="9" idx="0"/>
          </p:cNvCxnSpPr>
          <p:nvPr/>
        </p:nvCxnSpPr>
        <p:spPr>
          <a:xfrm>
            <a:off x="7222833" y="3290340"/>
            <a:ext cx="1651004" cy="213665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3" name="Connector: Elbow 29">
            <a:extLst>
              <a:ext uri="{FF2B5EF4-FFF2-40B4-BE49-F238E27FC236}">
                <a16:creationId xmlns:a16="http://schemas.microsoft.com/office/drawing/2014/main" id="{882A6430-7A04-474A-A5DD-F5ED991A1619}"/>
              </a:ext>
            </a:extLst>
          </p:cNvPr>
          <p:cNvCxnSpPr>
            <a:stCxn id="3" idx="3"/>
          </p:cNvCxnSpPr>
          <p:nvPr/>
        </p:nvCxnSpPr>
        <p:spPr>
          <a:xfrm rot="10799975" flipV="1">
            <a:off x="3433645" y="3290315"/>
            <a:ext cx="1290780" cy="131515"/>
          </a:xfrm>
          <a:prstGeom prst="bent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4" name="Straight Arrow Connector 34">
            <a:extLst>
              <a:ext uri="{FF2B5EF4-FFF2-40B4-BE49-F238E27FC236}">
                <a16:creationId xmlns:a16="http://schemas.microsoft.com/office/drawing/2014/main" id="{0A673673-84F2-489B-AB55-977B9F56912A}"/>
              </a:ext>
            </a:extLst>
          </p:cNvPr>
          <p:cNvCxnSpPr>
            <a:stCxn id="9" idx="2"/>
            <a:endCxn id="5" idx="0"/>
          </p:cNvCxnSpPr>
          <p:nvPr/>
        </p:nvCxnSpPr>
        <p:spPr>
          <a:xfrm flipH="1">
            <a:off x="8871527" y="4372221"/>
            <a:ext cx="2309" cy="249705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5" name="Connector: Elbow 40">
            <a:extLst>
              <a:ext uri="{FF2B5EF4-FFF2-40B4-BE49-F238E27FC236}">
                <a16:creationId xmlns:a16="http://schemas.microsoft.com/office/drawing/2014/main" id="{A0288C9D-67A0-44A4-AECD-F1E91955FE94}"/>
              </a:ext>
            </a:extLst>
          </p:cNvPr>
          <p:cNvCxnSpPr>
            <a:stCxn id="5" idx="1"/>
            <a:endCxn id="7" idx="0"/>
          </p:cNvCxnSpPr>
          <p:nvPr/>
        </p:nvCxnSpPr>
        <p:spPr>
          <a:xfrm>
            <a:off x="10118432" y="5014472"/>
            <a:ext cx="240147" cy="499409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6" name="Connector: Elbow 42">
            <a:extLst>
              <a:ext uri="{FF2B5EF4-FFF2-40B4-BE49-F238E27FC236}">
                <a16:creationId xmlns:a16="http://schemas.microsoft.com/office/drawing/2014/main" id="{DE1EE461-EF88-4ABE-BF98-1AEE5983ADFF}"/>
              </a:ext>
            </a:extLst>
          </p:cNvPr>
          <p:cNvCxnSpPr>
            <a:stCxn id="5" idx="3"/>
            <a:endCxn id="6" idx="0"/>
          </p:cNvCxnSpPr>
          <p:nvPr/>
        </p:nvCxnSpPr>
        <p:spPr>
          <a:xfrm rot="10800000" flipV="1">
            <a:off x="7056583" y="5014471"/>
            <a:ext cx="568037" cy="499421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17" name="Rectangle 7">
            <a:extLst>
              <a:ext uri="{FF2B5EF4-FFF2-40B4-BE49-F238E27FC236}">
                <a16:creationId xmlns:a16="http://schemas.microsoft.com/office/drawing/2014/main" id="{95186371-BD3C-4C79-89F8-C95127D1E800}"/>
              </a:ext>
            </a:extLst>
          </p:cNvPr>
          <p:cNvSpPr/>
          <p:nvPr/>
        </p:nvSpPr>
        <p:spPr>
          <a:xfrm>
            <a:off x="1543628" y="5603834"/>
            <a:ext cx="3500579" cy="688335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Software logic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8" name="Straight Arrow Connector 11">
            <a:extLst>
              <a:ext uri="{FF2B5EF4-FFF2-40B4-BE49-F238E27FC236}">
                <a16:creationId xmlns:a16="http://schemas.microsoft.com/office/drawing/2014/main" id="{72E5B035-25FF-45D2-B2DD-F555EC52BC6B}"/>
              </a:ext>
            </a:extLst>
          </p:cNvPr>
          <p:cNvCxnSpPr>
            <a:stCxn id="6" idx="1"/>
            <a:endCxn id="17" idx="3"/>
          </p:cNvCxnSpPr>
          <p:nvPr/>
        </p:nvCxnSpPr>
        <p:spPr>
          <a:xfrm flipH="1">
            <a:off x="5044207" y="5948001"/>
            <a:ext cx="763159" cy="1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9" name="Straight Arrow Connector 21">
            <a:extLst>
              <a:ext uri="{FF2B5EF4-FFF2-40B4-BE49-F238E27FC236}">
                <a16:creationId xmlns:a16="http://schemas.microsoft.com/office/drawing/2014/main" id="{245CD7E2-C675-456E-8259-87BC6897AEFA}"/>
              </a:ext>
            </a:extLst>
          </p:cNvPr>
          <p:cNvCxnSpPr>
            <a:stCxn id="8" idx="2"/>
            <a:endCxn id="17" idx="0"/>
          </p:cNvCxnSpPr>
          <p:nvPr/>
        </p:nvCxnSpPr>
        <p:spPr>
          <a:xfrm flipH="1">
            <a:off x="3293918" y="5209311"/>
            <a:ext cx="1" cy="394523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D8D6-6E21-4ACE-9F9C-6B5AED502F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TLB design trade-offs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598A2-8094-4D54-BED8-C438039E825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Software TLB</a:t>
            </a:r>
          </a:p>
          <a:p>
            <a:pPr lvl="1"/>
            <a:r>
              <a:rPr lang="en-US"/>
              <a:t>Good: freedom to design page directory, page tables and other structures as needed</a:t>
            </a:r>
          </a:p>
          <a:p>
            <a:pPr lvl="1"/>
            <a:r>
              <a:rPr lang="en-US"/>
              <a:t>Good: OS can implement TLB eviction policies (i.e., deciding which entry to remove when full)</a:t>
            </a:r>
          </a:p>
          <a:p>
            <a:pPr lvl="1"/>
            <a:r>
              <a:rPr lang="en-US"/>
              <a:t>Bad: slower than hardware</a:t>
            </a:r>
          </a:p>
          <a:p>
            <a:pPr lvl="0"/>
            <a:r>
              <a:rPr lang="en-US"/>
              <a:t>Hardware TLB</a:t>
            </a:r>
          </a:p>
          <a:p>
            <a:pPr lvl="1"/>
            <a:r>
              <a:rPr lang="en-US"/>
              <a:t>Good: faster!</a:t>
            </a:r>
          </a:p>
          <a:p>
            <a:pPr lvl="1"/>
            <a:r>
              <a:rPr lang="en-US"/>
              <a:t>Bad: OS cannot change the design of page directory, page table etc.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72072FD4-E83C-47C2-9233-08E56EDEB9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4267" dirty="0"/>
              <a:t>Translation Lookaside Buffer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234F4A2-54E0-47C1-B872-23F8F32F91C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Previously</a:t>
            </a:r>
            <a:endParaRPr lang="en-GB"/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0FA2F967-BB71-4FD7-B0E4-2E4F7FAB9F5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172200" y="1825630"/>
            <a:ext cx="5525401" cy="3851269"/>
          </a:xfrm>
        </p:spPr>
        <p:txBody>
          <a:bodyPr/>
          <a:lstStyle/>
          <a:p>
            <a:pPr lvl="0"/>
            <a:r>
              <a:rPr lang="en-US" sz="1867"/>
              <a:t>Problem</a:t>
            </a:r>
          </a:p>
          <a:p>
            <a:pPr lvl="1"/>
            <a:r>
              <a:rPr lang="en-US" sz="1467"/>
              <a:t>One virtual memory access</a:t>
            </a:r>
          </a:p>
          <a:p>
            <a:pPr lvl="1"/>
            <a:r>
              <a:rPr lang="en-US" sz="1467"/>
              <a:t>Requires two physical memory access</a:t>
            </a:r>
          </a:p>
          <a:p>
            <a:pPr lvl="2"/>
            <a:r>
              <a:rPr lang="en-US" sz="1067"/>
              <a:t>Load directory entry</a:t>
            </a:r>
          </a:p>
          <a:p>
            <a:pPr lvl="2"/>
            <a:r>
              <a:rPr lang="en-US" sz="1067"/>
              <a:t>Load page entry</a:t>
            </a:r>
          </a:p>
          <a:p>
            <a:pPr lvl="1"/>
            <a:r>
              <a:rPr lang="en-GB" sz="1467"/>
              <a:t>Generate “real” memory access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F1ED1D6-5493-4462-B33F-4F1EFD6A27C4}"/>
              </a:ext>
            </a:extLst>
          </p:cNvPr>
          <p:cNvSpPr/>
          <p:nvPr/>
        </p:nvSpPr>
        <p:spPr>
          <a:xfrm>
            <a:off x="267858" y="2690335"/>
            <a:ext cx="1648943" cy="290949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directory #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B114F3B-B221-4CC3-B162-315EB2E90C33}"/>
              </a:ext>
            </a:extLst>
          </p:cNvPr>
          <p:cNvSpPr/>
          <p:nvPr/>
        </p:nvSpPr>
        <p:spPr>
          <a:xfrm>
            <a:off x="3569489" y="2690335"/>
            <a:ext cx="1154545" cy="290949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offset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E977AA0-3D30-44AD-89E8-59EFFCCB373B}"/>
              </a:ext>
            </a:extLst>
          </p:cNvPr>
          <p:cNvSpPr/>
          <p:nvPr/>
        </p:nvSpPr>
        <p:spPr>
          <a:xfrm rot="5400013">
            <a:off x="2448190" y="447643"/>
            <a:ext cx="206909" cy="411454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50000"/>
              <a:gd name="f10" fmla="+- 0 0 -180"/>
              <a:gd name="f11" fmla="+- 0 0 -270"/>
              <a:gd name="f12" fmla="+- 0 0 -360"/>
              <a:gd name="f13" fmla="abs f3"/>
              <a:gd name="f14" fmla="abs f4"/>
              <a:gd name="f15" fmla="abs f5"/>
              <a:gd name="f16" fmla="+- 2700000 f1 0"/>
              <a:gd name="f17" fmla="*/ f10 f0 1"/>
              <a:gd name="f18" fmla="*/ f11 f0 1"/>
              <a:gd name="f19" fmla="*/ f12 f0 1"/>
              <a:gd name="f20" fmla="?: f13 f3 1"/>
              <a:gd name="f21" fmla="?: f14 f4 1"/>
              <a:gd name="f22" fmla="?: f15 f5 1"/>
              <a:gd name="f23" fmla="+- f16 0 f1"/>
              <a:gd name="f24" fmla="*/ f17 1 f2"/>
              <a:gd name="f25" fmla="*/ f18 1 f2"/>
              <a:gd name="f26" fmla="*/ f19 1 f2"/>
              <a:gd name="f27" fmla="*/ f20 1 21600"/>
              <a:gd name="f28" fmla="*/ f21 1 21600"/>
              <a:gd name="f29" fmla="*/ 21600 f20 1"/>
              <a:gd name="f30" fmla="*/ 21600 f21 1"/>
              <a:gd name="f31" fmla="+- f23 f1 0"/>
              <a:gd name="f32" fmla="+- f24 0 f1"/>
              <a:gd name="f33" fmla="+- f25 0 f1"/>
              <a:gd name="f34" fmla="+- f26 0 f1"/>
              <a:gd name="f35" fmla="min f28 f27"/>
              <a:gd name="f36" fmla="*/ f29 1 f22"/>
              <a:gd name="f37" fmla="*/ f30 1 f22"/>
              <a:gd name="f38" fmla="*/ f31 f7 1"/>
              <a:gd name="f39" fmla="val f36"/>
              <a:gd name="f40" fmla="val f37"/>
              <a:gd name="f41" fmla="*/ f38 1 f0"/>
              <a:gd name="f42" fmla="*/ f6 f35 1"/>
              <a:gd name="f43" fmla="+- f40 0 f6"/>
              <a:gd name="f44" fmla="+- f39 0 f6"/>
              <a:gd name="f45" fmla="+- 0 0 f41"/>
              <a:gd name="f46" fmla="*/ f39 f35 1"/>
              <a:gd name="f47" fmla="*/ f40 f35 1"/>
              <a:gd name="f48" fmla="*/ f44 1 2"/>
              <a:gd name="f49" fmla="min f44 f43"/>
              <a:gd name="f50" fmla="*/ f43 f9 1"/>
              <a:gd name="f51" fmla="+- 0 0 f45"/>
              <a:gd name="f52" fmla="+- f6 f48 0"/>
              <a:gd name="f53" fmla="*/ f49 f6 1"/>
              <a:gd name="f54" fmla="*/ f50 1 100000"/>
              <a:gd name="f55" fmla="*/ f51 f0 1"/>
              <a:gd name="f56" fmla="*/ f48 f35 1"/>
              <a:gd name="f57" fmla="*/ f53 1 100000"/>
              <a:gd name="f58" fmla="*/ f55 1 f7"/>
              <a:gd name="f59" fmla="*/ f52 f35 1"/>
              <a:gd name="f60" fmla="*/ f54 f35 1"/>
              <a:gd name="f61" fmla="+- f54 f57 0"/>
              <a:gd name="f62" fmla="+- f58 0 f1"/>
              <a:gd name="f63" fmla="*/ f57 f35 1"/>
              <a:gd name="f64" fmla="cos 1 f62"/>
              <a:gd name="f65" fmla="sin 1 f62"/>
              <a:gd name="f66" fmla="*/ f61 f35 1"/>
              <a:gd name="f67" fmla="+- 0 0 f64"/>
              <a:gd name="f68" fmla="+- 0 0 f65"/>
              <a:gd name="f69" fmla="+- 0 0 f67"/>
              <a:gd name="f70" fmla="+- 0 0 f68"/>
              <a:gd name="f71" fmla="val f69"/>
              <a:gd name="f72" fmla="val f70"/>
              <a:gd name="f73" fmla="*/ f71 f48 1"/>
              <a:gd name="f74" fmla="*/ f72 f57 1"/>
              <a:gd name="f75" fmla="+- f39 0 f73"/>
              <a:gd name="f76" fmla="+- f57 0 f74"/>
              <a:gd name="f77" fmla="+- f40 f74 0"/>
              <a:gd name="f78" fmla="+- f77 0 f57"/>
              <a:gd name="f79" fmla="*/ f75 f35 1"/>
              <a:gd name="f80" fmla="*/ f76 f35 1"/>
              <a:gd name="f81" fmla="*/ f78 f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6" y="f42"/>
              </a:cxn>
              <a:cxn ang="f33">
                <a:pos x="f42" y="f60"/>
              </a:cxn>
              <a:cxn ang="f34">
                <a:pos x="f46" y="f47"/>
              </a:cxn>
            </a:cxnLst>
            <a:rect l="f79" t="f80" r="f46" b="f81"/>
            <a:pathLst>
              <a:path stroke="0">
                <a:moveTo>
                  <a:pt x="f46" y="f47"/>
                </a:moveTo>
                <a:arcTo wR="f56" hR="f63" stAng="f1" swAng="f1"/>
                <a:lnTo>
                  <a:pt x="f59" y="f66"/>
                </a:lnTo>
                <a:arcTo wR="f56" hR="f63" stAng="f6" swAng="f8"/>
                <a:arcTo wR="f56" hR="f63" stAng="f1" swAng="f8"/>
                <a:lnTo>
                  <a:pt x="f59" y="f63"/>
                </a:lnTo>
                <a:arcTo wR="f56" hR="f63" stAng="f0" swAng="f1"/>
                <a:close/>
              </a:path>
              <a:path fill="none">
                <a:moveTo>
                  <a:pt x="f46" y="f47"/>
                </a:moveTo>
                <a:arcTo wR="f56" hR="f63" stAng="f1" swAng="f1"/>
                <a:lnTo>
                  <a:pt x="f59" y="f66"/>
                </a:lnTo>
                <a:arcTo wR="f56" hR="f63" stAng="f6" swAng="f8"/>
                <a:arcTo wR="f56" hR="f63" stAng="f1" swAng="f8"/>
                <a:lnTo>
                  <a:pt x="f59" y="f63"/>
                </a:lnTo>
                <a:arcTo wR="f56" hR="f63" stAng="f0" swAng="f1"/>
              </a:path>
            </a:pathLst>
          </a:custGeom>
          <a:noFill/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B17E8E23-E708-4666-AEA4-1371C54196E6}"/>
              </a:ext>
            </a:extLst>
          </p:cNvPr>
          <p:cNvSpPr txBox="1"/>
          <p:nvPr/>
        </p:nvSpPr>
        <p:spPr>
          <a:xfrm>
            <a:off x="1534107" y="1825630"/>
            <a:ext cx="2153795" cy="492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Virtual Address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E85FD8F0-E957-475B-8BBD-FB920CF9FF3B}"/>
              </a:ext>
            </a:extLst>
          </p:cNvPr>
          <p:cNvSpPr/>
          <p:nvPr/>
        </p:nvSpPr>
        <p:spPr>
          <a:xfrm>
            <a:off x="1920545" y="2690335"/>
            <a:ext cx="1648943" cy="290949"/>
          </a:xfrm>
          <a:prstGeom prst="rect">
            <a:avLst/>
          </a:pr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page #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E67E90E3-6DE0-4602-87A8-2DA10697FCFD}"/>
              </a:ext>
            </a:extLst>
          </p:cNvPr>
          <p:cNvSpPr/>
          <p:nvPr/>
        </p:nvSpPr>
        <p:spPr>
          <a:xfrm>
            <a:off x="6243780" y="5890735"/>
            <a:ext cx="3301641" cy="290949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page #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9A927447-6367-4074-9BFB-9EC91E25E5C6}"/>
              </a:ext>
            </a:extLst>
          </p:cNvPr>
          <p:cNvSpPr/>
          <p:nvPr/>
        </p:nvSpPr>
        <p:spPr>
          <a:xfrm>
            <a:off x="9545422" y="5890735"/>
            <a:ext cx="1154545" cy="290949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offset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Left Brace 12">
            <a:extLst>
              <a:ext uri="{FF2B5EF4-FFF2-40B4-BE49-F238E27FC236}">
                <a16:creationId xmlns:a16="http://schemas.microsoft.com/office/drawing/2014/main" id="{6D45C37A-AE7A-411C-AF9C-2C2BF1BDEFE1}"/>
              </a:ext>
            </a:extLst>
          </p:cNvPr>
          <p:cNvSpPr/>
          <p:nvPr/>
        </p:nvSpPr>
        <p:spPr>
          <a:xfrm rot="5400013">
            <a:off x="8424123" y="3648043"/>
            <a:ext cx="206909" cy="411454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50000"/>
              <a:gd name="f10" fmla="+- 0 0 -180"/>
              <a:gd name="f11" fmla="+- 0 0 -270"/>
              <a:gd name="f12" fmla="+- 0 0 -360"/>
              <a:gd name="f13" fmla="abs f3"/>
              <a:gd name="f14" fmla="abs f4"/>
              <a:gd name="f15" fmla="abs f5"/>
              <a:gd name="f16" fmla="+- 2700000 f1 0"/>
              <a:gd name="f17" fmla="*/ f10 f0 1"/>
              <a:gd name="f18" fmla="*/ f11 f0 1"/>
              <a:gd name="f19" fmla="*/ f12 f0 1"/>
              <a:gd name="f20" fmla="?: f13 f3 1"/>
              <a:gd name="f21" fmla="?: f14 f4 1"/>
              <a:gd name="f22" fmla="?: f15 f5 1"/>
              <a:gd name="f23" fmla="+- f16 0 f1"/>
              <a:gd name="f24" fmla="*/ f17 1 f2"/>
              <a:gd name="f25" fmla="*/ f18 1 f2"/>
              <a:gd name="f26" fmla="*/ f19 1 f2"/>
              <a:gd name="f27" fmla="*/ f20 1 21600"/>
              <a:gd name="f28" fmla="*/ f21 1 21600"/>
              <a:gd name="f29" fmla="*/ 21600 f20 1"/>
              <a:gd name="f30" fmla="*/ 21600 f21 1"/>
              <a:gd name="f31" fmla="+- f23 f1 0"/>
              <a:gd name="f32" fmla="+- f24 0 f1"/>
              <a:gd name="f33" fmla="+- f25 0 f1"/>
              <a:gd name="f34" fmla="+- f26 0 f1"/>
              <a:gd name="f35" fmla="min f28 f27"/>
              <a:gd name="f36" fmla="*/ f29 1 f22"/>
              <a:gd name="f37" fmla="*/ f30 1 f22"/>
              <a:gd name="f38" fmla="*/ f31 f7 1"/>
              <a:gd name="f39" fmla="val f36"/>
              <a:gd name="f40" fmla="val f37"/>
              <a:gd name="f41" fmla="*/ f38 1 f0"/>
              <a:gd name="f42" fmla="*/ f6 f35 1"/>
              <a:gd name="f43" fmla="+- f40 0 f6"/>
              <a:gd name="f44" fmla="+- f39 0 f6"/>
              <a:gd name="f45" fmla="+- 0 0 f41"/>
              <a:gd name="f46" fmla="*/ f39 f35 1"/>
              <a:gd name="f47" fmla="*/ f40 f35 1"/>
              <a:gd name="f48" fmla="*/ f44 1 2"/>
              <a:gd name="f49" fmla="min f44 f43"/>
              <a:gd name="f50" fmla="*/ f43 f9 1"/>
              <a:gd name="f51" fmla="+- 0 0 f45"/>
              <a:gd name="f52" fmla="+- f6 f48 0"/>
              <a:gd name="f53" fmla="*/ f49 f6 1"/>
              <a:gd name="f54" fmla="*/ f50 1 100000"/>
              <a:gd name="f55" fmla="*/ f51 f0 1"/>
              <a:gd name="f56" fmla="*/ f48 f35 1"/>
              <a:gd name="f57" fmla="*/ f53 1 100000"/>
              <a:gd name="f58" fmla="*/ f55 1 f7"/>
              <a:gd name="f59" fmla="*/ f52 f35 1"/>
              <a:gd name="f60" fmla="*/ f54 f35 1"/>
              <a:gd name="f61" fmla="+- f54 f57 0"/>
              <a:gd name="f62" fmla="+- f58 0 f1"/>
              <a:gd name="f63" fmla="*/ f57 f35 1"/>
              <a:gd name="f64" fmla="cos 1 f62"/>
              <a:gd name="f65" fmla="sin 1 f62"/>
              <a:gd name="f66" fmla="*/ f61 f35 1"/>
              <a:gd name="f67" fmla="+- 0 0 f64"/>
              <a:gd name="f68" fmla="+- 0 0 f65"/>
              <a:gd name="f69" fmla="+- 0 0 f67"/>
              <a:gd name="f70" fmla="+- 0 0 f68"/>
              <a:gd name="f71" fmla="val f69"/>
              <a:gd name="f72" fmla="val f70"/>
              <a:gd name="f73" fmla="*/ f71 f48 1"/>
              <a:gd name="f74" fmla="*/ f72 f57 1"/>
              <a:gd name="f75" fmla="+- f39 0 f73"/>
              <a:gd name="f76" fmla="+- f57 0 f74"/>
              <a:gd name="f77" fmla="+- f40 f74 0"/>
              <a:gd name="f78" fmla="+- f77 0 f57"/>
              <a:gd name="f79" fmla="*/ f75 f35 1"/>
              <a:gd name="f80" fmla="*/ f76 f35 1"/>
              <a:gd name="f81" fmla="*/ f78 f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6" y="f42"/>
              </a:cxn>
              <a:cxn ang="f33">
                <a:pos x="f42" y="f60"/>
              </a:cxn>
              <a:cxn ang="f34">
                <a:pos x="f46" y="f47"/>
              </a:cxn>
            </a:cxnLst>
            <a:rect l="f79" t="f80" r="f46" b="f81"/>
            <a:pathLst>
              <a:path stroke="0">
                <a:moveTo>
                  <a:pt x="f46" y="f47"/>
                </a:moveTo>
                <a:arcTo wR="f56" hR="f63" stAng="f1" swAng="f1"/>
                <a:lnTo>
                  <a:pt x="f59" y="f66"/>
                </a:lnTo>
                <a:arcTo wR="f56" hR="f63" stAng="f6" swAng="f8"/>
                <a:arcTo wR="f56" hR="f63" stAng="f1" swAng="f8"/>
                <a:lnTo>
                  <a:pt x="f59" y="f63"/>
                </a:lnTo>
                <a:arcTo wR="f56" hR="f63" stAng="f0" swAng="f1"/>
                <a:close/>
              </a:path>
              <a:path fill="none">
                <a:moveTo>
                  <a:pt x="f46" y="f47"/>
                </a:moveTo>
                <a:arcTo wR="f56" hR="f63" stAng="f1" swAng="f1"/>
                <a:lnTo>
                  <a:pt x="f59" y="f66"/>
                </a:lnTo>
                <a:arcTo wR="f56" hR="f63" stAng="f6" swAng="f8"/>
                <a:arcTo wR="f56" hR="f63" stAng="f1" swAng="f8"/>
                <a:lnTo>
                  <a:pt x="f59" y="f63"/>
                </a:lnTo>
                <a:arcTo wR="f56" hR="f63" stAng="f0" swAng="f1"/>
              </a:path>
            </a:pathLst>
          </a:custGeom>
          <a:noFill/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CA614FEC-0898-47DB-91CD-B4923E92C45F}"/>
              </a:ext>
            </a:extLst>
          </p:cNvPr>
          <p:cNvSpPr txBox="1"/>
          <p:nvPr/>
        </p:nvSpPr>
        <p:spPr>
          <a:xfrm>
            <a:off x="7510028" y="5026030"/>
            <a:ext cx="2317301" cy="492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Physical Address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0A7A8C3A-1604-4CE6-BF64-A36B3C89379B}"/>
              </a:ext>
            </a:extLst>
          </p:cNvPr>
          <p:cNvSpPr/>
          <p:nvPr/>
        </p:nvSpPr>
        <p:spPr>
          <a:xfrm>
            <a:off x="267858" y="4038843"/>
            <a:ext cx="2221345" cy="290949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directory entry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7E253212-F6D0-4D2A-848B-225D49BA0959}"/>
              </a:ext>
            </a:extLst>
          </p:cNvPr>
          <p:cNvSpPr/>
          <p:nvPr/>
        </p:nvSpPr>
        <p:spPr>
          <a:xfrm>
            <a:off x="267858" y="3747894"/>
            <a:ext cx="2221345" cy="290949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directory entry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2FC93D13-5DCB-4EAB-BD94-3DC2C4F0E0AB}"/>
              </a:ext>
            </a:extLst>
          </p:cNvPr>
          <p:cNvSpPr/>
          <p:nvPr/>
        </p:nvSpPr>
        <p:spPr>
          <a:xfrm>
            <a:off x="267858" y="4329794"/>
            <a:ext cx="2221345" cy="290949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directory entry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Rectangle 21">
            <a:extLst>
              <a:ext uri="{FF2B5EF4-FFF2-40B4-BE49-F238E27FC236}">
                <a16:creationId xmlns:a16="http://schemas.microsoft.com/office/drawing/2014/main" id="{B98725E5-81AD-4022-BEFE-E2C9751207E6}"/>
              </a:ext>
            </a:extLst>
          </p:cNvPr>
          <p:cNvSpPr/>
          <p:nvPr/>
        </p:nvSpPr>
        <p:spPr>
          <a:xfrm>
            <a:off x="267858" y="4620731"/>
            <a:ext cx="2221345" cy="290949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directory entry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Rectangle 22">
            <a:extLst>
              <a:ext uri="{FF2B5EF4-FFF2-40B4-BE49-F238E27FC236}">
                <a16:creationId xmlns:a16="http://schemas.microsoft.com/office/drawing/2014/main" id="{EA36525F-A2B9-4028-A083-3889563AF45A}"/>
              </a:ext>
            </a:extLst>
          </p:cNvPr>
          <p:cNvSpPr/>
          <p:nvPr/>
        </p:nvSpPr>
        <p:spPr>
          <a:xfrm>
            <a:off x="2941784" y="3747894"/>
            <a:ext cx="2221345" cy="290949"/>
          </a:xfrm>
          <a:prstGeom prst="rect">
            <a:avLst/>
          </a:pr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page entry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2C8EF7C5-E1D2-46D9-A869-4C8D997A7887}"/>
              </a:ext>
            </a:extLst>
          </p:cNvPr>
          <p:cNvSpPr/>
          <p:nvPr/>
        </p:nvSpPr>
        <p:spPr>
          <a:xfrm>
            <a:off x="2941784" y="4038843"/>
            <a:ext cx="2221345" cy="290949"/>
          </a:xfrm>
          <a:prstGeom prst="rect">
            <a:avLst/>
          </a:pr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page entry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E3091A97-9517-46AE-89A9-6BEE9EA52410}"/>
              </a:ext>
            </a:extLst>
          </p:cNvPr>
          <p:cNvSpPr/>
          <p:nvPr/>
        </p:nvSpPr>
        <p:spPr>
          <a:xfrm>
            <a:off x="2941784" y="4329794"/>
            <a:ext cx="2221345" cy="290949"/>
          </a:xfrm>
          <a:prstGeom prst="rect">
            <a:avLst/>
          </a:pr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page entry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Rectangle 26">
            <a:extLst>
              <a:ext uri="{FF2B5EF4-FFF2-40B4-BE49-F238E27FC236}">
                <a16:creationId xmlns:a16="http://schemas.microsoft.com/office/drawing/2014/main" id="{02DB3399-0CDB-434E-8763-0D24F7E96B78}"/>
              </a:ext>
            </a:extLst>
          </p:cNvPr>
          <p:cNvSpPr/>
          <p:nvPr/>
        </p:nvSpPr>
        <p:spPr>
          <a:xfrm>
            <a:off x="2941784" y="4620731"/>
            <a:ext cx="2221345" cy="290949"/>
          </a:xfrm>
          <a:prstGeom prst="rect">
            <a:avLst/>
          </a:pr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page entry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1" name="Connector: Elbow 28">
            <a:extLst>
              <a:ext uri="{FF2B5EF4-FFF2-40B4-BE49-F238E27FC236}">
                <a16:creationId xmlns:a16="http://schemas.microsoft.com/office/drawing/2014/main" id="{8A18200D-3D7E-4A07-B863-D6D0EA7AB542}"/>
              </a:ext>
            </a:extLst>
          </p:cNvPr>
          <p:cNvCxnSpPr>
            <a:stCxn id="4" idx="2"/>
            <a:endCxn id="13" idx="1"/>
          </p:cNvCxnSpPr>
          <p:nvPr/>
        </p:nvCxnSpPr>
        <p:spPr>
          <a:xfrm rot="5400000">
            <a:off x="78578" y="3170564"/>
            <a:ext cx="1203033" cy="824472"/>
          </a:xfrm>
          <a:prstGeom prst="bentConnector4">
            <a:avLst>
              <a:gd name="adj1" fmla="val 43954"/>
              <a:gd name="adj2" fmla="val 136969"/>
            </a:avLst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2" name="Connector: Elbow 31">
            <a:extLst>
              <a:ext uri="{FF2B5EF4-FFF2-40B4-BE49-F238E27FC236}">
                <a16:creationId xmlns:a16="http://schemas.microsoft.com/office/drawing/2014/main" id="{0ACD24D4-DB75-4751-BCFE-5989EA0E9A35}"/>
              </a:ext>
            </a:extLst>
          </p:cNvPr>
          <p:cNvCxnSpPr>
            <a:stCxn id="13" idx="3"/>
            <a:endCxn id="20" idx="1"/>
          </p:cNvCxnSpPr>
          <p:nvPr/>
        </p:nvCxnSpPr>
        <p:spPr>
          <a:xfrm>
            <a:off x="2489203" y="4184317"/>
            <a:ext cx="452580" cy="581888"/>
          </a:xfrm>
          <a:prstGeom prst="bentConnector3">
            <a:avLst>
              <a:gd name="adj1" fmla="val 50000"/>
            </a:avLst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3" name="Connector: Elbow 33">
            <a:extLst>
              <a:ext uri="{FF2B5EF4-FFF2-40B4-BE49-F238E27FC236}">
                <a16:creationId xmlns:a16="http://schemas.microsoft.com/office/drawing/2014/main" id="{6FE847C9-703A-4DCE-9CD7-5D59357BD2F0}"/>
              </a:ext>
            </a:extLst>
          </p:cNvPr>
          <p:cNvCxnSpPr>
            <a:stCxn id="8" idx="2"/>
            <a:endCxn id="18" idx="1"/>
          </p:cNvCxnSpPr>
          <p:nvPr/>
        </p:nvCxnSpPr>
        <p:spPr>
          <a:xfrm rot="16200000" flipH="1">
            <a:off x="2241884" y="3484417"/>
            <a:ext cx="1203033" cy="196767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24" name="TextBox 35">
            <a:extLst>
              <a:ext uri="{FF2B5EF4-FFF2-40B4-BE49-F238E27FC236}">
                <a16:creationId xmlns:a16="http://schemas.microsoft.com/office/drawing/2014/main" id="{8744C090-B955-4C06-A56E-FAC659AA302D}"/>
              </a:ext>
            </a:extLst>
          </p:cNvPr>
          <p:cNvSpPr txBox="1"/>
          <p:nvPr/>
        </p:nvSpPr>
        <p:spPr>
          <a:xfrm>
            <a:off x="357568" y="5109412"/>
            <a:ext cx="2054409" cy="492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Page directory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TextBox 36">
            <a:extLst>
              <a:ext uri="{FF2B5EF4-FFF2-40B4-BE49-F238E27FC236}">
                <a16:creationId xmlns:a16="http://schemas.microsoft.com/office/drawing/2014/main" id="{514058BC-6A17-471F-A799-0D9518883BD1}"/>
              </a:ext>
            </a:extLst>
          </p:cNvPr>
          <p:cNvSpPr txBox="1"/>
          <p:nvPr/>
        </p:nvSpPr>
        <p:spPr>
          <a:xfrm>
            <a:off x="3279635" y="5109412"/>
            <a:ext cx="1555875" cy="492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Page table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6" name="Connector: Elbow 38">
            <a:extLst>
              <a:ext uri="{FF2B5EF4-FFF2-40B4-BE49-F238E27FC236}">
                <a16:creationId xmlns:a16="http://schemas.microsoft.com/office/drawing/2014/main" id="{C120B296-4641-4CD9-876E-AC67835724F2}"/>
              </a:ext>
            </a:extLst>
          </p:cNvPr>
          <p:cNvCxnSpPr>
            <a:stCxn id="18" idx="3"/>
            <a:endCxn id="9" idx="1"/>
          </p:cNvCxnSpPr>
          <p:nvPr/>
        </p:nvCxnSpPr>
        <p:spPr>
          <a:xfrm>
            <a:off x="5163128" y="4184318"/>
            <a:ext cx="1080651" cy="1851892"/>
          </a:xfrm>
          <a:prstGeom prst="bentConnector3">
            <a:avLst>
              <a:gd name="adj1" fmla="val 50000"/>
            </a:avLst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7" name="Connector: Elbow 40">
            <a:extLst>
              <a:ext uri="{FF2B5EF4-FFF2-40B4-BE49-F238E27FC236}">
                <a16:creationId xmlns:a16="http://schemas.microsoft.com/office/drawing/2014/main" id="{961F44D8-44EC-46B3-A10D-DAD19E5D5CE8}"/>
              </a:ext>
            </a:extLst>
          </p:cNvPr>
          <p:cNvCxnSpPr>
            <a:stCxn id="5" idx="3"/>
            <a:endCxn id="10" idx="2"/>
          </p:cNvCxnSpPr>
          <p:nvPr/>
        </p:nvCxnSpPr>
        <p:spPr>
          <a:xfrm>
            <a:off x="4724034" y="2835809"/>
            <a:ext cx="5398661" cy="3345875"/>
          </a:xfrm>
          <a:prstGeom prst="bentConnector4">
            <a:avLst>
              <a:gd name="adj1" fmla="val 44654"/>
              <a:gd name="adj2" fmla="val 109110"/>
            </a:avLst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28" name="Rectangle: Rounded Corners 30">
            <a:extLst>
              <a:ext uri="{FF2B5EF4-FFF2-40B4-BE49-F238E27FC236}">
                <a16:creationId xmlns:a16="http://schemas.microsoft.com/office/drawing/2014/main" id="{1EC20B4E-BF06-4073-B171-B555B627944C}"/>
              </a:ext>
            </a:extLst>
          </p:cNvPr>
          <p:cNvSpPr/>
          <p:nvPr/>
        </p:nvSpPr>
        <p:spPr>
          <a:xfrm>
            <a:off x="290950" y="5705307"/>
            <a:ext cx="1279233" cy="359309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%cr3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29" name="Connector: Elbow 32">
            <a:extLst>
              <a:ext uri="{FF2B5EF4-FFF2-40B4-BE49-F238E27FC236}">
                <a16:creationId xmlns:a16="http://schemas.microsoft.com/office/drawing/2014/main" id="{DCBC4FD0-4113-4F17-B85D-268445BBD5B1}"/>
              </a:ext>
            </a:extLst>
          </p:cNvPr>
          <p:cNvCxnSpPr/>
          <p:nvPr/>
        </p:nvCxnSpPr>
        <p:spPr>
          <a:xfrm rot="10799991">
            <a:off x="403166" y="4766218"/>
            <a:ext cx="23092" cy="1118751"/>
          </a:xfrm>
          <a:prstGeom prst="bent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62F4961-E9F8-475C-B8DD-BF77465862E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Previously</a:t>
            </a:r>
            <a:endParaRPr lang="en-GB"/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146F0C1A-B052-4D66-8EB2-7240B664130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172200" y="1825630"/>
            <a:ext cx="5525401" cy="3851269"/>
          </a:xfrm>
        </p:spPr>
        <p:txBody>
          <a:bodyPr/>
          <a:lstStyle/>
          <a:p>
            <a:pPr lvl="0"/>
            <a:r>
              <a:rPr lang="en-US" sz="1867"/>
              <a:t>Problem</a:t>
            </a:r>
          </a:p>
          <a:p>
            <a:pPr lvl="1"/>
            <a:r>
              <a:rPr lang="en-US" sz="1467"/>
              <a:t>One virtual memory access</a:t>
            </a:r>
          </a:p>
          <a:p>
            <a:pPr lvl="1"/>
            <a:r>
              <a:rPr lang="en-US" sz="1467"/>
              <a:t>Requires two physical memory access</a:t>
            </a:r>
          </a:p>
          <a:p>
            <a:pPr lvl="2"/>
            <a:r>
              <a:rPr lang="en-US" sz="1067"/>
              <a:t>Load directory entry</a:t>
            </a:r>
          </a:p>
          <a:p>
            <a:pPr lvl="2"/>
            <a:r>
              <a:rPr lang="en-US" sz="1067"/>
              <a:t>Load page entry</a:t>
            </a:r>
          </a:p>
          <a:p>
            <a:pPr lvl="1"/>
            <a:r>
              <a:rPr lang="en-GB" sz="1467"/>
              <a:t>Generate “real” memory access</a:t>
            </a:r>
          </a:p>
          <a:p>
            <a:pPr marL="457189" lvl="1" indent="0">
              <a:buNone/>
            </a:pPr>
            <a:endParaRPr lang="en-GB" sz="1467"/>
          </a:p>
          <a:p>
            <a:pPr marL="0" indent="0">
              <a:buNone/>
            </a:pPr>
            <a:r>
              <a:rPr lang="en-GB" sz="1867" b="1">
                <a:solidFill>
                  <a:srgbClr val="C00000"/>
                </a:solidFill>
              </a:rPr>
              <a:t>What a computer scientist do?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4C0CCCB-5A3F-4131-9AC7-CA96F3CACA81}"/>
              </a:ext>
            </a:extLst>
          </p:cNvPr>
          <p:cNvSpPr/>
          <p:nvPr/>
        </p:nvSpPr>
        <p:spPr>
          <a:xfrm>
            <a:off x="267858" y="2690335"/>
            <a:ext cx="1648943" cy="290949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directory #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1B2FEB7-ABB3-4ACB-B34B-FD2DF0CE4316}"/>
              </a:ext>
            </a:extLst>
          </p:cNvPr>
          <p:cNvSpPr/>
          <p:nvPr/>
        </p:nvSpPr>
        <p:spPr>
          <a:xfrm>
            <a:off x="3569489" y="2690335"/>
            <a:ext cx="1154545" cy="290949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offset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783FF9C-BD22-4F36-992E-69B73B5DF4F7}"/>
              </a:ext>
            </a:extLst>
          </p:cNvPr>
          <p:cNvSpPr/>
          <p:nvPr/>
        </p:nvSpPr>
        <p:spPr>
          <a:xfrm rot="5400013">
            <a:off x="2448190" y="447643"/>
            <a:ext cx="206909" cy="411454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50000"/>
              <a:gd name="f10" fmla="+- 0 0 -180"/>
              <a:gd name="f11" fmla="+- 0 0 -270"/>
              <a:gd name="f12" fmla="+- 0 0 -360"/>
              <a:gd name="f13" fmla="abs f3"/>
              <a:gd name="f14" fmla="abs f4"/>
              <a:gd name="f15" fmla="abs f5"/>
              <a:gd name="f16" fmla="+- 2700000 f1 0"/>
              <a:gd name="f17" fmla="*/ f10 f0 1"/>
              <a:gd name="f18" fmla="*/ f11 f0 1"/>
              <a:gd name="f19" fmla="*/ f12 f0 1"/>
              <a:gd name="f20" fmla="?: f13 f3 1"/>
              <a:gd name="f21" fmla="?: f14 f4 1"/>
              <a:gd name="f22" fmla="?: f15 f5 1"/>
              <a:gd name="f23" fmla="+- f16 0 f1"/>
              <a:gd name="f24" fmla="*/ f17 1 f2"/>
              <a:gd name="f25" fmla="*/ f18 1 f2"/>
              <a:gd name="f26" fmla="*/ f19 1 f2"/>
              <a:gd name="f27" fmla="*/ f20 1 21600"/>
              <a:gd name="f28" fmla="*/ f21 1 21600"/>
              <a:gd name="f29" fmla="*/ 21600 f20 1"/>
              <a:gd name="f30" fmla="*/ 21600 f21 1"/>
              <a:gd name="f31" fmla="+- f23 f1 0"/>
              <a:gd name="f32" fmla="+- f24 0 f1"/>
              <a:gd name="f33" fmla="+- f25 0 f1"/>
              <a:gd name="f34" fmla="+- f26 0 f1"/>
              <a:gd name="f35" fmla="min f28 f27"/>
              <a:gd name="f36" fmla="*/ f29 1 f22"/>
              <a:gd name="f37" fmla="*/ f30 1 f22"/>
              <a:gd name="f38" fmla="*/ f31 f7 1"/>
              <a:gd name="f39" fmla="val f36"/>
              <a:gd name="f40" fmla="val f37"/>
              <a:gd name="f41" fmla="*/ f38 1 f0"/>
              <a:gd name="f42" fmla="*/ f6 f35 1"/>
              <a:gd name="f43" fmla="+- f40 0 f6"/>
              <a:gd name="f44" fmla="+- f39 0 f6"/>
              <a:gd name="f45" fmla="+- 0 0 f41"/>
              <a:gd name="f46" fmla="*/ f39 f35 1"/>
              <a:gd name="f47" fmla="*/ f40 f35 1"/>
              <a:gd name="f48" fmla="*/ f44 1 2"/>
              <a:gd name="f49" fmla="min f44 f43"/>
              <a:gd name="f50" fmla="*/ f43 f9 1"/>
              <a:gd name="f51" fmla="+- 0 0 f45"/>
              <a:gd name="f52" fmla="+- f6 f48 0"/>
              <a:gd name="f53" fmla="*/ f49 f6 1"/>
              <a:gd name="f54" fmla="*/ f50 1 100000"/>
              <a:gd name="f55" fmla="*/ f51 f0 1"/>
              <a:gd name="f56" fmla="*/ f48 f35 1"/>
              <a:gd name="f57" fmla="*/ f53 1 100000"/>
              <a:gd name="f58" fmla="*/ f55 1 f7"/>
              <a:gd name="f59" fmla="*/ f52 f35 1"/>
              <a:gd name="f60" fmla="*/ f54 f35 1"/>
              <a:gd name="f61" fmla="+- f54 f57 0"/>
              <a:gd name="f62" fmla="+- f58 0 f1"/>
              <a:gd name="f63" fmla="*/ f57 f35 1"/>
              <a:gd name="f64" fmla="cos 1 f62"/>
              <a:gd name="f65" fmla="sin 1 f62"/>
              <a:gd name="f66" fmla="*/ f61 f35 1"/>
              <a:gd name="f67" fmla="+- 0 0 f64"/>
              <a:gd name="f68" fmla="+- 0 0 f65"/>
              <a:gd name="f69" fmla="+- 0 0 f67"/>
              <a:gd name="f70" fmla="+- 0 0 f68"/>
              <a:gd name="f71" fmla="val f69"/>
              <a:gd name="f72" fmla="val f70"/>
              <a:gd name="f73" fmla="*/ f71 f48 1"/>
              <a:gd name="f74" fmla="*/ f72 f57 1"/>
              <a:gd name="f75" fmla="+- f39 0 f73"/>
              <a:gd name="f76" fmla="+- f57 0 f74"/>
              <a:gd name="f77" fmla="+- f40 f74 0"/>
              <a:gd name="f78" fmla="+- f77 0 f57"/>
              <a:gd name="f79" fmla="*/ f75 f35 1"/>
              <a:gd name="f80" fmla="*/ f76 f35 1"/>
              <a:gd name="f81" fmla="*/ f78 f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6" y="f42"/>
              </a:cxn>
              <a:cxn ang="f33">
                <a:pos x="f42" y="f60"/>
              </a:cxn>
              <a:cxn ang="f34">
                <a:pos x="f46" y="f47"/>
              </a:cxn>
            </a:cxnLst>
            <a:rect l="f79" t="f80" r="f46" b="f81"/>
            <a:pathLst>
              <a:path stroke="0">
                <a:moveTo>
                  <a:pt x="f46" y="f47"/>
                </a:moveTo>
                <a:arcTo wR="f56" hR="f63" stAng="f1" swAng="f1"/>
                <a:lnTo>
                  <a:pt x="f59" y="f66"/>
                </a:lnTo>
                <a:arcTo wR="f56" hR="f63" stAng="f6" swAng="f8"/>
                <a:arcTo wR="f56" hR="f63" stAng="f1" swAng="f8"/>
                <a:lnTo>
                  <a:pt x="f59" y="f63"/>
                </a:lnTo>
                <a:arcTo wR="f56" hR="f63" stAng="f0" swAng="f1"/>
                <a:close/>
              </a:path>
              <a:path fill="none">
                <a:moveTo>
                  <a:pt x="f46" y="f47"/>
                </a:moveTo>
                <a:arcTo wR="f56" hR="f63" stAng="f1" swAng="f1"/>
                <a:lnTo>
                  <a:pt x="f59" y="f66"/>
                </a:lnTo>
                <a:arcTo wR="f56" hR="f63" stAng="f6" swAng="f8"/>
                <a:arcTo wR="f56" hR="f63" stAng="f1" swAng="f8"/>
                <a:lnTo>
                  <a:pt x="f59" y="f63"/>
                </a:lnTo>
                <a:arcTo wR="f56" hR="f63" stAng="f0" swAng="f1"/>
              </a:path>
            </a:pathLst>
          </a:custGeom>
          <a:noFill/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A5BAAEF0-5B20-4321-A4F2-D1BCBA07D50D}"/>
              </a:ext>
            </a:extLst>
          </p:cNvPr>
          <p:cNvSpPr txBox="1"/>
          <p:nvPr/>
        </p:nvSpPr>
        <p:spPr>
          <a:xfrm>
            <a:off x="1534107" y="1825630"/>
            <a:ext cx="2153795" cy="492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Virtual Address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84018C1D-384C-46B2-A57E-AB2FA44C1F6C}"/>
              </a:ext>
            </a:extLst>
          </p:cNvPr>
          <p:cNvSpPr/>
          <p:nvPr/>
        </p:nvSpPr>
        <p:spPr>
          <a:xfrm>
            <a:off x="1920545" y="2690335"/>
            <a:ext cx="1648943" cy="290949"/>
          </a:xfrm>
          <a:prstGeom prst="rect">
            <a:avLst/>
          </a:pr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page #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EB6A0647-EA2B-4C30-94D9-C38CEE417830}"/>
              </a:ext>
            </a:extLst>
          </p:cNvPr>
          <p:cNvSpPr/>
          <p:nvPr/>
        </p:nvSpPr>
        <p:spPr>
          <a:xfrm>
            <a:off x="6243780" y="5890735"/>
            <a:ext cx="3301641" cy="290949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page #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2CB1441F-C60E-4113-AC25-8329BECF3EE7}"/>
              </a:ext>
            </a:extLst>
          </p:cNvPr>
          <p:cNvSpPr/>
          <p:nvPr/>
        </p:nvSpPr>
        <p:spPr>
          <a:xfrm>
            <a:off x="9545422" y="5890735"/>
            <a:ext cx="1154545" cy="290949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offset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Left Brace 12">
            <a:extLst>
              <a:ext uri="{FF2B5EF4-FFF2-40B4-BE49-F238E27FC236}">
                <a16:creationId xmlns:a16="http://schemas.microsoft.com/office/drawing/2014/main" id="{F1241A55-CBCB-4646-8BD8-EF0480F6D519}"/>
              </a:ext>
            </a:extLst>
          </p:cNvPr>
          <p:cNvSpPr/>
          <p:nvPr/>
        </p:nvSpPr>
        <p:spPr>
          <a:xfrm rot="5400013">
            <a:off x="8424123" y="3648043"/>
            <a:ext cx="206909" cy="411454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50000"/>
              <a:gd name="f10" fmla="+- 0 0 -180"/>
              <a:gd name="f11" fmla="+- 0 0 -270"/>
              <a:gd name="f12" fmla="+- 0 0 -360"/>
              <a:gd name="f13" fmla="abs f3"/>
              <a:gd name="f14" fmla="abs f4"/>
              <a:gd name="f15" fmla="abs f5"/>
              <a:gd name="f16" fmla="+- 2700000 f1 0"/>
              <a:gd name="f17" fmla="*/ f10 f0 1"/>
              <a:gd name="f18" fmla="*/ f11 f0 1"/>
              <a:gd name="f19" fmla="*/ f12 f0 1"/>
              <a:gd name="f20" fmla="?: f13 f3 1"/>
              <a:gd name="f21" fmla="?: f14 f4 1"/>
              <a:gd name="f22" fmla="?: f15 f5 1"/>
              <a:gd name="f23" fmla="+- f16 0 f1"/>
              <a:gd name="f24" fmla="*/ f17 1 f2"/>
              <a:gd name="f25" fmla="*/ f18 1 f2"/>
              <a:gd name="f26" fmla="*/ f19 1 f2"/>
              <a:gd name="f27" fmla="*/ f20 1 21600"/>
              <a:gd name="f28" fmla="*/ f21 1 21600"/>
              <a:gd name="f29" fmla="*/ 21600 f20 1"/>
              <a:gd name="f30" fmla="*/ 21600 f21 1"/>
              <a:gd name="f31" fmla="+- f23 f1 0"/>
              <a:gd name="f32" fmla="+- f24 0 f1"/>
              <a:gd name="f33" fmla="+- f25 0 f1"/>
              <a:gd name="f34" fmla="+- f26 0 f1"/>
              <a:gd name="f35" fmla="min f28 f27"/>
              <a:gd name="f36" fmla="*/ f29 1 f22"/>
              <a:gd name="f37" fmla="*/ f30 1 f22"/>
              <a:gd name="f38" fmla="*/ f31 f7 1"/>
              <a:gd name="f39" fmla="val f36"/>
              <a:gd name="f40" fmla="val f37"/>
              <a:gd name="f41" fmla="*/ f38 1 f0"/>
              <a:gd name="f42" fmla="*/ f6 f35 1"/>
              <a:gd name="f43" fmla="+- f40 0 f6"/>
              <a:gd name="f44" fmla="+- f39 0 f6"/>
              <a:gd name="f45" fmla="+- 0 0 f41"/>
              <a:gd name="f46" fmla="*/ f39 f35 1"/>
              <a:gd name="f47" fmla="*/ f40 f35 1"/>
              <a:gd name="f48" fmla="*/ f44 1 2"/>
              <a:gd name="f49" fmla="min f44 f43"/>
              <a:gd name="f50" fmla="*/ f43 f9 1"/>
              <a:gd name="f51" fmla="+- 0 0 f45"/>
              <a:gd name="f52" fmla="+- f6 f48 0"/>
              <a:gd name="f53" fmla="*/ f49 f6 1"/>
              <a:gd name="f54" fmla="*/ f50 1 100000"/>
              <a:gd name="f55" fmla="*/ f51 f0 1"/>
              <a:gd name="f56" fmla="*/ f48 f35 1"/>
              <a:gd name="f57" fmla="*/ f53 1 100000"/>
              <a:gd name="f58" fmla="*/ f55 1 f7"/>
              <a:gd name="f59" fmla="*/ f52 f35 1"/>
              <a:gd name="f60" fmla="*/ f54 f35 1"/>
              <a:gd name="f61" fmla="+- f54 f57 0"/>
              <a:gd name="f62" fmla="+- f58 0 f1"/>
              <a:gd name="f63" fmla="*/ f57 f35 1"/>
              <a:gd name="f64" fmla="cos 1 f62"/>
              <a:gd name="f65" fmla="sin 1 f62"/>
              <a:gd name="f66" fmla="*/ f61 f35 1"/>
              <a:gd name="f67" fmla="+- 0 0 f64"/>
              <a:gd name="f68" fmla="+- 0 0 f65"/>
              <a:gd name="f69" fmla="+- 0 0 f67"/>
              <a:gd name="f70" fmla="+- 0 0 f68"/>
              <a:gd name="f71" fmla="val f69"/>
              <a:gd name="f72" fmla="val f70"/>
              <a:gd name="f73" fmla="*/ f71 f48 1"/>
              <a:gd name="f74" fmla="*/ f72 f57 1"/>
              <a:gd name="f75" fmla="+- f39 0 f73"/>
              <a:gd name="f76" fmla="+- f57 0 f74"/>
              <a:gd name="f77" fmla="+- f40 f74 0"/>
              <a:gd name="f78" fmla="+- f77 0 f57"/>
              <a:gd name="f79" fmla="*/ f75 f35 1"/>
              <a:gd name="f80" fmla="*/ f76 f35 1"/>
              <a:gd name="f81" fmla="*/ f78 f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6" y="f42"/>
              </a:cxn>
              <a:cxn ang="f33">
                <a:pos x="f42" y="f60"/>
              </a:cxn>
              <a:cxn ang="f34">
                <a:pos x="f46" y="f47"/>
              </a:cxn>
            </a:cxnLst>
            <a:rect l="f79" t="f80" r="f46" b="f81"/>
            <a:pathLst>
              <a:path stroke="0">
                <a:moveTo>
                  <a:pt x="f46" y="f47"/>
                </a:moveTo>
                <a:arcTo wR="f56" hR="f63" stAng="f1" swAng="f1"/>
                <a:lnTo>
                  <a:pt x="f59" y="f66"/>
                </a:lnTo>
                <a:arcTo wR="f56" hR="f63" stAng="f6" swAng="f8"/>
                <a:arcTo wR="f56" hR="f63" stAng="f1" swAng="f8"/>
                <a:lnTo>
                  <a:pt x="f59" y="f63"/>
                </a:lnTo>
                <a:arcTo wR="f56" hR="f63" stAng="f0" swAng="f1"/>
                <a:close/>
              </a:path>
              <a:path fill="none">
                <a:moveTo>
                  <a:pt x="f46" y="f47"/>
                </a:moveTo>
                <a:arcTo wR="f56" hR="f63" stAng="f1" swAng="f1"/>
                <a:lnTo>
                  <a:pt x="f59" y="f66"/>
                </a:lnTo>
                <a:arcTo wR="f56" hR="f63" stAng="f6" swAng="f8"/>
                <a:arcTo wR="f56" hR="f63" stAng="f1" swAng="f8"/>
                <a:lnTo>
                  <a:pt x="f59" y="f63"/>
                </a:lnTo>
                <a:arcTo wR="f56" hR="f63" stAng="f0" swAng="f1"/>
              </a:path>
            </a:pathLst>
          </a:custGeom>
          <a:noFill/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C33D083C-48BC-4CF7-B642-E2F3778574C3}"/>
              </a:ext>
            </a:extLst>
          </p:cNvPr>
          <p:cNvSpPr txBox="1"/>
          <p:nvPr/>
        </p:nvSpPr>
        <p:spPr>
          <a:xfrm>
            <a:off x="7510028" y="5026030"/>
            <a:ext cx="2317301" cy="492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Physical Address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7EEF3233-8879-4F84-A91A-0F70223825AB}"/>
              </a:ext>
            </a:extLst>
          </p:cNvPr>
          <p:cNvSpPr/>
          <p:nvPr/>
        </p:nvSpPr>
        <p:spPr>
          <a:xfrm>
            <a:off x="267858" y="4038843"/>
            <a:ext cx="2221345" cy="290949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directory entry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C0B83BC1-A729-4D77-9247-BBCE6A6363E7}"/>
              </a:ext>
            </a:extLst>
          </p:cNvPr>
          <p:cNvSpPr/>
          <p:nvPr/>
        </p:nvSpPr>
        <p:spPr>
          <a:xfrm>
            <a:off x="267858" y="3747894"/>
            <a:ext cx="2221345" cy="290949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directory entry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38C26665-4E25-481D-B53F-7775CA4B6973}"/>
              </a:ext>
            </a:extLst>
          </p:cNvPr>
          <p:cNvSpPr/>
          <p:nvPr/>
        </p:nvSpPr>
        <p:spPr>
          <a:xfrm>
            <a:off x="267858" y="4329794"/>
            <a:ext cx="2221345" cy="290949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directory entry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Rectangle 21">
            <a:extLst>
              <a:ext uri="{FF2B5EF4-FFF2-40B4-BE49-F238E27FC236}">
                <a16:creationId xmlns:a16="http://schemas.microsoft.com/office/drawing/2014/main" id="{349F0F05-41DB-46A8-BD3F-BFD1376C32A0}"/>
              </a:ext>
            </a:extLst>
          </p:cNvPr>
          <p:cNvSpPr/>
          <p:nvPr/>
        </p:nvSpPr>
        <p:spPr>
          <a:xfrm>
            <a:off x="267858" y="4620731"/>
            <a:ext cx="2221345" cy="290949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directory entry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Rectangle 22">
            <a:extLst>
              <a:ext uri="{FF2B5EF4-FFF2-40B4-BE49-F238E27FC236}">
                <a16:creationId xmlns:a16="http://schemas.microsoft.com/office/drawing/2014/main" id="{FF764675-A687-4776-B79F-376CF0F7CDEB}"/>
              </a:ext>
            </a:extLst>
          </p:cNvPr>
          <p:cNvSpPr/>
          <p:nvPr/>
        </p:nvSpPr>
        <p:spPr>
          <a:xfrm>
            <a:off x="2941784" y="3747894"/>
            <a:ext cx="2221345" cy="290949"/>
          </a:xfrm>
          <a:prstGeom prst="rect">
            <a:avLst/>
          </a:pr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page entry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720B44A9-A4CC-45B2-82DC-850CA565AE85}"/>
              </a:ext>
            </a:extLst>
          </p:cNvPr>
          <p:cNvSpPr/>
          <p:nvPr/>
        </p:nvSpPr>
        <p:spPr>
          <a:xfrm>
            <a:off x="2941784" y="4038843"/>
            <a:ext cx="2221345" cy="290949"/>
          </a:xfrm>
          <a:prstGeom prst="rect">
            <a:avLst/>
          </a:pr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page entry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4C40040F-D111-4F46-B1D6-52BCF335AC0C}"/>
              </a:ext>
            </a:extLst>
          </p:cNvPr>
          <p:cNvSpPr/>
          <p:nvPr/>
        </p:nvSpPr>
        <p:spPr>
          <a:xfrm>
            <a:off x="2941784" y="4329794"/>
            <a:ext cx="2221345" cy="290949"/>
          </a:xfrm>
          <a:prstGeom prst="rect">
            <a:avLst/>
          </a:pr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page entry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Rectangle 26">
            <a:extLst>
              <a:ext uri="{FF2B5EF4-FFF2-40B4-BE49-F238E27FC236}">
                <a16:creationId xmlns:a16="http://schemas.microsoft.com/office/drawing/2014/main" id="{F29CA0EE-71B4-40F3-BD27-00E7015A0B93}"/>
              </a:ext>
            </a:extLst>
          </p:cNvPr>
          <p:cNvSpPr/>
          <p:nvPr/>
        </p:nvSpPr>
        <p:spPr>
          <a:xfrm>
            <a:off x="2941784" y="4620731"/>
            <a:ext cx="2221345" cy="290949"/>
          </a:xfrm>
          <a:prstGeom prst="rect">
            <a:avLst/>
          </a:pr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page entry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1" name="Connector: Elbow 28">
            <a:extLst>
              <a:ext uri="{FF2B5EF4-FFF2-40B4-BE49-F238E27FC236}">
                <a16:creationId xmlns:a16="http://schemas.microsoft.com/office/drawing/2014/main" id="{0A4EC034-DE7A-4338-9FA7-CE05B2FFD5D4}"/>
              </a:ext>
            </a:extLst>
          </p:cNvPr>
          <p:cNvCxnSpPr>
            <a:stCxn id="4" idx="2"/>
            <a:endCxn id="13" idx="1"/>
          </p:cNvCxnSpPr>
          <p:nvPr/>
        </p:nvCxnSpPr>
        <p:spPr>
          <a:xfrm rot="5400000">
            <a:off x="78578" y="3170564"/>
            <a:ext cx="1203033" cy="824472"/>
          </a:xfrm>
          <a:prstGeom prst="bentConnector4">
            <a:avLst>
              <a:gd name="adj1" fmla="val 43954"/>
              <a:gd name="adj2" fmla="val 136969"/>
            </a:avLst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2" name="Connector: Elbow 31">
            <a:extLst>
              <a:ext uri="{FF2B5EF4-FFF2-40B4-BE49-F238E27FC236}">
                <a16:creationId xmlns:a16="http://schemas.microsoft.com/office/drawing/2014/main" id="{51E6BBA5-C311-4735-B2B7-DDE067236960}"/>
              </a:ext>
            </a:extLst>
          </p:cNvPr>
          <p:cNvCxnSpPr>
            <a:stCxn id="13" idx="3"/>
            <a:endCxn id="20" idx="1"/>
          </p:cNvCxnSpPr>
          <p:nvPr/>
        </p:nvCxnSpPr>
        <p:spPr>
          <a:xfrm>
            <a:off x="2489203" y="4184317"/>
            <a:ext cx="452580" cy="581888"/>
          </a:xfrm>
          <a:prstGeom prst="bentConnector3">
            <a:avLst>
              <a:gd name="adj1" fmla="val 50000"/>
            </a:avLst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3" name="Connector: Elbow 33">
            <a:extLst>
              <a:ext uri="{FF2B5EF4-FFF2-40B4-BE49-F238E27FC236}">
                <a16:creationId xmlns:a16="http://schemas.microsoft.com/office/drawing/2014/main" id="{9B7592CD-45E2-4C11-B931-B3B58EA53B7E}"/>
              </a:ext>
            </a:extLst>
          </p:cNvPr>
          <p:cNvCxnSpPr>
            <a:stCxn id="8" idx="2"/>
            <a:endCxn id="18" idx="1"/>
          </p:cNvCxnSpPr>
          <p:nvPr/>
        </p:nvCxnSpPr>
        <p:spPr>
          <a:xfrm rot="16200000" flipH="1">
            <a:off x="2241884" y="3484417"/>
            <a:ext cx="1203033" cy="196767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24" name="TextBox 35">
            <a:extLst>
              <a:ext uri="{FF2B5EF4-FFF2-40B4-BE49-F238E27FC236}">
                <a16:creationId xmlns:a16="http://schemas.microsoft.com/office/drawing/2014/main" id="{B20C6FB9-076F-4B1E-A9CE-C6F0FDFAE86C}"/>
              </a:ext>
            </a:extLst>
          </p:cNvPr>
          <p:cNvSpPr txBox="1"/>
          <p:nvPr/>
        </p:nvSpPr>
        <p:spPr>
          <a:xfrm>
            <a:off x="357568" y="5109412"/>
            <a:ext cx="2054409" cy="492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Page directory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TextBox 36">
            <a:extLst>
              <a:ext uri="{FF2B5EF4-FFF2-40B4-BE49-F238E27FC236}">
                <a16:creationId xmlns:a16="http://schemas.microsoft.com/office/drawing/2014/main" id="{3A203CFD-86EE-458D-BADC-7FC3F63A65E2}"/>
              </a:ext>
            </a:extLst>
          </p:cNvPr>
          <p:cNvSpPr txBox="1"/>
          <p:nvPr/>
        </p:nvSpPr>
        <p:spPr>
          <a:xfrm>
            <a:off x="3279635" y="5109412"/>
            <a:ext cx="1555875" cy="492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Page table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6" name="Connector: Elbow 38">
            <a:extLst>
              <a:ext uri="{FF2B5EF4-FFF2-40B4-BE49-F238E27FC236}">
                <a16:creationId xmlns:a16="http://schemas.microsoft.com/office/drawing/2014/main" id="{B2AE031B-FFAD-4417-981D-2A98A9E4A423}"/>
              </a:ext>
            </a:extLst>
          </p:cNvPr>
          <p:cNvCxnSpPr>
            <a:stCxn id="18" idx="3"/>
            <a:endCxn id="9" idx="1"/>
          </p:cNvCxnSpPr>
          <p:nvPr/>
        </p:nvCxnSpPr>
        <p:spPr>
          <a:xfrm>
            <a:off x="5163128" y="4184318"/>
            <a:ext cx="1080651" cy="1851892"/>
          </a:xfrm>
          <a:prstGeom prst="bentConnector3">
            <a:avLst>
              <a:gd name="adj1" fmla="val 50000"/>
            </a:avLst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7" name="Connector: Elbow 40">
            <a:extLst>
              <a:ext uri="{FF2B5EF4-FFF2-40B4-BE49-F238E27FC236}">
                <a16:creationId xmlns:a16="http://schemas.microsoft.com/office/drawing/2014/main" id="{D6211CE7-FE9A-4FD0-ADEC-4552343C52F3}"/>
              </a:ext>
            </a:extLst>
          </p:cNvPr>
          <p:cNvCxnSpPr>
            <a:stCxn id="5" idx="3"/>
            <a:endCxn id="10" idx="2"/>
          </p:cNvCxnSpPr>
          <p:nvPr/>
        </p:nvCxnSpPr>
        <p:spPr>
          <a:xfrm>
            <a:off x="4724034" y="2835809"/>
            <a:ext cx="5398661" cy="3345875"/>
          </a:xfrm>
          <a:prstGeom prst="bentConnector4">
            <a:avLst>
              <a:gd name="adj1" fmla="val 44654"/>
              <a:gd name="adj2" fmla="val 109110"/>
            </a:avLst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28" name="Rectangle: Rounded Corners 30">
            <a:extLst>
              <a:ext uri="{FF2B5EF4-FFF2-40B4-BE49-F238E27FC236}">
                <a16:creationId xmlns:a16="http://schemas.microsoft.com/office/drawing/2014/main" id="{FB900650-9BB5-4947-9E7E-59501E849922}"/>
              </a:ext>
            </a:extLst>
          </p:cNvPr>
          <p:cNvSpPr/>
          <p:nvPr/>
        </p:nvSpPr>
        <p:spPr>
          <a:xfrm>
            <a:off x="290950" y="5705307"/>
            <a:ext cx="1279233" cy="359309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%cr3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29" name="Connector: Elbow 32">
            <a:extLst>
              <a:ext uri="{FF2B5EF4-FFF2-40B4-BE49-F238E27FC236}">
                <a16:creationId xmlns:a16="http://schemas.microsoft.com/office/drawing/2014/main" id="{349753F9-35B5-4AAB-B9E1-8782A6B6D893}"/>
              </a:ext>
            </a:extLst>
          </p:cNvPr>
          <p:cNvCxnSpPr/>
          <p:nvPr/>
        </p:nvCxnSpPr>
        <p:spPr>
          <a:xfrm rot="10799991">
            <a:off x="267859" y="4766218"/>
            <a:ext cx="23092" cy="1118751"/>
          </a:xfrm>
          <a:prstGeom prst="bent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FD98DD2-33FF-4B97-80A6-022EA94C84F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Previously</a:t>
            </a:r>
            <a:endParaRPr lang="en-GB"/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D9DA73C8-4A8B-41EE-93D7-D6684D1BFB6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172200" y="1825630"/>
            <a:ext cx="5525401" cy="3851269"/>
          </a:xfrm>
        </p:spPr>
        <p:txBody>
          <a:bodyPr/>
          <a:lstStyle/>
          <a:p>
            <a:pPr lvl="0"/>
            <a:r>
              <a:rPr lang="en-US" sz="1867"/>
              <a:t>Problem</a:t>
            </a:r>
          </a:p>
          <a:p>
            <a:pPr lvl="1"/>
            <a:r>
              <a:rPr lang="en-US" sz="1467"/>
              <a:t>One virtual memory access</a:t>
            </a:r>
          </a:p>
          <a:p>
            <a:pPr lvl="1"/>
            <a:r>
              <a:rPr lang="en-US" sz="1467"/>
              <a:t>Requires two physical memory access</a:t>
            </a:r>
          </a:p>
          <a:p>
            <a:pPr lvl="2"/>
            <a:r>
              <a:rPr lang="en-US" sz="1067"/>
              <a:t>Load directory entry</a:t>
            </a:r>
          </a:p>
          <a:p>
            <a:pPr lvl="2"/>
            <a:r>
              <a:rPr lang="en-US" sz="1067"/>
              <a:t>Load page entry</a:t>
            </a:r>
          </a:p>
          <a:p>
            <a:pPr lvl="1"/>
            <a:r>
              <a:rPr lang="en-GB" sz="1467"/>
              <a:t>Generate “real” memory access</a:t>
            </a:r>
          </a:p>
          <a:p>
            <a:pPr marL="457189" lvl="1" indent="0">
              <a:buNone/>
            </a:pPr>
            <a:endParaRPr lang="en-GB" sz="1467"/>
          </a:p>
          <a:p>
            <a:pPr marL="0" indent="0">
              <a:buNone/>
            </a:pPr>
            <a:r>
              <a:rPr lang="en-GB" sz="1867" b="1"/>
              <a:t>What a computer scientist do?</a:t>
            </a:r>
          </a:p>
          <a:p>
            <a:pPr marL="0" indent="0">
              <a:buNone/>
            </a:pPr>
            <a:r>
              <a:rPr lang="en-GB" sz="1867" b="1">
                <a:solidFill>
                  <a:srgbClr val="C00000"/>
                </a:solidFill>
              </a:rPr>
              <a:t>Add some cache!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9C8362E-3ABD-4A42-B263-AA2DE2A7A1E7}"/>
              </a:ext>
            </a:extLst>
          </p:cNvPr>
          <p:cNvSpPr/>
          <p:nvPr/>
        </p:nvSpPr>
        <p:spPr>
          <a:xfrm>
            <a:off x="267858" y="2690335"/>
            <a:ext cx="1648943" cy="290949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directory #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87129C2-35E0-4069-AE67-5A3BEDD11936}"/>
              </a:ext>
            </a:extLst>
          </p:cNvPr>
          <p:cNvSpPr/>
          <p:nvPr/>
        </p:nvSpPr>
        <p:spPr>
          <a:xfrm>
            <a:off x="3569489" y="2690335"/>
            <a:ext cx="1154545" cy="290949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offset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8A95F3C-AA91-42BE-B025-0847BBF120ED}"/>
              </a:ext>
            </a:extLst>
          </p:cNvPr>
          <p:cNvSpPr/>
          <p:nvPr/>
        </p:nvSpPr>
        <p:spPr>
          <a:xfrm rot="5400013">
            <a:off x="2448190" y="447643"/>
            <a:ext cx="206909" cy="411454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50000"/>
              <a:gd name="f10" fmla="+- 0 0 -180"/>
              <a:gd name="f11" fmla="+- 0 0 -270"/>
              <a:gd name="f12" fmla="+- 0 0 -360"/>
              <a:gd name="f13" fmla="abs f3"/>
              <a:gd name="f14" fmla="abs f4"/>
              <a:gd name="f15" fmla="abs f5"/>
              <a:gd name="f16" fmla="+- 2700000 f1 0"/>
              <a:gd name="f17" fmla="*/ f10 f0 1"/>
              <a:gd name="f18" fmla="*/ f11 f0 1"/>
              <a:gd name="f19" fmla="*/ f12 f0 1"/>
              <a:gd name="f20" fmla="?: f13 f3 1"/>
              <a:gd name="f21" fmla="?: f14 f4 1"/>
              <a:gd name="f22" fmla="?: f15 f5 1"/>
              <a:gd name="f23" fmla="+- f16 0 f1"/>
              <a:gd name="f24" fmla="*/ f17 1 f2"/>
              <a:gd name="f25" fmla="*/ f18 1 f2"/>
              <a:gd name="f26" fmla="*/ f19 1 f2"/>
              <a:gd name="f27" fmla="*/ f20 1 21600"/>
              <a:gd name="f28" fmla="*/ f21 1 21600"/>
              <a:gd name="f29" fmla="*/ 21600 f20 1"/>
              <a:gd name="f30" fmla="*/ 21600 f21 1"/>
              <a:gd name="f31" fmla="+- f23 f1 0"/>
              <a:gd name="f32" fmla="+- f24 0 f1"/>
              <a:gd name="f33" fmla="+- f25 0 f1"/>
              <a:gd name="f34" fmla="+- f26 0 f1"/>
              <a:gd name="f35" fmla="min f28 f27"/>
              <a:gd name="f36" fmla="*/ f29 1 f22"/>
              <a:gd name="f37" fmla="*/ f30 1 f22"/>
              <a:gd name="f38" fmla="*/ f31 f7 1"/>
              <a:gd name="f39" fmla="val f36"/>
              <a:gd name="f40" fmla="val f37"/>
              <a:gd name="f41" fmla="*/ f38 1 f0"/>
              <a:gd name="f42" fmla="*/ f6 f35 1"/>
              <a:gd name="f43" fmla="+- f40 0 f6"/>
              <a:gd name="f44" fmla="+- f39 0 f6"/>
              <a:gd name="f45" fmla="+- 0 0 f41"/>
              <a:gd name="f46" fmla="*/ f39 f35 1"/>
              <a:gd name="f47" fmla="*/ f40 f35 1"/>
              <a:gd name="f48" fmla="*/ f44 1 2"/>
              <a:gd name="f49" fmla="min f44 f43"/>
              <a:gd name="f50" fmla="*/ f43 f9 1"/>
              <a:gd name="f51" fmla="+- 0 0 f45"/>
              <a:gd name="f52" fmla="+- f6 f48 0"/>
              <a:gd name="f53" fmla="*/ f49 f6 1"/>
              <a:gd name="f54" fmla="*/ f50 1 100000"/>
              <a:gd name="f55" fmla="*/ f51 f0 1"/>
              <a:gd name="f56" fmla="*/ f48 f35 1"/>
              <a:gd name="f57" fmla="*/ f53 1 100000"/>
              <a:gd name="f58" fmla="*/ f55 1 f7"/>
              <a:gd name="f59" fmla="*/ f52 f35 1"/>
              <a:gd name="f60" fmla="*/ f54 f35 1"/>
              <a:gd name="f61" fmla="+- f54 f57 0"/>
              <a:gd name="f62" fmla="+- f58 0 f1"/>
              <a:gd name="f63" fmla="*/ f57 f35 1"/>
              <a:gd name="f64" fmla="cos 1 f62"/>
              <a:gd name="f65" fmla="sin 1 f62"/>
              <a:gd name="f66" fmla="*/ f61 f35 1"/>
              <a:gd name="f67" fmla="+- 0 0 f64"/>
              <a:gd name="f68" fmla="+- 0 0 f65"/>
              <a:gd name="f69" fmla="+- 0 0 f67"/>
              <a:gd name="f70" fmla="+- 0 0 f68"/>
              <a:gd name="f71" fmla="val f69"/>
              <a:gd name="f72" fmla="val f70"/>
              <a:gd name="f73" fmla="*/ f71 f48 1"/>
              <a:gd name="f74" fmla="*/ f72 f57 1"/>
              <a:gd name="f75" fmla="+- f39 0 f73"/>
              <a:gd name="f76" fmla="+- f57 0 f74"/>
              <a:gd name="f77" fmla="+- f40 f74 0"/>
              <a:gd name="f78" fmla="+- f77 0 f57"/>
              <a:gd name="f79" fmla="*/ f75 f35 1"/>
              <a:gd name="f80" fmla="*/ f76 f35 1"/>
              <a:gd name="f81" fmla="*/ f78 f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6" y="f42"/>
              </a:cxn>
              <a:cxn ang="f33">
                <a:pos x="f42" y="f60"/>
              </a:cxn>
              <a:cxn ang="f34">
                <a:pos x="f46" y="f47"/>
              </a:cxn>
            </a:cxnLst>
            <a:rect l="f79" t="f80" r="f46" b="f81"/>
            <a:pathLst>
              <a:path stroke="0">
                <a:moveTo>
                  <a:pt x="f46" y="f47"/>
                </a:moveTo>
                <a:arcTo wR="f56" hR="f63" stAng="f1" swAng="f1"/>
                <a:lnTo>
                  <a:pt x="f59" y="f66"/>
                </a:lnTo>
                <a:arcTo wR="f56" hR="f63" stAng="f6" swAng="f8"/>
                <a:arcTo wR="f56" hR="f63" stAng="f1" swAng="f8"/>
                <a:lnTo>
                  <a:pt x="f59" y="f63"/>
                </a:lnTo>
                <a:arcTo wR="f56" hR="f63" stAng="f0" swAng="f1"/>
                <a:close/>
              </a:path>
              <a:path fill="none">
                <a:moveTo>
                  <a:pt x="f46" y="f47"/>
                </a:moveTo>
                <a:arcTo wR="f56" hR="f63" stAng="f1" swAng="f1"/>
                <a:lnTo>
                  <a:pt x="f59" y="f66"/>
                </a:lnTo>
                <a:arcTo wR="f56" hR="f63" stAng="f6" swAng="f8"/>
                <a:arcTo wR="f56" hR="f63" stAng="f1" swAng="f8"/>
                <a:lnTo>
                  <a:pt x="f59" y="f63"/>
                </a:lnTo>
                <a:arcTo wR="f56" hR="f63" stAng="f0" swAng="f1"/>
              </a:path>
            </a:pathLst>
          </a:custGeom>
          <a:noFill/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4152C63-435A-4B43-A6A0-32DF1F9D94BB}"/>
              </a:ext>
            </a:extLst>
          </p:cNvPr>
          <p:cNvSpPr txBox="1"/>
          <p:nvPr/>
        </p:nvSpPr>
        <p:spPr>
          <a:xfrm>
            <a:off x="1534107" y="1825630"/>
            <a:ext cx="2153795" cy="492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Virtual Address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08084E77-C5CB-417B-8FB9-4D2D24653C03}"/>
              </a:ext>
            </a:extLst>
          </p:cNvPr>
          <p:cNvSpPr/>
          <p:nvPr/>
        </p:nvSpPr>
        <p:spPr>
          <a:xfrm>
            <a:off x="1920545" y="2690335"/>
            <a:ext cx="1648943" cy="290949"/>
          </a:xfrm>
          <a:prstGeom prst="rect">
            <a:avLst/>
          </a:pr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page #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59BA5415-E164-40E5-ABE8-D1506D20E6E9}"/>
              </a:ext>
            </a:extLst>
          </p:cNvPr>
          <p:cNvSpPr/>
          <p:nvPr/>
        </p:nvSpPr>
        <p:spPr>
          <a:xfrm>
            <a:off x="6243780" y="5890735"/>
            <a:ext cx="3301641" cy="290949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page #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9CFFE6E9-16E1-4A23-8AE0-473127C14A59}"/>
              </a:ext>
            </a:extLst>
          </p:cNvPr>
          <p:cNvSpPr/>
          <p:nvPr/>
        </p:nvSpPr>
        <p:spPr>
          <a:xfrm>
            <a:off x="9545422" y="5890735"/>
            <a:ext cx="1154545" cy="290949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offset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Left Brace 12">
            <a:extLst>
              <a:ext uri="{FF2B5EF4-FFF2-40B4-BE49-F238E27FC236}">
                <a16:creationId xmlns:a16="http://schemas.microsoft.com/office/drawing/2014/main" id="{D308A781-91E0-468D-97DC-C55D31D3CDA0}"/>
              </a:ext>
            </a:extLst>
          </p:cNvPr>
          <p:cNvSpPr/>
          <p:nvPr/>
        </p:nvSpPr>
        <p:spPr>
          <a:xfrm rot="5400013">
            <a:off x="8424123" y="3648043"/>
            <a:ext cx="206909" cy="411454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50000"/>
              <a:gd name="f10" fmla="+- 0 0 -180"/>
              <a:gd name="f11" fmla="+- 0 0 -270"/>
              <a:gd name="f12" fmla="+- 0 0 -360"/>
              <a:gd name="f13" fmla="abs f3"/>
              <a:gd name="f14" fmla="abs f4"/>
              <a:gd name="f15" fmla="abs f5"/>
              <a:gd name="f16" fmla="+- 2700000 f1 0"/>
              <a:gd name="f17" fmla="*/ f10 f0 1"/>
              <a:gd name="f18" fmla="*/ f11 f0 1"/>
              <a:gd name="f19" fmla="*/ f12 f0 1"/>
              <a:gd name="f20" fmla="?: f13 f3 1"/>
              <a:gd name="f21" fmla="?: f14 f4 1"/>
              <a:gd name="f22" fmla="?: f15 f5 1"/>
              <a:gd name="f23" fmla="+- f16 0 f1"/>
              <a:gd name="f24" fmla="*/ f17 1 f2"/>
              <a:gd name="f25" fmla="*/ f18 1 f2"/>
              <a:gd name="f26" fmla="*/ f19 1 f2"/>
              <a:gd name="f27" fmla="*/ f20 1 21600"/>
              <a:gd name="f28" fmla="*/ f21 1 21600"/>
              <a:gd name="f29" fmla="*/ 21600 f20 1"/>
              <a:gd name="f30" fmla="*/ 21600 f21 1"/>
              <a:gd name="f31" fmla="+- f23 f1 0"/>
              <a:gd name="f32" fmla="+- f24 0 f1"/>
              <a:gd name="f33" fmla="+- f25 0 f1"/>
              <a:gd name="f34" fmla="+- f26 0 f1"/>
              <a:gd name="f35" fmla="min f28 f27"/>
              <a:gd name="f36" fmla="*/ f29 1 f22"/>
              <a:gd name="f37" fmla="*/ f30 1 f22"/>
              <a:gd name="f38" fmla="*/ f31 f7 1"/>
              <a:gd name="f39" fmla="val f36"/>
              <a:gd name="f40" fmla="val f37"/>
              <a:gd name="f41" fmla="*/ f38 1 f0"/>
              <a:gd name="f42" fmla="*/ f6 f35 1"/>
              <a:gd name="f43" fmla="+- f40 0 f6"/>
              <a:gd name="f44" fmla="+- f39 0 f6"/>
              <a:gd name="f45" fmla="+- 0 0 f41"/>
              <a:gd name="f46" fmla="*/ f39 f35 1"/>
              <a:gd name="f47" fmla="*/ f40 f35 1"/>
              <a:gd name="f48" fmla="*/ f44 1 2"/>
              <a:gd name="f49" fmla="min f44 f43"/>
              <a:gd name="f50" fmla="*/ f43 f9 1"/>
              <a:gd name="f51" fmla="+- 0 0 f45"/>
              <a:gd name="f52" fmla="+- f6 f48 0"/>
              <a:gd name="f53" fmla="*/ f49 f6 1"/>
              <a:gd name="f54" fmla="*/ f50 1 100000"/>
              <a:gd name="f55" fmla="*/ f51 f0 1"/>
              <a:gd name="f56" fmla="*/ f48 f35 1"/>
              <a:gd name="f57" fmla="*/ f53 1 100000"/>
              <a:gd name="f58" fmla="*/ f55 1 f7"/>
              <a:gd name="f59" fmla="*/ f52 f35 1"/>
              <a:gd name="f60" fmla="*/ f54 f35 1"/>
              <a:gd name="f61" fmla="+- f54 f57 0"/>
              <a:gd name="f62" fmla="+- f58 0 f1"/>
              <a:gd name="f63" fmla="*/ f57 f35 1"/>
              <a:gd name="f64" fmla="cos 1 f62"/>
              <a:gd name="f65" fmla="sin 1 f62"/>
              <a:gd name="f66" fmla="*/ f61 f35 1"/>
              <a:gd name="f67" fmla="+- 0 0 f64"/>
              <a:gd name="f68" fmla="+- 0 0 f65"/>
              <a:gd name="f69" fmla="+- 0 0 f67"/>
              <a:gd name="f70" fmla="+- 0 0 f68"/>
              <a:gd name="f71" fmla="val f69"/>
              <a:gd name="f72" fmla="val f70"/>
              <a:gd name="f73" fmla="*/ f71 f48 1"/>
              <a:gd name="f74" fmla="*/ f72 f57 1"/>
              <a:gd name="f75" fmla="+- f39 0 f73"/>
              <a:gd name="f76" fmla="+- f57 0 f74"/>
              <a:gd name="f77" fmla="+- f40 f74 0"/>
              <a:gd name="f78" fmla="+- f77 0 f57"/>
              <a:gd name="f79" fmla="*/ f75 f35 1"/>
              <a:gd name="f80" fmla="*/ f76 f35 1"/>
              <a:gd name="f81" fmla="*/ f78 f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6" y="f42"/>
              </a:cxn>
              <a:cxn ang="f33">
                <a:pos x="f42" y="f60"/>
              </a:cxn>
              <a:cxn ang="f34">
                <a:pos x="f46" y="f47"/>
              </a:cxn>
            </a:cxnLst>
            <a:rect l="f79" t="f80" r="f46" b="f81"/>
            <a:pathLst>
              <a:path stroke="0">
                <a:moveTo>
                  <a:pt x="f46" y="f47"/>
                </a:moveTo>
                <a:arcTo wR="f56" hR="f63" stAng="f1" swAng="f1"/>
                <a:lnTo>
                  <a:pt x="f59" y="f66"/>
                </a:lnTo>
                <a:arcTo wR="f56" hR="f63" stAng="f6" swAng="f8"/>
                <a:arcTo wR="f56" hR="f63" stAng="f1" swAng="f8"/>
                <a:lnTo>
                  <a:pt x="f59" y="f63"/>
                </a:lnTo>
                <a:arcTo wR="f56" hR="f63" stAng="f0" swAng="f1"/>
                <a:close/>
              </a:path>
              <a:path fill="none">
                <a:moveTo>
                  <a:pt x="f46" y="f47"/>
                </a:moveTo>
                <a:arcTo wR="f56" hR="f63" stAng="f1" swAng="f1"/>
                <a:lnTo>
                  <a:pt x="f59" y="f66"/>
                </a:lnTo>
                <a:arcTo wR="f56" hR="f63" stAng="f6" swAng="f8"/>
                <a:arcTo wR="f56" hR="f63" stAng="f1" swAng="f8"/>
                <a:lnTo>
                  <a:pt x="f59" y="f63"/>
                </a:lnTo>
                <a:arcTo wR="f56" hR="f63" stAng="f0" swAng="f1"/>
              </a:path>
            </a:pathLst>
          </a:custGeom>
          <a:noFill/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7BF7E168-7877-4881-8DD4-7BB95C7903F6}"/>
              </a:ext>
            </a:extLst>
          </p:cNvPr>
          <p:cNvSpPr txBox="1"/>
          <p:nvPr/>
        </p:nvSpPr>
        <p:spPr>
          <a:xfrm>
            <a:off x="7510028" y="5026030"/>
            <a:ext cx="2317301" cy="492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Physical Address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D40D9593-E4BD-4A4B-9440-6A2B0B4BEF7A}"/>
              </a:ext>
            </a:extLst>
          </p:cNvPr>
          <p:cNvSpPr/>
          <p:nvPr/>
        </p:nvSpPr>
        <p:spPr>
          <a:xfrm>
            <a:off x="267858" y="4038843"/>
            <a:ext cx="2221345" cy="290949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directory entry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4F0AEAF7-08A2-40D1-AD7B-CA3AD6DB3577}"/>
              </a:ext>
            </a:extLst>
          </p:cNvPr>
          <p:cNvSpPr/>
          <p:nvPr/>
        </p:nvSpPr>
        <p:spPr>
          <a:xfrm>
            <a:off x="267858" y="3747894"/>
            <a:ext cx="2221345" cy="290949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directory entry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80A447F5-5BDE-47C0-927B-6A590C530C4F}"/>
              </a:ext>
            </a:extLst>
          </p:cNvPr>
          <p:cNvSpPr/>
          <p:nvPr/>
        </p:nvSpPr>
        <p:spPr>
          <a:xfrm>
            <a:off x="267858" y="4329794"/>
            <a:ext cx="2221345" cy="290949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directory entry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Rectangle 21">
            <a:extLst>
              <a:ext uri="{FF2B5EF4-FFF2-40B4-BE49-F238E27FC236}">
                <a16:creationId xmlns:a16="http://schemas.microsoft.com/office/drawing/2014/main" id="{FD815245-5890-45C2-9226-146F0F40683A}"/>
              </a:ext>
            </a:extLst>
          </p:cNvPr>
          <p:cNvSpPr/>
          <p:nvPr/>
        </p:nvSpPr>
        <p:spPr>
          <a:xfrm>
            <a:off x="267858" y="4620731"/>
            <a:ext cx="2221345" cy="290949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directory entry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Rectangle 22">
            <a:extLst>
              <a:ext uri="{FF2B5EF4-FFF2-40B4-BE49-F238E27FC236}">
                <a16:creationId xmlns:a16="http://schemas.microsoft.com/office/drawing/2014/main" id="{012AF725-D650-4AB3-806D-49678BA99997}"/>
              </a:ext>
            </a:extLst>
          </p:cNvPr>
          <p:cNvSpPr/>
          <p:nvPr/>
        </p:nvSpPr>
        <p:spPr>
          <a:xfrm>
            <a:off x="2941784" y="3747894"/>
            <a:ext cx="2221345" cy="290949"/>
          </a:xfrm>
          <a:prstGeom prst="rect">
            <a:avLst/>
          </a:pr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page entry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9FD8B148-AA29-413A-BFAA-A74B7D73A2D6}"/>
              </a:ext>
            </a:extLst>
          </p:cNvPr>
          <p:cNvSpPr/>
          <p:nvPr/>
        </p:nvSpPr>
        <p:spPr>
          <a:xfrm>
            <a:off x="2941784" y="4038843"/>
            <a:ext cx="2221345" cy="290949"/>
          </a:xfrm>
          <a:prstGeom prst="rect">
            <a:avLst/>
          </a:pr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page entry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08B4CB69-3216-466B-AA5A-9157827CD93D}"/>
              </a:ext>
            </a:extLst>
          </p:cNvPr>
          <p:cNvSpPr/>
          <p:nvPr/>
        </p:nvSpPr>
        <p:spPr>
          <a:xfrm>
            <a:off x="2941784" y="4329794"/>
            <a:ext cx="2221345" cy="290949"/>
          </a:xfrm>
          <a:prstGeom prst="rect">
            <a:avLst/>
          </a:pr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page entry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Rectangle 26">
            <a:extLst>
              <a:ext uri="{FF2B5EF4-FFF2-40B4-BE49-F238E27FC236}">
                <a16:creationId xmlns:a16="http://schemas.microsoft.com/office/drawing/2014/main" id="{1D10779C-0825-4F15-A9C3-F29A25D0EA37}"/>
              </a:ext>
            </a:extLst>
          </p:cNvPr>
          <p:cNvSpPr/>
          <p:nvPr/>
        </p:nvSpPr>
        <p:spPr>
          <a:xfrm>
            <a:off x="2941784" y="4620731"/>
            <a:ext cx="2221345" cy="290949"/>
          </a:xfrm>
          <a:prstGeom prst="rect">
            <a:avLst/>
          </a:pr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page entry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1" name="Connector: Elbow 28">
            <a:extLst>
              <a:ext uri="{FF2B5EF4-FFF2-40B4-BE49-F238E27FC236}">
                <a16:creationId xmlns:a16="http://schemas.microsoft.com/office/drawing/2014/main" id="{973742BD-E93E-4C0D-B823-55412A633C6A}"/>
              </a:ext>
            </a:extLst>
          </p:cNvPr>
          <p:cNvCxnSpPr>
            <a:stCxn id="4" idx="2"/>
            <a:endCxn id="13" idx="1"/>
          </p:cNvCxnSpPr>
          <p:nvPr/>
        </p:nvCxnSpPr>
        <p:spPr>
          <a:xfrm rot="5400000">
            <a:off x="78578" y="3170564"/>
            <a:ext cx="1203033" cy="824472"/>
          </a:xfrm>
          <a:prstGeom prst="bentConnector4">
            <a:avLst>
              <a:gd name="adj1" fmla="val 43954"/>
              <a:gd name="adj2" fmla="val 136969"/>
            </a:avLst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2" name="Connector: Elbow 31">
            <a:extLst>
              <a:ext uri="{FF2B5EF4-FFF2-40B4-BE49-F238E27FC236}">
                <a16:creationId xmlns:a16="http://schemas.microsoft.com/office/drawing/2014/main" id="{EFD8722A-E92B-489E-A334-3AE24441E246}"/>
              </a:ext>
            </a:extLst>
          </p:cNvPr>
          <p:cNvCxnSpPr>
            <a:stCxn id="13" idx="3"/>
            <a:endCxn id="20" idx="1"/>
          </p:cNvCxnSpPr>
          <p:nvPr/>
        </p:nvCxnSpPr>
        <p:spPr>
          <a:xfrm>
            <a:off x="2489203" y="4184317"/>
            <a:ext cx="452580" cy="581888"/>
          </a:xfrm>
          <a:prstGeom prst="bentConnector3">
            <a:avLst>
              <a:gd name="adj1" fmla="val 50000"/>
            </a:avLst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3" name="Connector: Elbow 33">
            <a:extLst>
              <a:ext uri="{FF2B5EF4-FFF2-40B4-BE49-F238E27FC236}">
                <a16:creationId xmlns:a16="http://schemas.microsoft.com/office/drawing/2014/main" id="{0BCA6BBC-BF7B-4526-A06B-E7254EDA7223}"/>
              </a:ext>
            </a:extLst>
          </p:cNvPr>
          <p:cNvCxnSpPr>
            <a:stCxn id="8" idx="2"/>
            <a:endCxn id="18" idx="1"/>
          </p:cNvCxnSpPr>
          <p:nvPr/>
        </p:nvCxnSpPr>
        <p:spPr>
          <a:xfrm rot="16200000" flipH="1">
            <a:off x="2241884" y="3484417"/>
            <a:ext cx="1203033" cy="196767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24" name="TextBox 35">
            <a:extLst>
              <a:ext uri="{FF2B5EF4-FFF2-40B4-BE49-F238E27FC236}">
                <a16:creationId xmlns:a16="http://schemas.microsoft.com/office/drawing/2014/main" id="{2BA9F55C-351C-4BB9-B55F-E1C39180E6DC}"/>
              </a:ext>
            </a:extLst>
          </p:cNvPr>
          <p:cNvSpPr txBox="1"/>
          <p:nvPr/>
        </p:nvSpPr>
        <p:spPr>
          <a:xfrm>
            <a:off x="357568" y="5109412"/>
            <a:ext cx="2054409" cy="492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Page directory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TextBox 36">
            <a:extLst>
              <a:ext uri="{FF2B5EF4-FFF2-40B4-BE49-F238E27FC236}">
                <a16:creationId xmlns:a16="http://schemas.microsoft.com/office/drawing/2014/main" id="{11122D68-E94B-40D8-B2AD-9595AC3D02E2}"/>
              </a:ext>
            </a:extLst>
          </p:cNvPr>
          <p:cNvSpPr txBox="1"/>
          <p:nvPr/>
        </p:nvSpPr>
        <p:spPr>
          <a:xfrm>
            <a:off x="3279635" y="5109412"/>
            <a:ext cx="1555875" cy="492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Page table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6" name="Connector: Elbow 38">
            <a:extLst>
              <a:ext uri="{FF2B5EF4-FFF2-40B4-BE49-F238E27FC236}">
                <a16:creationId xmlns:a16="http://schemas.microsoft.com/office/drawing/2014/main" id="{029F2FB8-2744-4250-9742-6A8B5FD21A7C}"/>
              </a:ext>
            </a:extLst>
          </p:cNvPr>
          <p:cNvCxnSpPr>
            <a:stCxn id="18" idx="3"/>
            <a:endCxn id="9" idx="1"/>
          </p:cNvCxnSpPr>
          <p:nvPr/>
        </p:nvCxnSpPr>
        <p:spPr>
          <a:xfrm>
            <a:off x="5163128" y="4184318"/>
            <a:ext cx="1080651" cy="1851892"/>
          </a:xfrm>
          <a:prstGeom prst="bentConnector3">
            <a:avLst>
              <a:gd name="adj1" fmla="val 50000"/>
            </a:avLst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7" name="Connector: Elbow 40">
            <a:extLst>
              <a:ext uri="{FF2B5EF4-FFF2-40B4-BE49-F238E27FC236}">
                <a16:creationId xmlns:a16="http://schemas.microsoft.com/office/drawing/2014/main" id="{5D76B7AF-BF2D-42FB-B7B0-2B57949F0A3E}"/>
              </a:ext>
            </a:extLst>
          </p:cNvPr>
          <p:cNvCxnSpPr>
            <a:stCxn id="5" idx="3"/>
            <a:endCxn id="10" idx="2"/>
          </p:cNvCxnSpPr>
          <p:nvPr/>
        </p:nvCxnSpPr>
        <p:spPr>
          <a:xfrm>
            <a:off x="4724034" y="2835809"/>
            <a:ext cx="5398661" cy="3345875"/>
          </a:xfrm>
          <a:prstGeom prst="bentConnector4">
            <a:avLst>
              <a:gd name="adj1" fmla="val 44654"/>
              <a:gd name="adj2" fmla="val 109110"/>
            </a:avLst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28" name="Rectangle: Rounded Corners 30">
            <a:extLst>
              <a:ext uri="{FF2B5EF4-FFF2-40B4-BE49-F238E27FC236}">
                <a16:creationId xmlns:a16="http://schemas.microsoft.com/office/drawing/2014/main" id="{B97CC1C3-C2AE-421D-9AC3-101B638BF64E}"/>
              </a:ext>
            </a:extLst>
          </p:cNvPr>
          <p:cNvSpPr/>
          <p:nvPr/>
        </p:nvSpPr>
        <p:spPr>
          <a:xfrm>
            <a:off x="290950" y="5705307"/>
            <a:ext cx="1279233" cy="359309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%cr3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29" name="Connector: Elbow 32">
            <a:extLst>
              <a:ext uri="{FF2B5EF4-FFF2-40B4-BE49-F238E27FC236}">
                <a16:creationId xmlns:a16="http://schemas.microsoft.com/office/drawing/2014/main" id="{09113B06-B732-44AB-9E2E-CBD8329E0627}"/>
              </a:ext>
            </a:extLst>
          </p:cNvPr>
          <p:cNvCxnSpPr>
            <a:stCxn id="28" idx="3"/>
            <a:endCxn id="16" idx="1"/>
          </p:cNvCxnSpPr>
          <p:nvPr/>
        </p:nvCxnSpPr>
        <p:spPr>
          <a:xfrm rot="10800000">
            <a:off x="267859" y="4766207"/>
            <a:ext cx="23092" cy="1118756"/>
          </a:xfrm>
          <a:prstGeom prst="bentConnector3">
            <a:avLst>
              <a:gd name="adj1" fmla="val 1419938"/>
            </a:avLst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2B32-9771-4DE3-9E5C-115556804E7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Translation Lookaside Buffer (TLB)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8EF6815-EEBF-4695-859D-511E4A40236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Cache some PTE in hardware buffer</a:t>
            </a:r>
          </a:p>
          <a:p>
            <a:pPr lvl="0"/>
            <a:r>
              <a:rPr lang="en-US"/>
              <a:t>No need to go to physical memory to fetch PTE</a:t>
            </a:r>
          </a:p>
          <a:p>
            <a:pPr lvl="0"/>
            <a:r>
              <a:rPr lang="en-US"/>
              <a:t>Hardware memory is way faster than main memory!</a:t>
            </a:r>
          </a:p>
          <a:p>
            <a:pPr lvl="0"/>
            <a:r>
              <a:rPr lang="en-US"/>
              <a:t>We can also be clever about caching!</a:t>
            </a:r>
          </a:p>
        </p:txBody>
      </p:sp>
      <p:pic>
        <p:nvPicPr>
          <p:cNvPr id="4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F9793453-2C78-42DC-A37E-ED4D116A5902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/>
          <a:stretch>
            <a:fillRect/>
          </a:stretch>
        </p:blipFill>
        <p:spPr>
          <a:xfrm>
            <a:off x="6172199" y="2648505"/>
            <a:ext cx="5524500" cy="2206556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8834B1C9-AC77-4652-B515-3893946F3B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Translation Lookaside Buffer (TLB)</a:t>
            </a:r>
          </a:p>
        </p:txBody>
      </p:sp>
      <p:sp>
        <p:nvSpPr>
          <p:cNvPr id="3" name="Rectangle: Rounded Corners 6">
            <a:extLst>
              <a:ext uri="{FF2B5EF4-FFF2-40B4-BE49-F238E27FC236}">
                <a16:creationId xmlns:a16="http://schemas.microsoft.com/office/drawing/2014/main" id="{605302EE-5CD2-49C2-B9E1-A2DDE6FAD785}"/>
              </a:ext>
            </a:extLst>
          </p:cNvPr>
          <p:cNvSpPr/>
          <p:nvPr/>
        </p:nvSpPr>
        <p:spPr>
          <a:xfrm>
            <a:off x="2281379" y="1985820"/>
            <a:ext cx="1219200" cy="1219200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Core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Rectangle: Rounded Corners 7">
            <a:extLst>
              <a:ext uri="{FF2B5EF4-FFF2-40B4-BE49-F238E27FC236}">
                <a16:creationId xmlns:a16="http://schemas.microsoft.com/office/drawing/2014/main" id="{E2B0D95A-D8C6-4EF7-9D13-646B0DEB9690}"/>
              </a:ext>
            </a:extLst>
          </p:cNvPr>
          <p:cNvSpPr/>
          <p:nvPr/>
        </p:nvSpPr>
        <p:spPr>
          <a:xfrm>
            <a:off x="7278257" y="1985820"/>
            <a:ext cx="1219200" cy="1219200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Core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513A587-F671-437E-924A-5AF420F8F730}"/>
              </a:ext>
            </a:extLst>
          </p:cNvPr>
          <p:cNvSpPr/>
          <p:nvPr/>
        </p:nvSpPr>
        <p:spPr>
          <a:xfrm>
            <a:off x="2281379" y="3343558"/>
            <a:ext cx="1219200" cy="466441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TLB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340839D-C18A-41CE-BBA8-CBFB48A51963}"/>
              </a:ext>
            </a:extLst>
          </p:cNvPr>
          <p:cNvSpPr/>
          <p:nvPr/>
        </p:nvSpPr>
        <p:spPr>
          <a:xfrm>
            <a:off x="7342912" y="3343558"/>
            <a:ext cx="1219200" cy="466441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TLB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3301AC0-FE24-4A39-BCBA-7F70544D14F2}"/>
              </a:ext>
            </a:extLst>
          </p:cNvPr>
          <p:cNvSpPr/>
          <p:nvPr/>
        </p:nvSpPr>
        <p:spPr>
          <a:xfrm>
            <a:off x="1422405" y="4151742"/>
            <a:ext cx="1556332" cy="466441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L1 i-cache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22BE8E60-6347-4A05-BFBA-E79491DB0AB8}"/>
              </a:ext>
            </a:extLst>
          </p:cNvPr>
          <p:cNvSpPr/>
          <p:nvPr/>
        </p:nvSpPr>
        <p:spPr>
          <a:xfrm>
            <a:off x="2978724" y="4151742"/>
            <a:ext cx="1602504" cy="466441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L1 d-cache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E6974AA-F7D1-4C3A-BD45-99F18BD1E26C}"/>
              </a:ext>
            </a:extLst>
          </p:cNvPr>
          <p:cNvSpPr/>
          <p:nvPr/>
        </p:nvSpPr>
        <p:spPr>
          <a:xfrm>
            <a:off x="1422404" y="4618184"/>
            <a:ext cx="3158837" cy="466441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L2 cache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714F9E0D-8710-4970-AC64-464F7CA864A9}"/>
              </a:ext>
            </a:extLst>
          </p:cNvPr>
          <p:cNvSpPr/>
          <p:nvPr/>
        </p:nvSpPr>
        <p:spPr>
          <a:xfrm>
            <a:off x="6474695" y="4151742"/>
            <a:ext cx="1556332" cy="466441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L1 i-cache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1C223249-427A-418F-8260-8DDE67C795E6}"/>
              </a:ext>
            </a:extLst>
          </p:cNvPr>
          <p:cNvSpPr/>
          <p:nvPr/>
        </p:nvSpPr>
        <p:spPr>
          <a:xfrm>
            <a:off x="8031016" y="4151742"/>
            <a:ext cx="1602504" cy="466441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L1 d-cache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CBB50555-64CE-4121-8B87-C7E7EC73E317}"/>
              </a:ext>
            </a:extLst>
          </p:cNvPr>
          <p:cNvSpPr/>
          <p:nvPr/>
        </p:nvSpPr>
        <p:spPr>
          <a:xfrm>
            <a:off x="6474695" y="4618184"/>
            <a:ext cx="3158837" cy="466441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L2 cache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BB7440D5-118A-4944-95DD-913EDD7E1035}"/>
              </a:ext>
            </a:extLst>
          </p:cNvPr>
          <p:cNvSpPr/>
          <p:nvPr/>
        </p:nvSpPr>
        <p:spPr>
          <a:xfrm>
            <a:off x="1422405" y="5098476"/>
            <a:ext cx="8211116" cy="466441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L3 cache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EE11B04F-277A-43DF-A0F4-DB41A423FAEB}"/>
              </a:ext>
            </a:extLst>
          </p:cNvPr>
          <p:cNvSpPr/>
          <p:nvPr/>
        </p:nvSpPr>
        <p:spPr>
          <a:xfrm>
            <a:off x="835895" y="5578754"/>
            <a:ext cx="9504212" cy="641932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RAM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Left Brace 19">
            <a:extLst>
              <a:ext uri="{FF2B5EF4-FFF2-40B4-BE49-F238E27FC236}">
                <a16:creationId xmlns:a16="http://schemas.microsoft.com/office/drawing/2014/main" id="{53C48AE6-3CE3-427D-842A-B94FB860363E}"/>
              </a:ext>
            </a:extLst>
          </p:cNvPr>
          <p:cNvSpPr/>
          <p:nvPr/>
        </p:nvSpPr>
        <p:spPr>
          <a:xfrm>
            <a:off x="7217297" y="3295071"/>
            <a:ext cx="60960" cy="7481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8333"/>
              <a:gd name="f10" fmla="val 50000"/>
              <a:gd name="f11" fmla="+- 0 0 -180"/>
              <a:gd name="f12" fmla="+- 0 0 -270"/>
              <a:gd name="f13" fmla="+- 0 0 -360"/>
              <a:gd name="f14" fmla="abs f3"/>
              <a:gd name="f15" fmla="abs f4"/>
              <a:gd name="f16" fmla="abs f5"/>
              <a:gd name="f17" fmla="+- 2700000 f1 0"/>
              <a:gd name="f18" fmla="*/ f11 f0 1"/>
              <a:gd name="f19" fmla="*/ f12 f0 1"/>
              <a:gd name="f20" fmla="*/ f13 f0 1"/>
              <a:gd name="f21" fmla="?: f14 f3 1"/>
              <a:gd name="f22" fmla="?: f15 f4 1"/>
              <a:gd name="f23" fmla="?: f16 f5 1"/>
              <a:gd name="f24" fmla="+- f17 0 f1"/>
              <a:gd name="f25" fmla="*/ f18 1 f2"/>
              <a:gd name="f26" fmla="*/ f19 1 f2"/>
              <a:gd name="f27" fmla="*/ f20 1 f2"/>
              <a:gd name="f28" fmla="*/ f21 1 21600"/>
              <a:gd name="f29" fmla="*/ f22 1 21600"/>
              <a:gd name="f30" fmla="*/ 21600 f21 1"/>
              <a:gd name="f31" fmla="*/ 21600 f22 1"/>
              <a:gd name="f32" fmla="+- f24 f1 0"/>
              <a:gd name="f33" fmla="+- f25 0 f1"/>
              <a:gd name="f34" fmla="+- f26 0 f1"/>
              <a:gd name="f35" fmla="+- f27 0 f1"/>
              <a:gd name="f36" fmla="min f29 f28"/>
              <a:gd name="f37" fmla="*/ f30 1 f23"/>
              <a:gd name="f38" fmla="*/ f31 1 f23"/>
              <a:gd name="f39" fmla="*/ f32 f7 1"/>
              <a:gd name="f40" fmla="val f37"/>
              <a:gd name="f41" fmla="val f38"/>
              <a:gd name="f42" fmla="*/ f39 1 f0"/>
              <a:gd name="f43" fmla="*/ f6 f36 1"/>
              <a:gd name="f44" fmla="+- f41 0 f6"/>
              <a:gd name="f45" fmla="+- f40 0 f6"/>
              <a:gd name="f46" fmla="+- 0 0 f42"/>
              <a:gd name="f47" fmla="*/ f40 f36 1"/>
              <a:gd name="f48" fmla="*/ f41 f36 1"/>
              <a:gd name="f49" fmla="*/ f45 1 2"/>
              <a:gd name="f50" fmla="min f45 f44"/>
              <a:gd name="f51" fmla="*/ f44 f10 1"/>
              <a:gd name="f52" fmla="+- 0 0 f46"/>
              <a:gd name="f53" fmla="+- f6 f49 0"/>
              <a:gd name="f54" fmla="*/ f50 f9 1"/>
              <a:gd name="f55" fmla="*/ f51 1 100000"/>
              <a:gd name="f56" fmla="*/ f52 f0 1"/>
              <a:gd name="f57" fmla="*/ f49 f36 1"/>
              <a:gd name="f58" fmla="*/ f54 1 100000"/>
              <a:gd name="f59" fmla="*/ f56 1 f7"/>
              <a:gd name="f60" fmla="*/ f53 f36 1"/>
              <a:gd name="f61" fmla="*/ f55 f36 1"/>
              <a:gd name="f62" fmla="+- f59 0 f1"/>
              <a:gd name="f63" fmla="+- f55 f58 0"/>
              <a:gd name="f64" fmla="*/ f58 f36 1"/>
              <a:gd name="f65" fmla="cos 1 f62"/>
              <a:gd name="f66" fmla="sin 1 f62"/>
              <a:gd name="f67" fmla="*/ f63 f36 1"/>
              <a:gd name="f68" fmla="+- 0 0 f65"/>
              <a:gd name="f69" fmla="+- 0 0 f66"/>
              <a:gd name="f70" fmla="+- 0 0 f68"/>
              <a:gd name="f71" fmla="+- 0 0 f69"/>
              <a:gd name="f72" fmla="val f70"/>
              <a:gd name="f73" fmla="val f71"/>
              <a:gd name="f74" fmla="*/ f72 f49 1"/>
              <a:gd name="f75" fmla="*/ f73 f58 1"/>
              <a:gd name="f76" fmla="+- f40 0 f74"/>
              <a:gd name="f77" fmla="+- f58 0 f75"/>
              <a:gd name="f78" fmla="+- f41 f75 0"/>
              <a:gd name="f79" fmla="+- f78 0 f58"/>
              <a:gd name="f80" fmla="*/ f76 f36 1"/>
              <a:gd name="f81" fmla="*/ f77 f36 1"/>
              <a:gd name="f82" fmla="*/ f79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47" y="f43"/>
              </a:cxn>
              <a:cxn ang="f34">
                <a:pos x="f43" y="f61"/>
              </a:cxn>
              <a:cxn ang="f35">
                <a:pos x="f47" y="f48"/>
              </a:cxn>
            </a:cxnLst>
            <a:rect l="f80" t="f81" r="f47" b="f82"/>
            <a:pathLst>
              <a:path stroke="0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  <a:close/>
              </a:path>
              <a:path fill="none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</a:path>
            </a:pathLst>
          </a:custGeom>
          <a:noFill/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Left Brace 20">
            <a:extLst>
              <a:ext uri="{FF2B5EF4-FFF2-40B4-BE49-F238E27FC236}">
                <a16:creationId xmlns:a16="http://schemas.microsoft.com/office/drawing/2014/main" id="{F961B97E-F059-4D5C-8E4C-F20FCF55B545}"/>
              </a:ext>
            </a:extLst>
          </p:cNvPr>
          <p:cNvSpPr/>
          <p:nvPr/>
        </p:nvSpPr>
        <p:spPr>
          <a:xfrm flipH="1">
            <a:off x="3591555" y="3243120"/>
            <a:ext cx="96060" cy="7481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8333"/>
              <a:gd name="f10" fmla="val 50000"/>
              <a:gd name="f11" fmla="+- 0 0 -180"/>
              <a:gd name="f12" fmla="+- 0 0 -270"/>
              <a:gd name="f13" fmla="+- 0 0 -360"/>
              <a:gd name="f14" fmla="abs f3"/>
              <a:gd name="f15" fmla="abs f4"/>
              <a:gd name="f16" fmla="abs f5"/>
              <a:gd name="f17" fmla="+- 2700000 f1 0"/>
              <a:gd name="f18" fmla="*/ f11 f0 1"/>
              <a:gd name="f19" fmla="*/ f12 f0 1"/>
              <a:gd name="f20" fmla="*/ f13 f0 1"/>
              <a:gd name="f21" fmla="?: f14 f3 1"/>
              <a:gd name="f22" fmla="?: f15 f4 1"/>
              <a:gd name="f23" fmla="?: f16 f5 1"/>
              <a:gd name="f24" fmla="+- f17 0 f1"/>
              <a:gd name="f25" fmla="*/ f18 1 f2"/>
              <a:gd name="f26" fmla="*/ f19 1 f2"/>
              <a:gd name="f27" fmla="*/ f20 1 f2"/>
              <a:gd name="f28" fmla="*/ f21 1 21600"/>
              <a:gd name="f29" fmla="*/ f22 1 21600"/>
              <a:gd name="f30" fmla="*/ 21600 f21 1"/>
              <a:gd name="f31" fmla="*/ 21600 f22 1"/>
              <a:gd name="f32" fmla="+- f24 f1 0"/>
              <a:gd name="f33" fmla="+- f25 0 f1"/>
              <a:gd name="f34" fmla="+- f26 0 f1"/>
              <a:gd name="f35" fmla="+- f27 0 f1"/>
              <a:gd name="f36" fmla="min f29 f28"/>
              <a:gd name="f37" fmla="*/ f30 1 f23"/>
              <a:gd name="f38" fmla="*/ f31 1 f23"/>
              <a:gd name="f39" fmla="*/ f32 f7 1"/>
              <a:gd name="f40" fmla="val f37"/>
              <a:gd name="f41" fmla="val f38"/>
              <a:gd name="f42" fmla="*/ f39 1 f0"/>
              <a:gd name="f43" fmla="*/ f6 f36 1"/>
              <a:gd name="f44" fmla="+- f41 0 f6"/>
              <a:gd name="f45" fmla="+- f40 0 f6"/>
              <a:gd name="f46" fmla="+- 0 0 f42"/>
              <a:gd name="f47" fmla="*/ f40 f36 1"/>
              <a:gd name="f48" fmla="*/ f41 f36 1"/>
              <a:gd name="f49" fmla="*/ f45 1 2"/>
              <a:gd name="f50" fmla="min f45 f44"/>
              <a:gd name="f51" fmla="*/ f44 f10 1"/>
              <a:gd name="f52" fmla="+- 0 0 f46"/>
              <a:gd name="f53" fmla="+- f6 f49 0"/>
              <a:gd name="f54" fmla="*/ f50 f9 1"/>
              <a:gd name="f55" fmla="*/ f51 1 100000"/>
              <a:gd name="f56" fmla="*/ f52 f0 1"/>
              <a:gd name="f57" fmla="*/ f49 f36 1"/>
              <a:gd name="f58" fmla="*/ f54 1 100000"/>
              <a:gd name="f59" fmla="*/ f56 1 f7"/>
              <a:gd name="f60" fmla="*/ f53 f36 1"/>
              <a:gd name="f61" fmla="*/ f55 f36 1"/>
              <a:gd name="f62" fmla="+- f59 0 f1"/>
              <a:gd name="f63" fmla="+- f55 f58 0"/>
              <a:gd name="f64" fmla="*/ f58 f36 1"/>
              <a:gd name="f65" fmla="cos 1 f62"/>
              <a:gd name="f66" fmla="sin 1 f62"/>
              <a:gd name="f67" fmla="*/ f63 f36 1"/>
              <a:gd name="f68" fmla="+- 0 0 f65"/>
              <a:gd name="f69" fmla="+- 0 0 f66"/>
              <a:gd name="f70" fmla="+- 0 0 f68"/>
              <a:gd name="f71" fmla="+- 0 0 f69"/>
              <a:gd name="f72" fmla="val f70"/>
              <a:gd name="f73" fmla="val f71"/>
              <a:gd name="f74" fmla="*/ f72 f49 1"/>
              <a:gd name="f75" fmla="*/ f73 f58 1"/>
              <a:gd name="f76" fmla="+- f40 0 f74"/>
              <a:gd name="f77" fmla="+- f58 0 f75"/>
              <a:gd name="f78" fmla="+- f41 f75 0"/>
              <a:gd name="f79" fmla="+- f78 0 f58"/>
              <a:gd name="f80" fmla="*/ f76 f36 1"/>
              <a:gd name="f81" fmla="*/ f77 f36 1"/>
              <a:gd name="f82" fmla="*/ f79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47" y="f43"/>
              </a:cxn>
              <a:cxn ang="f34">
                <a:pos x="f43" y="f61"/>
              </a:cxn>
              <a:cxn ang="f35">
                <a:pos x="f47" y="f48"/>
              </a:cxn>
            </a:cxnLst>
            <a:rect l="f80" t="f81" r="f47" b="f82"/>
            <a:pathLst>
              <a:path stroke="0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  <a:close/>
              </a:path>
              <a:path fill="none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</a:path>
            </a:pathLst>
          </a:custGeom>
          <a:noFill/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02A6DF28-4939-478F-99E4-7979744656D0}"/>
              </a:ext>
            </a:extLst>
          </p:cNvPr>
          <p:cNvSpPr txBox="1"/>
          <p:nvPr/>
        </p:nvSpPr>
        <p:spPr>
          <a:xfrm>
            <a:off x="3849721" y="3034527"/>
            <a:ext cx="4647736" cy="98507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67" b="1">
                <a:solidFill>
                  <a:srgbClr val="000000"/>
                </a:solidFill>
                <a:latin typeface="Calibri"/>
              </a:rPr>
              <a:t>Key/value store:</a:t>
            </a:r>
          </a:p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67">
                <a:solidFill>
                  <a:srgbClr val="000000"/>
                </a:solidFill>
                <a:latin typeface="Calibri"/>
              </a:rPr>
              <a:t>Key high bits of virtual address</a:t>
            </a:r>
          </a:p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67">
                <a:solidFill>
                  <a:srgbClr val="000000"/>
                </a:solidFill>
                <a:latin typeface="Calibri"/>
              </a:rPr>
              <a:t>Value is physical frame number</a:t>
            </a:r>
            <a:endParaRPr lang="en-GB" sz="1867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29A6-9FAF-4746-A092-B13FA5548A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Why does this work?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F4E93-FDB2-46FE-8F16-A468F4F8DD1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Program exhibit nice locality property</a:t>
            </a:r>
          </a:p>
          <a:p>
            <a:pPr lvl="0"/>
            <a:r>
              <a:rPr lang="en-US" b="1">
                <a:solidFill>
                  <a:srgbClr val="C00000"/>
                </a:solidFill>
              </a:rPr>
              <a:t>Temporal locality: </a:t>
            </a:r>
            <a:r>
              <a:rPr lang="en-US"/>
              <a:t>when a process accesses virtual address x, it is likely to access it again in the future (e.g., variable on the stack)</a:t>
            </a:r>
          </a:p>
          <a:p>
            <a:pPr lvl="0"/>
            <a:r>
              <a:rPr lang="en-GB" b="1">
                <a:solidFill>
                  <a:srgbClr val="C00000"/>
                </a:solidFill>
              </a:rPr>
              <a:t>Spatial locality: </a:t>
            </a:r>
            <a:r>
              <a:rPr lang="en-GB"/>
              <a:t>when a process accesses a virtual address x, the process is likely to address other addresses close to x (e.g., reading elements of an array on the heap)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9BE7-6BFA-4D3F-BDFD-0BD3C075F72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Memory lifecycle on x86</a:t>
            </a:r>
            <a:endParaRPr lang="en-GB"/>
          </a:p>
        </p:txBody>
      </p:sp>
      <p:sp>
        <p:nvSpPr>
          <p:cNvPr id="3" name="Diamond 5">
            <a:extLst>
              <a:ext uri="{FF2B5EF4-FFF2-40B4-BE49-F238E27FC236}">
                <a16:creationId xmlns:a16="http://schemas.microsoft.com/office/drawing/2014/main" id="{9FD398E4-BFE7-476A-959C-72105E256ED4}"/>
              </a:ext>
            </a:extLst>
          </p:cNvPr>
          <p:cNvSpPr/>
          <p:nvPr/>
        </p:nvSpPr>
        <p:spPr>
          <a:xfrm>
            <a:off x="4724400" y="2897793"/>
            <a:ext cx="2498433" cy="78509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TLB hit?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A8382AD-6618-41F1-9BDB-2E51B2B40690}"/>
              </a:ext>
            </a:extLst>
          </p:cNvPr>
          <p:cNvSpPr/>
          <p:nvPr/>
        </p:nvSpPr>
        <p:spPr>
          <a:xfrm>
            <a:off x="4724400" y="1951719"/>
            <a:ext cx="2498433" cy="868216"/>
          </a:xfrm>
          <a:prstGeom prst="rect">
            <a:avLst/>
          </a:pr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TLB Look up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Diamond 9">
            <a:extLst>
              <a:ext uri="{FF2B5EF4-FFF2-40B4-BE49-F238E27FC236}">
                <a16:creationId xmlns:a16="http://schemas.microsoft.com/office/drawing/2014/main" id="{54D775F6-DE20-4F0B-811B-253AD5086B50}"/>
              </a:ext>
            </a:extLst>
          </p:cNvPr>
          <p:cNvSpPr/>
          <p:nvPr/>
        </p:nvSpPr>
        <p:spPr>
          <a:xfrm>
            <a:off x="7624621" y="4621925"/>
            <a:ext cx="2493812" cy="78509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Access Ok?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Diamond 10">
            <a:extLst>
              <a:ext uri="{FF2B5EF4-FFF2-40B4-BE49-F238E27FC236}">
                <a16:creationId xmlns:a16="http://schemas.microsoft.com/office/drawing/2014/main" id="{E902D5D5-8290-4B9A-BE28-1FC52A8DBB03}"/>
              </a:ext>
            </a:extLst>
          </p:cNvPr>
          <p:cNvSpPr/>
          <p:nvPr/>
        </p:nvSpPr>
        <p:spPr>
          <a:xfrm>
            <a:off x="2184405" y="4509429"/>
            <a:ext cx="2498433" cy="78509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Found PTE?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AC60EE3B-0AD2-4E27-AF16-D5358E56EF13}"/>
              </a:ext>
            </a:extLst>
          </p:cNvPr>
          <p:cNvSpPr/>
          <p:nvPr/>
        </p:nvSpPr>
        <p:spPr>
          <a:xfrm>
            <a:off x="6504713" y="5513892"/>
            <a:ext cx="1801087" cy="868216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HW page fault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F4EA6304-8D92-4782-B5F8-EC8B8C666CD6}"/>
              </a:ext>
            </a:extLst>
          </p:cNvPr>
          <p:cNvSpPr/>
          <p:nvPr/>
        </p:nvSpPr>
        <p:spPr>
          <a:xfrm>
            <a:off x="8659087" y="5513880"/>
            <a:ext cx="3398983" cy="868216"/>
          </a:xfrm>
          <a:prstGeom prst="rect">
            <a:avLst/>
          </a:pr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Calculate phys. address, send to L1/L2/L3/RAM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9407A932-2D1A-45B9-B98D-3D2D240AE845}"/>
              </a:ext>
            </a:extLst>
          </p:cNvPr>
          <p:cNvSpPr/>
          <p:nvPr/>
        </p:nvSpPr>
        <p:spPr>
          <a:xfrm>
            <a:off x="3992417" y="5513880"/>
            <a:ext cx="1801087" cy="868216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HW page fault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C5353202-7B15-4F7F-A0AD-1FBC8BC257E4}"/>
              </a:ext>
            </a:extLst>
          </p:cNvPr>
          <p:cNvSpPr/>
          <p:nvPr/>
        </p:nvSpPr>
        <p:spPr>
          <a:xfrm>
            <a:off x="856671" y="5407017"/>
            <a:ext cx="1801087" cy="868216"/>
          </a:xfrm>
          <a:prstGeom prst="rect">
            <a:avLst/>
          </a:pr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HW update TLB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7DE0D289-6B20-4E69-A4E7-53C00A77E41C}"/>
              </a:ext>
            </a:extLst>
          </p:cNvPr>
          <p:cNvSpPr/>
          <p:nvPr/>
        </p:nvSpPr>
        <p:spPr>
          <a:xfrm>
            <a:off x="2533071" y="3421855"/>
            <a:ext cx="1801087" cy="868216"/>
          </a:xfrm>
          <a:prstGeom prst="rect">
            <a:avLst/>
          </a:pr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HW walk page table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1761E2DD-63DE-4ED5-B07F-30FD0DE81C01}"/>
              </a:ext>
            </a:extLst>
          </p:cNvPr>
          <p:cNvSpPr/>
          <p:nvPr/>
        </p:nvSpPr>
        <p:spPr>
          <a:xfrm>
            <a:off x="7798954" y="3504004"/>
            <a:ext cx="2149765" cy="868216"/>
          </a:xfrm>
          <a:prstGeom prst="rect">
            <a:avLst/>
          </a:pr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Check protection bits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3DD4A3E2-C5F9-4297-B034-39A5014A345C}"/>
              </a:ext>
            </a:extLst>
          </p:cNvPr>
          <p:cNvSpPr txBox="1"/>
          <p:nvPr/>
        </p:nvSpPr>
        <p:spPr>
          <a:xfrm>
            <a:off x="4877885" y="1237172"/>
            <a:ext cx="2123338" cy="492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Virtual address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4" name="Straight Arrow Connector 24">
            <a:extLst>
              <a:ext uri="{FF2B5EF4-FFF2-40B4-BE49-F238E27FC236}">
                <a16:creationId xmlns:a16="http://schemas.microsoft.com/office/drawing/2014/main" id="{6A9A4F58-388A-4710-BC33-B29AFF67B242}"/>
              </a:ext>
            </a:extLst>
          </p:cNvPr>
          <p:cNvCxnSpPr>
            <a:stCxn id="13" idx="2"/>
            <a:endCxn id="4" idx="0"/>
          </p:cNvCxnSpPr>
          <p:nvPr/>
        </p:nvCxnSpPr>
        <p:spPr>
          <a:xfrm>
            <a:off x="5939554" y="1729615"/>
            <a:ext cx="34063" cy="222104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5" name="Connector: Elbow 27">
            <a:extLst>
              <a:ext uri="{FF2B5EF4-FFF2-40B4-BE49-F238E27FC236}">
                <a16:creationId xmlns:a16="http://schemas.microsoft.com/office/drawing/2014/main" id="{43560338-BA70-44FC-8BBA-3368E0667D97}"/>
              </a:ext>
            </a:extLst>
          </p:cNvPr>
          <p:cNvCxnSpPr>
            <a:stCxn id="3" idx="1"/>
            <a:endCxn id="12" idx="0"/>
          </p:cNvCxnSpPr>
          <p:nvPr/>
        </p:nvCxnSpPr>
        <p:spPr>
          <a:xfrm>
            <a:off x="7222833" y="3290340"/>
            <a:ext cx="1651004" cy="213665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6" name="Connector: Elbow 29">
            <a:extLst>
              <a:ext uri="{FF2B5EF4-FFF2-40B4-BE49-F238E27FC236}">
                <a16:creationId xmlns:a16="http://schemas.microsoft.com/office/drawing/2014/main" id="{43B881E6-CFA4-42F6-B4C0-38B755076F22}"/>
              </a:ext>
            </a:extLst>
          </p:cNvPr>
          <p:cNvCxnSpPr>
            <a:stCxn id="3" idx="3"/>
            <a:endCxn id="11" idx="0"/>
          </p:cNvCxnSpPr>
          <p:nvPr/>
        </p:nvCxnSpPr>
        <p:spPr>
          <a:xfrm rot="10800000" flipV="1">
            <a:off x="3433615" y="3290338"/>
            <a:ext cx="1290784" cy="131516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7" name="Straight Arrow Connector 31">
            <a:extLst>
              <a:ext uri="{FF2B5EF4-FFF2-40B4-BE49-F238E27FC236}">
                <a16:creationId xmlns:a16="http://schemas.microsoft.com/office/drawing/2014/main" id="{EC1587EE-DCB9-4D25-A915-D935084F204B}"/>
              </a:ext>
            </a:extLst>
          </p:cNvPr>
          <p:cNvCxnSpPr>
            <a:stCxn id="11" idx="2"/>
            <a:endCxn id="6" idx="0"/>
          </p:cNvCxnSpPr>
          <p:nvPr/>
        </p:nvCxnSpPr>
        <p:spPr>
          <a:xfrm>
            <a:off x="3433615" y="4290071"/>
            <a:ext cx="7" cy="219359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8" name="Straight Arrow Connector 34">
            <a:extLst>
              <a:ext uri="{FF2B5EF4-FFF2-40B4-BE49-F238E27FC236}">
                <a16:creationId xmlns:a16="http://schemas.microsoft.com/office/drawing/2014/main" id="{8796DC29-D7C4-4707-B2C8-149D7A5DEC14}"/>
              </a:ext>
            </a:extLst>
          </p:cNvPr>
          <p:cNvCxnSpPr>
            <a:stCxn id="12" idx="2"/>
            <a:endCxn id="5" idx="0"/>
          </p:cNvCxnSpPr>
          <p:nvPr/>
        </p:nvCxnSpPr>
        <p:spPr>
          <a:xfrm flipH="1">
            <a:off x="8871527" y="4372221"/>
            <a:ext cx="2309" cy="249705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9" name="Connector: Elbow 36">
            <a:extLst>
              <a:ext uri="{FF2B5EF4-FFF2-40B4-BE49-F238E27FC236}">
                <a16:creationId xmlns:a16="http://schemas.microsoft.com/office/drawing/2014/main" id="{F6F8C84A-AC84-4B21-A39E-806CE5441DEC}"/>
              </a:ext>
            </a:extLst>
          </p:cNvPr>
          <p:cNvCxnSpPr>
            <a:stCxn id="6" idx="1"/>
            <a:endCxn id="9" idx="0"/>
          </p:cNvCxnSpPr>
          <p:nvPr/>
        </p:nvCxnSpPr>
        <p:spPr>
          <a:xfrm>
            <a:off x="4682837" y="4901976"/>
            <a:ext cx="210123" cy="611905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0" name="Connector: Elbow 38">
            <a:extLst>
              <a:ext uri="{FF2B5EF4-FFF2-40B4-BE49-F238E27FC236}">
                <a16:creationId xmlns:a16="http://schemas.microsoft.com/office/drawing/2014/main" id="{86A77AC5-5BAA-4500-B93E-17CFF6EE4C52}"/>
              </a:ext>
            </a:extLst>
          </p:cNvPr>
          <p:cNvCxnSpPr>
            <a:stCxn id="6" idx="3"/>
            <a:endCxn id="10" idx="0"/>
          </p:cNvCxnSpPr>
          <p:nvPr/>
        </p:nvCxnSpPr>
        <p:spPr>
          <a:xfrm rot="10800000" flipV="1">
            <a:off x="1757215" y="4901975"/>
            <a:ext cx="427189" cy="505043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1" name="Connector: Elbow 40">
            <a:extLst>
              <a:ext uri="{FF2B5EF4-FFF2-40B4-BE49-F238E27FC236}">
                <a16:creationId xmlns:a16="http://schemas.microsoft.com/office/drawing/2014/main" id="{8B62F80D-C5F8-4498-A0C4-4F42DEDB193F}"/>
              </a:ext>
            </a:extLst>
          </p:cNvPr>
          <p:cNvCxnSpPr>
            <a:stCxn id="5" idx="1"/>
            <a:endCxn id="8" idx="0"/>
          </p:cNvCxnSpPr>
          <p:nvPr/>
        </p:nvCxnSpPr>
        <p:spPr>
          <a:xfrm>
            <a:off x="10118432" y="5014472"/>
            <a:ext cx="240147" cy="499409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2" name="Connector: Elbow 42">
            <a:extLst>
              <a:ext uri="{FF2B5EF4-FFF2-40B4-BE49-F238E27FC236}">
                <a16:creationId xmlns:a16="http://schemas.microsoft.com/office/drawing/2014/main" id="{9E77265E-24CD-4793-B175-6D3C61A78EA7}"/>
              </a:ext>
            </a:extLst>
          </p:cNvPr>
          <p:cNvCxnSpPr>
            <a:stCxn id="5" idx="3"/>
            <a:endCxn id="7" idx="0"/>
          </p:cNvCxnSpPr>
          <p:nvPr/>
        </p:nvCxnSpPr>
        <p:spPr>
          <a:xfrm rot="10800000" flipV="1">
            <a:off x="7405258" y="5014471"/>
            <a:ext cx="219364" cy="499421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3" name="Connector: Elbow 45">
            <a:extLst>
              <a:ext uri="{FF2B5EF4-FFF2-40B4-BE49-F238E27FC236}">
                <a16:creationId xmlns:a16="http://schemas.microsoft.com/office/drawing/2014/main" id="{E7EF80AC-BCF0-4EC5-8933-D46E005407E0}"/>
              </a:ext>
            </a:extLst>
          </p:cNvPr>
          <p:cNvCxnSpPr>
            <a:stCxn id="10" idx="1"/>
            <a:endCxn id="4" idx="1"/>
          </p:cNvCxnSpPr>
          <p:nvPr/>
        </p:nvCxnSpPr>
        <p:spPr>
          <a:xfrm rot="10800000" flipH="1">
            <a:off x="856671" y="2385827"/>
            <a:ext cx="3867728" cy="3455299"/>
          </a:xfrm>
          <a:prstGeom prst="bentConnector3">
            <a:avLst>
              <a:gd name="adj1" fmla="val -7881"/>
            </a:avLst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Microsoft Office PowerPoint</Application>
  <PresentationFormat>Widescreen</PresentationFormat>
  <Paragraphs>157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Computer Systems B COMS20012</vt:lpstr>
      <vt:lpstr>Translation Lookaside Buffer</vt:lpstr>
      <vt:lpstr>Previously</vt:lpstr>
      <vt:lpstr>Previously</vt:lpstr>
      <vt:lpstr>Previously</vt:lpstr>
      <vt:lpstr>Translation Lookaside Buffer (TLB)</vt:lpstr>
      <vt:lpstr>Translation Lookaside Buffer (TLB)</vt:lpstr>
      <vt:lpstr>Why does this work?</vt:lpstr>
      <vt:lpstr>Memory lifecycle on x86</vt:lpstr>
      <vt:lpstr>Memory lifecycle on x86</vt:lpstr>
      <vt:lpstr>Memory lifecycle on MIPS</vt:lpstr>
      <vt:lpstr>TLB design trade-offs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B COMS20012</dc:title>
  <dc:creator>Sana Belguith</dc:creator>
  <cp:lastModifiedBy>Sana Belguith</cp:lastModifiedBy>
  <cp:revision>1</cp:revision>
  <dcterms:created xsi:type="dcterms:W3CDTF">2022-03-18T10:58:56Z</dcterms:created>
  <dcterms:modified xsi:type="dcterms:W3CDTF">2022-03-18T11:16:12Z</dcterms:modified>
</cp:coreProperties>
</file>