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9" r:id="rId4"/>
    <p:sldId id="260" r:id="rId5"/>
    <p:sldId id="261" r:id="rId6"/>
    <p:sldId id="264" r:id="rId7"/>
    <p:sldId id="269" r:id="rId8"/>
    <p:sldId id="268"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974040A8-F94D-4640-B8CD-2BEB6D533C08}" type="datetimeFigureOut">
              <a:rPr lang="fr-CI" smtClean="0"/>
              <a:t>01/04/2025</a:t>
            </a:fld>
            <a:endParaRPr lang="fr-CI"/>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fr-CI"/>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01B44778-37BD-48C5-8A88-01F30D320300}" type="slidenum">
              <a:rPr lang="fr-CI" smtClean="0"/>
              <a:t>‹#›</a:t>
            </a:fld>
            <a:endParaRPr lang="fr-CI"/>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4040A8-F94D-4640-B8CD-2BEB6D533C08}" type="datetimeFigureOut">
              <a:rPr lang="fr-CI" smtClean="0"/>
              <a:t>01/04/2025</a:t>
            </a:fld>
            <a:endParaRPr lang="fr-CI"/>
          </a:p>
        </p:txBody>
      </p:sp>
      <p:sp>
        <p:nvSpPr>
          <p:cNvPr id="5" name="Footer Placeholder 4"/>
          <p:cNvSpPr>
            <a:spLocks noGrp="1"/>
          </p:cNvSpPr>
          <p:nvPr>
            <p:ph type="ftr" sz="quarter" idx="11"/>
          </p:nvPr>
        </p:nvSpPr>
        <p:spPr/>
        <p:txBody>
          <a:bodyPr/>
          <a:lstStyle>
            <a:extLst/>
          </a:lstStyle>
          <a:p>
            <a:endParaRPr lang="fr-CI"/>
          </a:p>
        </p:txBody>
      </p:sp>
      <p:sp>
        <p:nvSpPr>
          <p:cNvPr id="6" name="Slide Number Placeholder 5"/>
          <p:cNvSpPr>
            <a:spLocks noGrp="1"/>
          </p:cNvSpPr>
          <p:nvPr>
            <p:ph type="sldNum" sz="quarter" idx="12"/>
          </p:nvPr>
        </p:nvSpPr>
        <p:spPr/>
        <p:txBody>
          <a:bodyPr/>
          <a:lstStyle>
            <a:extLst/>
          </a:lstStyle>
          <a:p>
            <a:fld id="{01B44778-37BD-48C5-8A88-01F30D320300}" type="slidenum">
              <a:rPr lang="fr-CI" smtClean="0"/>
              <a:t>‹#›</a:t>
            </a:fld>
            <a:endParaRPr lang="fr-CI"/>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4040A8-F94D-4640-B8CD-2BEB6D533C08}" type="datetimeFigureOut">
              <a:rPr lang="fr-CI" smtClean="0"/>
              <a:t>01/04/2025</a:t>
            </a:fld>
            <a:endParaRPr lang="fr-CI"/>
          </a:p>
        </p:txBody>
      </p:sp>
      <p:sp>
        <p:nvSpPr>
          <p:cNvPr id="5" name="Footer Placeholder 4"/>
          <p:cNvSpPr>
            <a:spLocks noGrp="1"/>
          </p:cNvSpPr>
          <p:nvPr>
            <p:ph type="ftr" sz="quarter" idx="11"/>
          </p:nvPr>
        </p:nvSpPr>
        <p:spPr/>
        <p:txBody>
          <a:bodyPr/>
          <a:lstStyle>
            <a:extLst/>
          </a:lstStyle>
          <a:p>
            <a:endParaRPr lang="fr-CI"/>
          </a:p>
        </p:txBody>
      </p:sp>
      <p:sp>
        <p:nvSpPr>
          <p:cNvPr id="6" name="Slide Number Placeholder 5"/>
          <p:cNvSpPr>
            <a:spLocks noGrp="1"/>
          </p:cNvSpPr>
          <p:nvPr>
            <p:ph type="sldNum" sz="quarter" idx="12"/>
          </p:nvPr>
        </p:nvSpPr>
        <p:spPr/>
        <p:txBody>
          <a:bodyPr/>
          <a:lstStyle>
            <a:extLst/>
          </a:lstStyle>
          <a:p>
            <a:fld id="{01B44778-37BD-48C5-8A88-01F30D320300}" type="slidenum">
              <a:rPr lang="fr-CI" smtClean="0"/>
              <a:t>‹#›</a:t>
            </a:fld>
            <a:endParaRPr lang="fr-CI"/>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974040A8-F94D-4640-B8CD-2BEB6D533C08}" type="datetimeFigureOut">
              <a:rPr lang="fr-CI" smtClean="0"/>
              <a:t>01/04/2025</a:t>
            </a:fld>
            <a:endParaRPr lang="fr-CI"/>
          </a:p>
        </p:txBody>
      </p:sp>
      <p:sp>
        <p:nvSpPr>
          <p:cNvPr id="5" name="Footer Placeholder 4"/>
          <p:cNvSpPr>
            <a:spLocks noGrp="1"/>
          </p:cNvSpPr>
          <p:nvPr>
            <p:ph type="ftr" sz="quarter" idx="11"/>
          </p:nvPr>
        </p:nvSpPr>
        <p:spPr/>
        <p:txBody>
          <a:bodyPr/>
          <a:lstStyle>
            <a:extLst/>
          </a:lstStyle>
          <a:p>
            <a:endParaRPr lang="fr-CI"/>
          </a:p>
        </p:txBody>
      </p:sp>
      <p:sp>
        <p:nvSpPr>
          <p:cNvPr id="6" name="Slide Number Placeholder 5"/>
          <p:cNvSpPr>
            <a:spLocks noGrp="1"/>
          </p:cNvSpPr>
          <p:nvPr>
            <p:ph type="sldNum" sz="quarter" idx="12"/>
          </p:nvPr>
        </p:nvSpPr>
        <p:spPr/>
        <p:txBody>
          <a:bodyPr/>
          <a:lstStyle>
            <a:extLst/>
          </a:lstStyle>
          <a:p>
            <a:fld id="{01B44778-37BD-48C5-8A88-01F30D320300}" type="slidenum">
              <a:rPr lang="fr-CI" smtClean="0"/>
              <a:t>‹#›</a:t>
            </a:fld>
            <a:endParaRPr lang="fr-CI"/>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974040A8-F94D-4640-B8CD-2BEB6D533C08}" type="datetimeFigureOut">
              <a:rPr lang="fr-CI" smtClean="0"/>
              <a:t>01/04/2025</a:t>
            </a:fld>
            <a:endParaRPr lang="fr-CI"/>
          </a:p>
        </p:txBody>
      </p:sp>
      <p:sp>
        <p:nvSpPr>
          <p:cNvPr id="5" name="Footer Placeholder 4"/>
          <p:cNvSpPr>
            <a:spLocks noGrp="1"/>
          </p:cNvSpPr>
          <p:nvPr>
            <p:ph type="ftr" sz="quarter" idx="11"/>
          </p:nvPr>
        </p:nvSpPr>
        <p:spPr/>
        <p:txBody>
          <a:bodyPr/>
          <a:lstStyle>
            <a:extLst/>
          </a:lstStyle>
          <a:p>
            <a:endParaRPr lang="fr-CI"/>
          </a:p>
        </p:txBody>
      </p:sp>
      <p:sp>
        <p:nvSpPr>
          <p:cNvPr id="6" name="Slide Number Placeholder 5"/>
          <p:cNvSpPr>
            <a:spLocks noGrp="1"/>
          </p:cNvSpPr>
          <p:nvPr>
            <p:ph type="sldNum" sz="quarter" idx="12"/>
          </p:nvPr>
        </p:nvSpPr>
        <p:spPr/>
        <p:txBody>
          <a:bodyPr/>
          <a:lstStyle>
            <a:extLst/>
          </a:lstStyle>
          <a:p>
            <a:fld id="{01B44778-37BD-48C5-8A88-01F30D320300}" type="slidenum">
              <a:rPr lang="fr-CI" smtClean="0"/>
              <a:t>‹#›</a:t>
            </a:fld>
            <a:endParaRPr lang="fr-CI"/>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974040A8-F94D-4640-B8CD-2BEB6D533C08}" type="datetimeFigureOut">
              <a:rPr lang="fr-CI" smtClean="0"/>
              <a:t>01/04/2025</a:t>
            </a:fld>
            <a:endParaRPr lang="fr-CI"/>
          </a:p>
        </p:txBody>
      </p:sp>
      <p:sp>
        <p:nvSpPr>
          <p:cNvPr id="6" name="Footer Placeholder 5"/>
          <p:cNvSpPr>
            <a:spLocks noGrp="1"/>
          </p:cNvSpPr>
          <p:nvPr>
            <p:ph type="ftr" sz="quarter" idx="11"/>
          </p:nvPr>
        </p:nvSpPr>
        <p:spPr/>
        <p:txBody>
          <a:bodyPr/>
          <a:lstStyle>
            <a:extLst/>
          </a:lstStyle>
          <a:p>
            <a:endParaRPr lang="fr-CI"/>
          </a:p>
        </p:txBody>
      </p:sp>
      <p:sp>
        <p:nvSpPr>
          <p:cNvPr id="7" name="Slide Number Placeholder 6"/>
          <p:cNvSpPr>
            <a:spLocks noGrp="1"/>
          </p:cNvSpPr>
          <p:nvPr>
            <p:ph type="sldNum" sz="quarter" idx="12"/>
          </p:nvPr>
        </p:nvSpPr>
        <p:spPr/>
        <p:txBody>
          <a:bodyPr/>
          <a:lstStyle>
            <a:extLst/>
          </a:lstStyle>
          <a:p>
            <a:fld id="{01B44778-37BD-48C5-8A88-01F30D320300}" type="slidenum">
              <a:rPr lang="fr-CI" smtClean="0"/>
              <a:t>‹#›</a:t>
            </a:fld>
            <a:endParaRPr lang="fr-CI"/>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974040A8-F94D-4640-B8CD-2BEB6D533C08}" type="datetimeFigureOut">
              <a:rPr lang="fr-CI" smtClean="0"/>
              <a:t>01/04/2025</a:t>
            </a:fld>
            <a:endParaRPr lang="fr-CI"/>
          </a:p>
        </p:txBody>
      </p:sp>
      <p:sp>
        <p:nvSpPr>
          <p:cNvPr id="8" name="Footer Placeholder 7"/>
          <p:cNvSpPr>
            <a:spLocks noGrp="1"/>
          </p:cNvSpPr>
          <p:nvPr>
            <p:ph type="ftr" sz="quarter" idx="11"/>
          </p:nvPr>
        </p:nvSpPr>
        <p:spPr/>
        <p:txBody>
          <a:bodyPr/>
          <a:lstStyle>
            <a:extLst/>
          </a:lstStyle>
          <a:p>
            <a:endParaRPr lang="fr-CI"/>
          </a:p>
        </p:txBody>
      </p:sp>
      <p:sp>
        <p:nvSpPr>
          <p:cNvPr id="9" name="Slide Number Placeholder 8"/>
          <p:cNvSpPr>
            <a:spLocks noGrp="1"/>
          </p:cNvSpPr>
          <p:nvPr>
            <p:ph type="sldNum" sz="quarter" idx="12"/>
          </p:nvPr>
        </p:nvSpPr>
        <p:spPr/>
        <p:txBody>
          <a:bodyPr/>
          <a:lstStyle>
            <a:extLst/>
          </a:lstStyle>
          <a:p>
            <a:fld id="{01B44778-37BD-48C5-8A88-01F30D320300}" type="slidenum">
              <a:rPr lang="fr-CI" smtClean="0"/>
              <a:t>‹#›</a:t>
            </a:fld>
            <a:endParaRPr lang="fr-CI"/>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974040A8-F94D-4640-B8CD-2BEB6D533C08}" type="datetimeFigureOut">
              <a:rPr lang="fr-CI" smtClean="0"/>
              <a:t>01/04/2025</a:t>
            </a:fld>
            <a:endParaRPr lang="fr-CI"/>
          </a:p>
        </p:txBody>
      </p:sp>
      <p:sp>
        <p:nvSpPr>
          <p:cNvPr id="4" name="Footer Placeholder 3"/>
          <p:cNvSpPr>
            <a:spLocks noGrp="1"/>
          </p:cNvSpPr>
          <p:nvPr>
            <p:ph type="ftr" sz="quarter" idx="11"/>
          </p:nvPr>
        </p:nvSpPr>
        <p:spPr/>
        <p:txBody>
          <a:bodyPr/>
          <a:lstStyle>
            <a:extLst/>
          </a:lstStyle>
          <a:p>
            <a:endParaRPr lang="fr-CI"/>
          </a:p>
        </p:txBody>
      </p:sp>
      <p:sp>
        <p:nvSpPr>
          <p:cNvPr id="5" name="Slide Number Placeholder 4"/>
          <p:cNvSpPr>
            <a:spLocks noGrp="1"/>
          </p:cNvSpPr>
          <p:nvPr>
            <p:ph type="sldNum" sz="quarter" idx="12"/>
          </p:nvPr>
        </p:nvSpPr>
        <p:spPr/>
        <p:txBody>
          <a:bodyPr/>
          <a:lstStyle>
            <a:extLst/>
          </a:lstStyle>
          <a:p>
            <a:fld id="{01B44778-37BD-48C5-8A88-01F30D320300}" type="slidenum">
              <a:rPr lang="fr-CI" smtClean="0"/>
              <a:t>‹#›</a:t>
            </a:fld>
            <a:endParaRPr lang="fr-CI"/>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974040A8-F94D-4640-B8CD-2BEB6D533C08}" type="datetimeFigureOut">
              <a:rPr lang="fr-CI" smtClean="0"/>
              <a:t>01/04/2025</a:t>
            </a:fld>
            <a:endParaRPr lang="fr-CI"/>
          </a:p>
        </p:txBody>
      </p:sp>
      <p:sp>
        <p:nvSpPr>
          <p:cNvPr id="3" name="Footer Placeholder 2"/>
          <p:cNvSpPr>
            <a:spLocks noGrp="1"/>
          </p:cNvSpPr>
          <p:nvPr>
            <p:ph type="ftr" sz="quarter" idx="11"/>
          </p:nvPr>
        </p:nvSpPr>
        <p:spPr/>
        <p:txBody>
          <a:bodyPr/>
          <a:lstStyle>
            <a:extLst/>
          </a:lstStyle>
          <a:p>
            <a:endParaRPr lang="fr-CI"/>
          </a:p>
        </p:txBody>
      </p:sp>
      <p:sp>
        <p:nvSpPr>
          <p:cNvPr id="4" name="Slide Number Placeholder 3"/>
          <p:cNvSpPr>
            <a:spLocks noGrp="1"/>
          </p:cNvSpPr>
          <p:nvPr>
            <p:ph type="sldNum" sz="quarter" idx="12"/>
          </p:nvPr>
        </p:nvSpPr>
        <p:spPr/>
        <p:txBody>
          <a:bodyPr/>
          <a:lstStyle>
            <a:extLst/>
          </a:lstStyle>
          <a:p>
            <a:fld id="{01B44778-37BD-48C5-8A88-01F30D320300}" type="slidenum">
              <a:rPr lang="fr-CI" smtClean="0"/>
              <a:t>‹#›</a:t>
            </a:fld>
            <a:endParaRPr lang="fr-CI"/>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974040A8-F94D-4640-B8CD-2BEB6D533C08}" type="datetimeFigureOut">
              <a:rPr lang="fr-CI" smtClean="0"/>
              <a:t>01/04/2025</a:t>
            </a:fld>
            <a:endParaRPr lang="fr-CI"/>
          </a:p>
        </p:txBody>
      </p:sp>
      <p:sp>
        <p:nvSpPr>
          <p:cNvPr id="6" name="Footer Placeholder 5"/>
          <p:cNvSpPr>
            <a:spLocks noGrp="1"/>
          </p:cNvSpPr>
          <p:nvPr>
            <p:ph type="ftr" sz="quarter" idx="11"/>
          </p:nvPr>
        </p:nvSpPr>
        <p:spPr/>
        <p:txBody>
          <a:bodyPr/>
          <a:lstStyle>
            <a:extLst/>
          </a:lstStyle>
          <a:p>
            <a:endParaRPr lang="fr-CI"/>
          </a:p>
        </p:txBody>
      </p:sp>
      <p:sp>
        <p:nvSpPr>
          <p:cNvPr id="7" name="Slide Number Placeholder 6"/>
          <p:cNvSpPr>
            <a:spLocks noGrp="1"/>
          </p:cNvSpPr>
          <p:nvPr>
            <p:ph type="sldNum" sz="quarter" idx="12"/>
          </p:nvPr>
        </p:nvSpPr>
        <p:spPr/>
        <p:txBody>
          <a:bodyPr/>
          <a:lstStyle>
            <a:extLst/>
          </a:lstStyle>
          <a:p>
            <a:fld id="{01B44778-37BD-48C5-8A88-01F30D320300}" type="slidenum">
              <a:rPr lang="fr-CI" smtClean="0"/>
              <a:t>‹#›</a:t>
            </a:fld>
            <a:endParaRPr lang="fr-CI"/>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974040A8-F94D-4640-B8CD-2BEB6D533C08}" type="datetimeFigureOut">
              <a:rPr lang="fr-CI" smtClean="0"/>
              <a:t>01/04/2025</a:t>
            </a:fld>
            <a:endParaRPr lang="fr-CI"/>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fr-CI"/>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01B44778-37BD-48C5-8A88-01F30D320300}" type="slidenum">
              <a:rPr lang="fr-CI" smtClean="0"/>
              <a:t>‹#›</a:t>
            </a:fld>
            <a:endParaRPr lang="fr-CI"/>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74040A8-F94D-4640-B8CD-2BEB6D533C08}" type="datetimeFigureOut">
              <a:rPr lang="fr-CI" smtClean="0"/>
              <a:t>01/04/2025</a:t>
            </a:fld>
            <a:endParaRPr lang="fr-CI"/>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fr-CI"/>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1B44778-37BD-48C5-8A88-01F30D320300}" type="slidenum">
              <a:rPr lang="fr-CI" smtClean="0"/>
              <a:t>‹#›</a:t>
            </a:fld>
            <a:endParaRPr lang="fr-CI"/>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1000" y="381000"/>
            <a:ext cx="8610600" cy="4430311"/>
          </a:xfrm>
        </p:spPr>
        <p:txBody>
          <a:bodyPr>
            <a:normAutofit/>
          </a:bodyPr>
          <a:lstStyle/>
          <a:p>
            <a:pPr algn="ctr"/>
            <a:r>
              <a:rPr lang="fr-CI" dirty="0" smtClean="0"/>
              <a:t>INSTITUT UNIVERSITAIRE DES SCIENCES</a:t>
            </a:r>
          </a:p>
          <a:p>
            <a:pPr algn="ctr"/>
            <a:r>
              <a:rPr lang="fr-CI" dirty="0" smtClean="0"/>
              <a:t>(IUS)</a:t>
            </a:r>
          </a:p>
          <a:p>
            <a:pPr algn="ctr"/>
            <a:endParaRPr lang="fr-CI" dirty="0" smtClean="0"/>
          </a:p>
          <a:p>
            <a:pPr algn="ctr"/>
            <a:r>
              <a:rPr lang="fr-CI" dirty="0" smtClean="0"/>
              <a:t>FACULTE DES SCIENCES ET TECHNOLOGIES</a:t>
            </a:r>
          </a:p>
          <a:p>
            <a:pPr algn="ctr"/>
            <a:r>
              <a:rPr lang="fr-CI" dirty="0" smtClean="0"/>
              <a:t>(FST)</a:t>
            </a:r>
          </a:p>
          <a:p>
            <a:pPr algn="ctr"/>
            <a:endParaRPr lang="fr-CI" dirty="0"/>
          </a:p>
          <a:p>
            <a:pPr algn="ctr"/>
            <a:endParaRPr lang="fr-CI" sz="2400" b="1" dirty="0" smtClean="0"/>
          </a:p>
          <a:p>
            <a:pPr algn="ctr"/>
            <a:endParaRPr lang="fr-CI" sz="2400" b="1" dirty="0"/>
          </a:p>
          <a:p>
            <a:pPr algn="l"/>
            <a:r>
              <a:rPr lang="fr-CI" sz="2400" b="1" dirty="0" smtClean="0"/>
              <a:t>                   </a:t>
            </a:r>
            <a:r>
              <a:rPr lang="fr-CI" sz="2400" b="1" dirty="0" smtClean="0"/>
              <a:t>       </a:t>
            </a:r>
            <a:r>
              <a:rPr lang="fr-CI" sz="4000" b="1" dirty="0" smtClean="0">
                <a:solidFill>
                  <a:srgbClr val="FF0000"/>
                </a:solidFill>
              </a:rPr>
              <a:t>Cours </a:t>
            </a:r>
            <a:r>
              <a:rPr lang="fr-CI" sz="4000" b="1" dirty="0" smtClean="0">
                <a:solidFill>
                  <a:srgbClr val="FF0000"/>
                </a:solidFill>
              </a:rPr>
              <a:t>Projet</a:t>
            </a:r>
            <a:endParaRPr lang="fr-CI" sz="4000" b="1" dirty="0">
              <a:solidFill>
                <a:srgbClr val="FF0000"/>
              </a:solidFill>
            </a:endParaRPr>
          </a:p>
        </p:txBody>
      </p:sp>
      <p:sp>
        <p:nvSpPr>
          <p:cNvPr id="4" name="Subtitle 2"/>
          <p:cNvSpPr txBox="1">
            <a:spLocks/>
          </p:cNvSpPr>
          <p:nvPr/>
        </p:nvSpPr>
        <p:spPr>
          <a:xfrm>
            <a:off x="1524000" y="5715000"/>
            <a:ext cx="6172200" cy="8382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0" scaled="1"/>
            <a:tileRect/>
          </a:gradFill>
        </p:spPr>
        <p:txBody>
          <a:bodyPr vert="horz" lIns="45720" rIns="45720">
            <a:normAutofit fontScale="85000" lnSpcReduction="1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pPr algn="ctr"/>
            <a:r>
              <a:rPr lang="fr-CI" smtClean="0"/>
              <a:t>Exposé préparé par: FABIEN Marie Beatrice</a:t>
            </a:r>
          </a:p>
          <a:p>
            <a:pPr algn="ctr"/>
            <a:r>
              <a:rPr lang="fr-CI" smtClean="0"/>
              <a:t>Etudiante en L3 à IUS</a:t>
            </a:r>
            <a:endParaRPr lang="fr-CI" dirty="0"/>
          </a:p>
        </p:txBody>
      </p:sp>
    </p:spTree>
    <p:extLst>
      <p:ext uri="{BB962C8B-B14F-4D97-AF65-F5344CB8AC3E}">
        <p14:creationId xmlns:p14="http://schemas.microsoft.com/office/powerpoint/2010/main" val="171659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382000" cy="4800600"/>
          </a:xfrm>
          <a:solidFill>
            <a:schemeClr val="bg2">
              <a:lumMod val="90000"/>
            </a:schemeClr>
          </a:solidFill>
        </p:spPr>
        <p:txBody>
          <a:bodyPr>
            <a:normAutofit/>
          </a:bodyPr>
          <a:lstStyle/>
          <a:p>
            <a:endParaRPr lang="fr-CI" b="1" dirty="0" smtClean="0"/>
          </a:p>
          <a:p>
            <a:endParaRPr lang="fr-CI" b="1" dirty="0"/>
          </a:p>
          <a:p>
            <a:r>
              <a:rPr lang="fr-CI" b="1" dirty="0" smtClean="0"/>
              <a:t>I-S</a:t>
            </a:r>
            <a:r>
              <a:rPr lang="fr-FR" dirty="0" err="1" smtClean="0"/>
              <a:t>électionnez</a:t>
            </a:r>
            <a:r>
              <a:rPr lang="fr-FR" dirty="0" smtClean="0"/>
              <a:t> </a:t>
            </a:r>
            <a:r>
              <a:rPr lang="fr-FR" dirty="0"/>
              <a:t>deux projets : un succès et un échec.</a:t>
            </a:r>
          </a:p>
          <a:p>
            <a:endParaRPr lang="fr-FR" dirty="0" smtClean="0"/>
          </a:p>
          <a:p>
            <a:r>
              <a:rPr lang="fr-FR" dirty="0" smtClean="0"/>
              <a:t>II-Comparez </a:t>
            </a:r>
            <a:r>
              <a:rPr lang="fr-FR" dirty="0"/>
              <a:t>leurs facteurs clés de réussite et d’échec (technologie, gestion, stratégie</a:t>
            </a:r>
            <a:endParaRPr lang="fr-CI" b="1" dirty="0"/>
          </a:p>
        </p:txBody>
      </p:sp>
      <p:sp>
        <p:nvSpPr>
          <p:cNvPr id="3" name="Title 2"/>
          <p:cNvSpPr>
            <a:spLocks noGrp="1"/>
          </p:cNvSpPr>
          <p:nvPr>
            <p:ph type="title"/>
          </p:nvPr>
        </p:nvSpPr>
        <p:spPr/>
        <p:txBody>
          <a:bodyPr/>
          <a:lstStyle/>
          <a:p>
            <a:r>
              <a:rPr lang="fr-CI" dirty="0" smtClean="0">
                <a:latin typeface="Algerian" panose="04020705040A02060702" pitchFamily="82" charset="0"/>
              </a:rPr>
              <a:t>Plan</a:t>
            </a:r>
            <a:endParaRPr lang="fr-CI" dirty="0">
              <a:latin typeface="Algerian" panose="04020705040A02060702" pitchFamily="82" charset="0"/>
            </a:endParaRPr>
          </a:p>
        </p:txBody>
      </p:sp>
    </p:spTree>
    <p:extLst>
      <p:ext uri="{BB962C8B-B14F-4D97-AF65-F5344CB8AC3E}">
        <p14:creationId xmlns:p14="http://schemas.microsoft.com/office/powerpoint/2010/main" val="1508603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unched Tape 3"/>
          <p:cNvSpPr/>
          <p:nvPr/>
        </p:nvSpPr>
        <p:spPr>
          <a:xfrm>
            <a:off x="685800" y="152400"/>
            <a:ext cx="7899918" cy="1339334"/>
          </a:xfrm>
          <a:prstGeom prst="flowChartPunchedTape">
            <a:avLst/>
          </a:prstGeom>
        </p:spPr>
        <p:style>
          <a:lnRef idx="1">
            <a:schemeClr val="accent3"/>
          </a:lnRef>
          <a:fillRef idx="2">
            <a:schemeClr val="accent3"/>
          </a:fillRef>
          <a:effectRef idx="1">
            <a:schemeClr val="accent3"/>
          </a:effectRef>
          <a:fontRef idx="minor">
            <a:schemeClr val="dk1"/>
          </a:fontRef>
        </p:style>
        <p:txBody>
          <a:bodyPr rtlCol="0" anchor="ctr">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fr-BE" b="1" dirty="0" smtClean="0"/>
              <a:t>Un </a:t>
            </a:r>
            <a:r>
              <a:rPr lang="fr-BE" b="1" dirty="0"/>
              <a:t>projet IT réussi  </a:t>
            </a:r>
            <a:endParaRPr lang="fr-BE" b="1" dirty="0" smtClean="0"/>
          </a:p>
          <a:p>
            <a:r>
              <a:rPr lang="fr-BE" b="1" dirty="0" smtClean="0"/>
              <a:t>Étude </a:t>
            </a:r>
            <a:r>
              <a:rPr lang="fr-BE" b="1" dirty="0"/>
              <a:t>de cas 1 : Un projet IT réussi – L’exemple de Zoom</a:t>
            </a:r>
            <a:endParaRPr lang="en-US" dirty="0"/>
          </a:p>
          <a:p>
            <a:pPr algn="ctr"/>
            <a:endParaRPr lang="fr-CI"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5" name="TextBox 4"/>
          <p:cNvSpPr txBox="1"/>
          <p:nvPr/>
        </p:nvSpPr>
        <p:spPr>
          <a:xfrm>
            <a:off x="723122" y="1676400"/>
            <a:ext cx="247650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fr-BE" b="1" dirty="0"/>
              <a:t>Contexte du projet</a:t>
            </a:r>
            <a:endParaRPr lang="en-US" dirty="0"/>
          </a:p>
          <a:p>
            <a:pPr algn="ctr"/>
            <a:endParaRPr lang="fr-CI" b="1" dirty="0">
              <a:ln/>
              <a:solidFill>
                <a:schemeClr val="accent5">
                  <a:tint val="50000"/>
                  <a:satMod val="180000"/>
                </a:schemeClr>
              </a:solidFill>
            </a:endParaRPr>
          </a:p>
        </p:txBody>
      </p:sp>
      <p:sp>
        <p:nvSpPr>
          <p:cNvPr id="6" name="TextBox 5"/>
          <p:cNvSpPr txBox="1"/>
          <p:nvPr/>
        </p:nvSpPr>
        <p:spPr>
          <a:xfrm>
            <a:off x="559059" y="2819400"/>
            <a:ext cx="8153400" cy="1704569"/>
          </a:xfrm>
          <a:prstGeom prst="rect">
            <a:avLst/>
          </a:prstGeom>
          <a:noFill/>
        </p:spPr>
        <p:txBody>
          <a:bodyPr wrap="square" rtlCol="0">
            <a:spAutoFit/>
          </a:bodyPr>
          <a:lstStyle/>
          <a:p>
            <a:pPr algn="just">
              <a:lnSpc>
                <a:spcPct val="150000"/>
              </a:lnSpc>
            </a:pPr>
            <a:r>
              <a:rPr lang="fr-BE" dirty="0">
                <a:latin typeface="Times New Roman" panose="02020603050405020304" pitchFamily="18" charset="0"/>
                <a:cs typeface="Times New Roman" panose="02020603050405020304" pitchFamily="18" charset="0"/>
              </a:rPr>
              <a:t>Zoom permet le partage de la voix, de la vidéo, et de l'écran, ainsi que des messages de clavardage. Il est accessible sur les ordinateurs, les portables, les appareils mobiles et par téléphone. Il est devenu une référence en visioconférence, notamment après la pandémie de COVID-19.  </a:t>
            </a:r>
            <a:endParaRPr lang="en-US" dirty="0">
              <a:latin typeface="Times New Roman" panose="02020603050405020304" pitchFamily="18" charset="0"/>
              <a:cs typeface="Times New Roman" panose="02020603050405020304" pitchFamily="18" charset="0"/>
            </a:endParaRPr>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0" y="4114800"/>
            <a:ext cx="2190546" cy="2190546"/>
          </a:xfrm>
        </p:spPr>
      </p:pic>
    </p:spTree>
    <p:extLst>
      <p:ext uri="{BB962C8B-B14F-4D97-AF65-F5344CB8AC3E}">
        <p14:creationId xmlns:p14="http://schemas.microsoft.com/office/powerpoint/2010/main" val="1881761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990600"/>
            <a:ext cx="8229600" cy="5105400"/>
          </a:xfrm>
        </p:spPr>
        <p:txBody>
          <a:bodyPr>
            <a:normAutofit fontScale="40000" lnSpcReduction="20000"/>
          </a:bodyPr>
          <a:lstStyle/>
          <a:p>
            <a:pPr lvl="0">
              <a:lnSpc>
                <a:spcPct val="170000"/>
              </a:lnSpc>
            </a:pPr>
            <a:r>
              <a:rPr lang="fr-BE" sz="3800" b="1" dirty="0"/>
              <a:t>Simplicité d’utilisation</a:t>
            </a:r>
            <a:r>
              <a:rPr lang="fr-BE" sz="3800" dirty="0"/>
              <a:t> : Interface intuitive, facile à prendre en main.</a:t>
            </a:r>
            <a:endParaRPr lang="en-US" sz="3800" dirty="0"/>
          </a:p>
          <a:p>
            <a:pPr lvl="0">
              <a:lnSpc>
                <a:spcPct val="170000"/>
              </a:lnSpc>
            </a:pPr>
            <a:r>
              <a:rPr lang="fr-BE" sz="3800" b="1" dirty="0"/>
              <a:t>Accès multiplateforme</a:t>
            </a:r>
            <a:r>
              <a:rPr lang="fr-BE" sz="3800" dirty="0"/>
              <a:t> : Fonctionne sur PC, Mac, mobile et même via un simple navigateur.</a:t>
            </a:r>
            <a:endParaRPr lang="en-US" sz="3800" dirty="0"/>
          </a:p>
          <a:p>
            <a:pPr lvl="0">
              <a:lnSpc>
                <a:spcPct val="170000"/>
              </a:lnSpc>
            </a:pPr>
            <a:r>
              <a:rPr lang="fr-BE" sz="3800" b="1" dirty="0"/>
              <a:t>Qualité et performance</a:t>
            </a:r>
            <a:r>
              <a:rPr lang="fr-BE" sz="3800" dirty="0"/>
              <a:t> : Vidéo HD, audio clair, et stabilité même avec une connexion moyenne.</a:t>
            </a:r>
            <a:endParaRPr lang="en-US" sz="3800" dirty="0"/>
          </a:p>
          <a:p>
            <a:pPr lvl="0">
              <a:lnSpc>
                <a:spcPct val="170000"/>
              </a:lnSpc>
            </a:pPr>
            <a:r>
              <a:rPr lang="fr-BE" sz="3800" b="1" dirty="0" err="1"/>
              <a:t>Freemium</a:t>
            </a:r>
            <a:r>
              <a:rPr lang="fr-BE" sz="3800" b="1" dirty="0"/>
              <a:t> attractif</a:t>
            </a:r>
            <a:r>
              <a:rPr lang="fr-BE" sz="3800" dirty="0"/>
              <a:t> : Version gratuite avec fonctionnalités essentielles, incitant les utilisateurs à adopter la version payante.</a:t>
            </a:r>
            <a:endParaRPr lang="en-US" sz="3800" dirty="0"/>
          </a:p>
          <a:p>
            <a:pPr lvl="0">
              <a:lnSpc>
                <a:spcPct val="170000"/>
              </a:lnSpc>
            </a:pPr>
            <a:r>
              <a:rPr lang="fr-BE" sz="3800" b="1" dirty="0"/>
              <a:t>Adaptabilité au télétravail et à l’éducation</a:t>
            </a:r>
            <a:r>
              <a:rPr lang="fr-BE" sz="3800" dirty="0"/>
              <a:t> : Explosion de la demande pendant la pandémie.</a:t>
            </a:r>
            <a:endParaRPr lang="en-US" sz="3800" dirty="0"/>
          </a:p>
          <a:p>
            <a:pPr lvl="0">
              <a:lnSpc>
                <a:spcPct val="170000"/>
              </a:lnSpc>
            </a:pPr>
            <a:r>
              <a:rPr lang="fr-BE" sz="3800" b="1" dirty="0"/>
              <a:t>Facilité d’utilisation et déploiement rapide.</a:t>
            </a:r>
            <a:endParaRPr lang="en-US" sz="3800" dirty="0"/>
          </a:p>
          <a:p>
            <a:pPr lvl="0">
              <a:lnSpc>
                <a:spcPct val="170000"/>
              </a:lnSpc>
            </a:pPr>
            <a:r>
              <a:rPr lang="fr-BE" sz="3800" b="1" dirty="0"/>
              <a:t>Fonctionnalités avancées </a:t>
            </a:r>
            <a:r>
              <a:rPr lang="fr-BE" sz="3800" dirty="0"/>
              <a:t>(arrière-plans virtuels, enregistrement, intégration avec d’autres outils).</a:t>
            </a:r>
            <a:endParaRPr lang="en-US" sz="3800" dirty="0"/>
          </a:p>
          <a:p>
            <a:pPr lvl="0">
              <a:lnSpc>
                <a:spcPct val="170000"/>
              </a:lnSpc>
            </a:pPr>
            <a:r>
              <a:rPr lang="fr-BE" sz="3800" b="1" dirty="0"/>
              <a:t>Large adoption par les entreprises et les </a:t>
            </a:r>
            <a:r>
              <a:rPr lang="fr-BE" sz="3800" b="1" dirty="0" smtClean="0"/>
              <a:t>écoles</a:t>
            </a:r>
            <a:endParaRPr lang="en-US" sz="3800" dirty="0"/>
          </a:p>
          <a:p>
            <a:pPr marL="109728" indent="0" algn="just">
              <a:buNone/>
            </a:pPr>
            <a:endParaRPr lang="en-US" sz="2400" dirty="0"/>
          </a:p>
        </p:txBody>
      </p:sp>
      <p:sp>
        <p:nvSpPr>
          <p:cNvPr id="9" name="TextBox 8"/>
          <p:cNvSpPr txBox="1"/>
          <p:nvPr/>
        </p:nvSpPr>
        <p:spPr>
          <a:xfrm>
            <a:off x="990600" y="228600"/>
            <a:ext cx="3352800" cy="646331"/>
          </a:xfrm>
          <a:prstGeom prst="rect">
            <a:avLst/>
          </a:prstGeom>
          <a:solidFill>
            <a:schemeClr val="bg2">
              <a:lumMod val="90000"/>
            </a:schemeClr>
          </a:solidFill>
        </p:spPr>
        <p:style>
          <a:lnRef idx="2">
            <a:schemeClr val="accent4"/>
          </a:lnRef>
          <a:fillRef idx="1">
            <a:schemeClr val="lt1"/>
          </a:fillRef>
          <a:effectRef idx="0">
            <a:schemeClr val="accent4"/>
          </a:effectRef>
          <a:fontRef idx="minor">
            <a:schemeClr val="dk1"/>
          </a:fontRef>
        </p:style>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BE" b="1" dirty="0"/>
              <a:t>Facteurs clés de réussite</a:t>
            </a:r>
            <a:endParaRPr lang="en-US" dirty="0"/>
          </a:p>
          <a:p>
            <a:pPr algn="ctr"/>
            <a:endParaRPr lang="fr-CI" b="1" dirty="0">
              <a:ln>
                <a:prstDash val="solid"/>
              </a:ln>
              <a:solidFill>
                <a:srgbClr val="00B050"/>
              </a:solidFill>
              <a:effectLst>
                <a:outerShdw blurRad="88000" dist="50800" dir="5040000" algn="tl">
                  <a:schemeClr val="accent4">
                    <a:tint val="80000"/>
                    <a:satMod val="250000"/>
                    <a:alpha val="45000"/>
                  </a:schemeClr>
                </a:outerShdw>
              </a:effectLst>
            </a:endParaRPr>
          </a:p>
        </p:txBody>
      </p:sp>
    </p:spTree>
    <p:extLst>
      <p:ext uri="{BB962C8B-B14F-4D97-AF65-F5344CB8AC3E}">
        <p14:creationId xmlns:p14="http://schemas.microsoft.com/office/powerpoint/2010/main" val="2988812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52400" y="152400"/>
            <a:ext cx="8382000" cy="1219200"/>
          </a:xfrm>
          <a:prstGeom prst="flowChartPunchedTape">
            <a:avLst/>
          </a:prstGeom>
        </p:spPr>
        <p:style>
          <a:lnRef idx="1">
            <a:schemeClr val="accent3"/>
          </a:lnRef>
          <a:fillRef idx="2">
            <a:schemeClr val="accent3"/>
          </a:fillRef>
          <a:effectRef idx="1">
            <a:schemeClr val="accent3"/>
          </a:effectRef>
          <a:fontRef idx="minor">
            <a:schemeClr val="dk1"/>
          </a:fontRef>
        </p:style>
        <p:txBody>
          <a:bodyPr rtlCol="0" anchor="ctr">
            <a:normAutofit fontScale="70000" lnSpcReduction="2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109728" indent="0">
              <a:buNone/>
            </a:pPr>
            <a:endParaRPr lang="fr-BE" b="1" dirty="0" smtClean="0"/>
          </a:p>
          <a:p>
            <a:r>
              <a:rPr lang="fr-BE" b="1" dirty="0"/>
              <a:t> </a:t>
            </a:r>
            <a:r>
              <a:rPr lang="fr-BE" b="1" dirty="0" smtClean="0"/>
              <a:t>  </a:t>
            </a:r>
            <a:r>
              <a:rPr lang="fr-BE" b="1" dirty="0"/>
              <a:t>Étude de cas 2 : Un projet IT échoué – L’exemple de Black Berry</a:t>
            </a:r>
            <a:endParaRPr lang="en-US" dirty="0"/>
          </a:p>
          <a:p>
            <a:pPr algn="ctr"/>
            <a:endParaRPr lang="fr-CI"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
        <p:nvSpPr>
          <p:cNvPr id="7" name="TextBox 6"/>
          <p:cNvSpPr txBox="1"/>
          <p:nvPr/>
        </p:nvSpPr>
        <p:spPr>
          <a:xfrm>
            <a:off x="723122" y="1676400"/>
            <a:ext cx="2476500" cy="646331"/>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scene3d>
              <a:camera prst="orthographicFront"/>
              <a:lightRig rig="flat" dir="tl"/>
            </a:scene3d>
            <a:sp3d contourW="19050" prstMaterial="clear">
              <a:bevelT w="50800" h="50800"/>
              <a:contourClr>
                <a:schemeClr val="accent5">
                  <a:tint val="70000"/>
                  <a:satMod val="180000"/>
                  <a:alpha val="70000"/>
                </a:schemeClr>
              </a:contourClr>
            </a:sp3d>
          </a:bodyPr>
          <a:lstStyle/>
          <a:p>
            <a:pPr algn="ctr"/>
            <a:r>
              <a:rPr lang="fr-BE" b="1" dirty="0"/>
              <a:t>Contexte du projet</a:t>
            </a:r>
            <a:endParaRPr lang="en-US" dirty="0"/>
          </a:p>
          <a:p>
            <a:pPr algn="ctr"/>
            <a:endParaRPr lang="fr-CI" b="1" dirty="0">
              <a:ln/>
              <a:solidFill>
                <a:schemeClr val="accent5">
                  <a:tint val="50000"/>
                  <a:satMod val="180000"/>
                </a:schemeClr>
              </a:solidFill>
            </a:endParaRPr>
          </a:p>
        </p:txBody>
      </p:sp>
      <p:sp>
        <p:nvSpPr>
          <p:cNvPr id="3" name="Rectangle 2"/>
          <p:cNvSpPr/>
          <p:nvPr/>
        </p:nvSpPr>
        <p:spPr>
          <a:xfrm>
            <a:off x="723122" y="2413338"/>
            <a:ext cx="7963678" cy="2241960"/>
          </a:xfrm>
          <a:prstGeom prst="rect">
            <a:avLst/>
          </a:prstGeom>
        </p:spPr>
        <p:txBody>
          <a:bodyPr wrap="square">
            <a:spAutoFit/>
          </a:bodyPr>
          <a:lstStyle/>
          <a:p>
            <a:pPr algn="just">
              <a:lnSpc>
                <a:spcPct val="150000"/>
              </a:lnSpc>
            </a:pPr>
            <a:r>
              <a:rPr lang="fr-BE" sz="2400" dirty="0">
                <a:latin typeface="Times New Roman" panose="02020603050405020304" pitchFamily="18" charset="0"/>
                <a:cs typeface="Times New Roman" panose="02020603050405020304" pitchFamily="18" charset="0"/>
              </a:rPr>
              <a:t>BlackBerry est une ligne de téléphones intelligents canadienne utilisant le système d'exploitation propriétaire BlackBerry OS. Il était autrefois leader du marché des smartphones, notamment dans le monde professionnel</a:t>
            </a:r>
            <a:endParaRPr lang="en-US" sz="24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4307586"/>
            <a:ext cx="3733800" cy="1978914"/>
          </a:xfrm>
          <a:prstGeom prst="rect">
            <a:avLst/>
          </a:prstGeom>
        </p:spPr>
      </p:pic>
    </p:spTree>
    <p:extLst>
      <p:ext uri="{BB962C8B-B14F-4D97-AF65-F5344CB8AC3E}">
        <p14:creationId xmlns:p14="http://schemas.microsoft.com/office/powerpoint/2010/main" val="3098915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p:nvPr>
        </p:nvSpPr>
        <p:spPr>
          <a:xfrm>
            <a:off x="457200" y="490607"/>
            <a:ext cx="3429000" cy="707886"/>
          </a:xfrm>
          <a:prstGeom prst="rect">
            <a:avLst/>
          </a:prstGeom>
          <a:solidFill>
            <a:schemeClr val="bg2">
              <a:lumMod val="90000"/>
            </a:schemeClr>
          </a:solidFill>
        </p:spPr>
        <p:style>
          <a:lnRef idx="2">
            <a:schemeClr val="accent4"/>
          </a:lnRef>
          <a:fillRef idx="1">
            <a:schemeClr val="lt1"/>
          </a:fillRef>
          <a:effectRef idx="0">
            <a:schemeClr val="accent4"/>
          </a:effectRef>
          <a:fontRef idx="minor">
            <a:schemeClr val="dk1"/>
          </a:fontRef>
        </p:style>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fr-BE" sz="2000" b="1" dirty="0"/>
              <a:t>Facteurs </a:t>
            </a:r>
            <a:r>
              <a:rPr lang="fr-BE" sz="2000" dirty="0" smtClean="0"/>
              <a:t>d’échec</a:t>
            </a:r>
            <a:endParaRPr lang="en-US" sz="2000" dirty="0"/>
          </a:p>
          <a:p>
            <a:pPr algn="ctr"/>
            <a:endParaRPr lang="fr-CI" sz="2000" b="1" dirty="0">
              <a:ln>
                <a:prstDash val="solid"/>
              </a:ln>
              <a:solidFill>
                <a:srgbClr val="00B050"/>
              </a:solidFill>
              <a:effectLst>
                <a:outerShdw blurRad="88000" dist="50800" dir="5040000" algn="tl">
                  <a:schemeClr val="accent4">
                    <a:tint val="80000"/>
                    <a:satMod val="250000"/>
                    <a:alpha val="45000"/>
                  </a:schemeClr>
                </a:outerShdw>
              </a:effectLst>
            </a:endParaRPr>
          </a:p>
        </p:txBody>
      </p:sp>
      <p:sp>
        <p:nvSpPr>
          <p:cNvPr id="4" name="Content Placeholder 3"/>
          <p:cNvSpPr>
            <a:spLocks noGrp="1"/>
          </p:cNvSpPr>
          <p:nvPr>
            <p:ph sz="quarter" idx="4"/>
          </p:nvPr>
        </p:nvSpPr>
        <p:spPr>
          <a:xfrm>
            <a:off x="533401" y="1444294"/>
            <a:ext cx="8153400" cy="4727906"/>
          </a:xfrm>
        </p:spPr>
        <p:txBody>
          <a:bodyPr>
            <a:normAutofit fontScale="77500" lnSpcReduction="20000"/>
          </a:bodyPr>
          <a:lstStyle/>
          <a:p>
            <a:pPr lvl="0" algn="just">
              <a:lnSpc>
                <a:spcPct val="160000"/>
              </a:lnSpc>
            </a:pPr>
            <a:r>
              <a:rPr lang="fr-BE" b="1" dirty="0"/>
              <a:t>Refus d’innover</a:t>
            </a:r>
            <a:r>
              <a:rPr lang="fr-BE" dirty="0"/>
              <a:t> : BlackBerry est resté trop longtemps attaché à son clavier physique, alors que l’écran tactile devenait la norme.</a:t>
            </a:r>
            <a:endParaRPr lang="en-US" dirty="0"/>
          </a:p>
          <a:p>
            <a:pPr lvl="0" algn="just">
              <a:lnSpc>
                <a:spcPct val="160000"/>
              </a:lnSpc>
            </a:pPr>
            <a:r>
              <a:rPr lang="fr-BE" b="1" dirty="0"/>
              <a:t>Système d’exploitation fermé</a:t>
            </a:r>
            <a:r>
              <a:rPr lang="fr-BE" dirty="0"/>
              <a:t> : BlackBerry OS ne permettait pas d’accéder à un large choix d’applications, contrairement à iOS et Android.</a:t>
            </a:r>
            <a:endParaRPr lang="en-US" dirty="0"/>
          </a:p>
          <a:p>
            <a:pPr lvl="0" algn="just">
              <a:lnSpc>
                <a:spcPct val="160000"/>
              </a:lnSpc>
            </a:pPr>
            <a:r>
              <a:rPr lang="fr-BE" b="1" dirty="0"/>
              <a:t>Manque d’écosystème d’applications</a:t>
            </a:r>
            <a:r>
              <a:rPr lang="fr-BE" dirty="0"/>
              <a:t> : L’absence d’un store compétitif a découragé les utilisateurs.</a:t>
            </a:r>
            <a:endParaRPr lang="en-US" dirty="0"/>
          </a:p>
          <a:p>
            <a:pPr lvl="0" algn="just">
              <a:lnSpc>
                <a:spcPct val="160000"/>
              </a:lnSpc>
            </a:pPr>
            <a:r>
              <a:rPr lang="fr-BE" b="1" dirty="0"/>
              <a:t>Mauvaise transition vers Android</a:t>
            </a:r>
            <a:r>
              <a:rPr lang="fr-BE" dirty="0"/>
              <a:t> : Trop tardive et sans véritable différenciation.</a:t>
            </a:r>
            <a:endParaRPr lang="en-US" dirty="0"/>
          </a:p>
          <a:p>
            <a:pPr lvl="0" algn="just">
              <a:lnSpc>
                <a:spcPct val="160000"/>
              </a:lnSpc>
            </a:pPr>
            <a:r>
              <a:rPr lang="fr-BE" b="1" dirty="0"/>
              <a:t>Domination d’iPhone et Android</a:t>
            </a:r>
            <a:r>
              <a:rPr lang="fr-BE" dirty="0"/>
              <a:t> : Le tactile et les écosystèmes riches d’Apple et Google ont rendu BlackBerry obsolète.</a:t>
            </a:r>
            <a:endParaRPr lang="en-US" dirty="0"/>
          </a:p>
          <a:p>
            <a:pPr algn="just">
              <a:lnSpc>
                <a:spcPct val="160000"/>
              </a:lnSpc>
            </a:pPr>
            <a:endParaRPr lang="fr-CI" dirty="0"/>
          </a:p>
        </p:txBody>
      </p:sp>
    </p:spTree>
    <p:extLst>
      <p:ext uri="{BB962C8B-B14F-4D97-AF65-F5344CB8AC3E}">
        <p14:creationId xmlns:p14="http://schemas.microsoft.com/office/powerpoint/2010/main" val="48101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2"/>
          </p:nvPr>
        </p:nvSpPr>
        <p:spPr>
          <a:xfrm>
            <a:off x="381000" y="1524001"/>
            <a:ext cx="8382000" cy="2057399"/>
          </a:xfrm>
          <a:solidFill>
            <a:schemeClr val="bg1">
              <a:lumMod val="85000"/>
            </a:schemeClr>
          </a:solidFill>
        </p:spPr>
        <p:txBody>
          <a:bodyPr>
            <a:normAutofit/>
          </a:bodyPr>
          <a:lstStyle/>
          <a:p>
            <a:pPr marL="109728" indent="0">
              <a:buNone/>
            </a:pPr>
            <a:endParaRPr lang="en-US" dirty="0"/>
          </a:p>
          <a:p>
            <a:pPr algn="just"/>
            <a:r>
              <a:rPr lang="fr-BE" dirty="0">
                <a:latin typeface="Times New Roman" panose="02020603050405020304" pitchFamily="18" charset="0"/>
                <a:cs typeface="Times New Roman" panose="02020603050405020304" pitchFamily="18" charset="0"/>
              </a:rPr>
              <a:t>Zoom a su profiter des opportunités du marché (pandémie, télétravail) avec un produit simple et performant, tandis que BlackBerry a échoué en restant trop conservateur et en n’adoptant pas les nouvelles tendances</a:t>
            </a:r>
            <a:endParaRPr lang="fr-CI" dirty="0">
              <a:latin typeface="Times New Roman" panose="02020603050405020304" pitchFamily="18" charset="0"/>
              <a:cs typeface="Times New Roman" panose="02020603050405020304" pitchFamily="18" charset="0"/>
            </a:endParaRPr>
          </a:p>
        </p:txBody>
      </p:sp>
      <p:sp>
        <p:nvSpPr>
          <p:cNvPr id="7" name="Content Placeholder 5"/>
          <p:cNvSpPr>
            <a:spLocks noGrp="1"/>
          </p:cNvSpPr>
          <p:nvPr>
            <p:ph idx="1"/>
          </p:nvPr>
        </p:nvSpPr>
        <p:spPr>
          <a:xfrm>
            <a:off x="152400" y="152400"/>
            <a:ext cx="8382000" cy="1219200"/>
          </a:xfrm>
          <a:prstGeom prst="flowChartPunchedTape">
            <a:avLst/>
          </a:prstGeom>
        </p:spPr>
        <p:style>
          <a:lnRef idx="1">
            <a:schemeClr val="accent3"/>
          </a:lnRef>
          <a:fillRef idx="2">
            <a:schemeClr val="accent3"/>
          </a:fillRef>
          <a:effectRef idx="1">
            <a:schemeClr val="accent3"/>
          </a:effectRef>
          <a:fontRef idx="minor">
            <a:schemeClr val="dk1"/>
          </a:fontRef>
        </p:style>
        <p:txBody>
          <a:bodyPr rtlCol="0" anchor="ctr">
            <a:normAutofit fontScale="77500" lnSpcReduction="20000"/>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marL="109728" indent="0">
              <a:buNone/>
            </a:pPr>
            <a:endParaRPr lang="fr-BE" b="1" dirty="0" smtClean="0"/>
          </a:p>
          <a:p>
            <a:r>
              <a:rPr lang="fr-BE" b="1" dirty="0"/>
              <a:t> </a:t>
            </a:r>
            <a:r>
              <a:rPr lang="fr-BE" b="1" dirty="0" smtClean="0"/>
              <a:t>  </a:t>
            </a:r>
            <a:r>
              <a:rPr lang="fr-BE" b="1" dirty="0"/>
              <a:t>Analyse comparative : Facteurs clés de succès et causes d’échec</a:t>
            </a:r>
            <a:endParaRPr lang="en-US" dirty="0"/>
          </a:p>
        </p:txBody>
      </p:sp>
      <p:sp>
        <p:nvSpPr>
          <p:cNvPr id="8" name="Rectangle 7"/>
          <p:cNvSpPr/>
          <p:nvPr/>
        </p:nvSpPr>
        <p:spPr>
          <a:xfrm>
            <a:off x="533400" y="3962400"/>
            <a:ext cx="8305800" cy="1938992"/>
          </a:xfrm>
          <a:prstGeom prst="rect">
            <a:avLst/>
          </a:prstGeom>
          <a:ln w="28575">
            <a:solidFill>
              <a:srgbClr val="00B050"/>
            </a:solidFill>
          </a:ln>
        </p:spPr>
        <p:txBody>
          <a:bodyPr wrap="square">
            <a:spAutoFit/>
          </a:bodyPr>
          <a:lstStyle/>
          <a:p>
            <a:pPr algn="just">
              <a:lnSpc>
                <a:spcPct val="150000"/>
              </a:lnSpc>
            </a:pPr>
            <a:r>
              <a:rPr lang="fr-FR" sz="2000" dirty="0">
                <a:latin typeface="Times New Roman" panose="02020603050405020304" pitchFamily="18" charset="0"/>
                <a:cs typeface="Times New Roman" panose="02020603050405020304" pitchFamily="18" charset="0"/>
              </a:rPr>
              <a:t>Un projet IT réussi repose donc sur une planification rigoureuse, une gestion efficace et une bonne implication des parties prenantes. À l’inverse, les échecs résultent souvent d’un manque de clarté, d’une gestion défaillante et d’une mauvaise adaptation aux besoins </a:t>
            </a:r>
            <a:r>
              <a:rPr lang="fr-FR" sz="2000" dirty="0" smtClean="0">
                <a:latin typeface="Times New Roman" panose="02020603050405020304" pitchFamily="18" charset="0"/>
                <a:cs typeface="Times New Roman" panose="02020603050405020304" pitchFamily="18" charset="0"/>
              </a:rPr>
              <a:t>réels.</a:t>
            </a:r>
            <a:endParaRPr lang="fr-CI"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697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124" y="381000"/>
            <a:ext cx="7490236" cy="5626469"/>
          </a:xfrm>
          <a:prstGeom prst="rect">
            <a:avLst/>
          </a:prstGeom>
        </p:spPr>
      </p:pic>
    </p:spTree>
    <p:extLst>
      <p:ext uri="{BB962C8B-B14F-4D97-AF65-F5344CB8AC3E}">
        <p14:creationId xmlns:p14="http://schemas.microsoft.com/office/powerpoint/2010/main" val="5145556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uture">
      <a:dk1>
        <a:sysClr val="windowText" lastClr="000000"/>
      </a:dk1>
      <a:lt1>
        <a:sysClr val="window" lastClr="FFFFFF"/>
      </a:lt1>
      <a:dk2>
        <a:srgbClr val="37302A"/>
      </a:dk2>
      <a:lt2>
        <a:srgbClr val="D0CCB9"/>
      </a:lt2>
      <a:accent1>
        <a:srgbClr val="9E8E5C"/>
      </a:accent1>
      <a:accent2>
        <a:srgbClr val="A09781"/>
      </a:accent2>
      <a:accent3>
        <a:srgbClr val="85776D"/>
      </a:accent3>
      <a:accent4>
        <a:srgbClr val="AEAFA9"/>
      </a:accent4>
      <a:accent5>
        <a:srgbClr val="8D878B"/>
      </a:accent5>
      <a:accent6>
        <a:srgbClr val="6B6149"/>
      </a:accent6>
      <a:hlink>
        <a:srgbClr val="B6A272"/>
      </a:hlink>
      <a:folHlink>
        <a:srgbClr val="8A784F"/>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557</TotalTime>
  <Words>445</Words>
  <Application>Microsoft Office PowerPoint</Application>
  <PresentationFormat>On-screen Show (4:3)</PresentationFormat>
  <Paragraphs>45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Concourse</vt:lpstr>
      <vt:lpstr>PowerPoint Presentation</vt:lpstr>
      <vt:lpstr>Plan</vt:lpstr>
      <vt:lpstr>PowerPoint Presentation</vt:lpstr>
      <vt:lpstr>PowerPoint Presentation</vt:lpstr>
      <vt:lpstr>PowerPoint Presentation</vt:lpstr>
      <vt:lpstr>Facteurs d’échec </vt:lpstr>
      <vt:lpstr>PowerPoint Presentation</vt:lpstr>
      <vt:lpstr>PowerPoint Presentation</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 Inc.</dc:creator>
  <cp:lastModifiedBy>HP Inc.</cp:lastModifiedBy>
  <cp:revision>40</cp:revision>
  <dcterms:created xsi:type="dcterms:W3CDTF">2025-01-21T18:05:29Z</dcterms:created>
  <dcterms:modified xsi:type="dcterms:W3CDTF">2025-04-01T15:52:58Z</dcterms:modified>
</cp:coreProperties>
</file>