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3" r:id="rId2"/>
    <p:sldId id="291" r:id="rId3"/>
    <p:sldId id="280" r:id="rId4"/>
    <p:sldId id="298" r:id="rId5"/>
    <p:sldId id="303" r:id="rId6"/>
    <p:sldId id="304" r:id="rId7"/>
    <p:sldId id="302" r:id="rId8"/>
    <p:sldId id="300" r:id="rId9"/>
    <p:sldId id="275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E"/>
    <a:srgbClr val="EA5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B38E6-4E1F-40CB-9D16-00A7A7C9ED67}" type="datetimeFigureOut">
              <a:rPr lang="en-US" smtClean="0"/>
              <a:t>6/7/2024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CACB-5987-49B1-956A-2BF99E2A09F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CACB-5987-49B1-956A-2BF99E2A09F5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788" y="382838"/>
            <a:ext cx="2400300" cy="44104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417710" y="342892"/>
            <a:ext cx="413384" cy="576580"/>
          </a:xfrm>
          <a:custGeom>
            <a:avLst/>
            <a:gdLst/>
            <a:ahLst/>
            <a:cxnLst/>
            <a:rect l="l" t="t" r="r" b="b"/>
            <a:pathLst>
              <a:path w="413384" h="576580">
                <a:moveTo>
                  <a:pt x="412799" y="575999"/>
                </a:moveTo>
                <a:lnTo>
                  <a:pt x="0" y="575999"/>
                </a:lnTo>
                <a:lnTo>
                  <a:pt x="0" y="0"/>
                </a:lnTo>
                <a:lnTo>
                  <a:pt x="412799" y="0"/>
                </a:lnTo>
                <a:lnTo>
                  <a:pt x="412799" y="575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8931389" y="0"/>
                </a:lnTo>
                <a:lnTo>
                  <a:pt x="8931389" y="248907"/>
                </a:lnTo>
                <a:lnTo>
                  <a:pt x="8931389" y="2612974"/>
                </a:lnTo>
                <a:lnTo>
                  <a:pt x="6746126" y="4798136"/>
                </a:lnTo>
                <a:lnTo>
                  <a:pt x="219595" y="4798136"/>
                </a:lnTo>
                <a:lnTo>
                  <a:pt x="219595" y="248907"/>
                </a:lnTo>
                <a:lnTo>
                  <a:pt x="8931389" y="248907"/>
                </a:lnTo>
                <a:lnTo>
                  <a:pt x="8931389" y="0"/>
                </a:lnTo>
                <a:lnTo>
                  <a:pt x="219595" y="0"/>
                </a:lnTo>
                <a:lnTo>
                  <a:pt x="6997" y="0"/>
                </a:ln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4798136"/>
                </a:lnTo>
                <a:lnTo>
                  <a:pt x="9144000" y="248907"/>
                </a:lnTo>
                <a:lnTo>
                  <a:pt x="9144000" y="0"/>
                </a:lnTo>
                <a:close/>
              </a:path>
            </a:pathLst>
          </a:custGeom>
          <a:solidFill>
            <a:srgbClr val="58A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50" y="1310083"/>
            <a:ext cx="4860925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Source Sans 3"/>
                <a:cs typeface="Source Sans 3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pPr marL="8699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Source Sans 3"/>
                <a:cs typeface="Source Sans 3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pPr marL="8699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Source Sans 3"/>
                <a:cs typeface="Source Sans 3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pPr marL="8699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Source Sans 3"/>
                <a:cs typeface="Source Sans 3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pPr marL="8699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Source Sans 3"/>
                <a:cs typeface="Source Sans 3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pPr marL="8699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03733"/>
            <a:ext cx="6214109" cy="4175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938332"/>
            <a:ext cx="7574915" cy="242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2771" y="4818184"/>
            <a:ext cx="184959" cy="16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5D5D5D"/>
                </a:solidFill>
                <a:latin typeface="Source Sans 3"/>
                <a:cs typeface="Source Sans 3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" dirty="0">
                <a:solidFill>
                  <a:srgbClr val="FFFFFF"/>
                </a:solidFill>
              </a:rPr>
              <a:pPr marL="8699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1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beatriceosayi1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43583"/>
            <a:ext cx="128270" cy="2569210"/>
          </a:xfrm>
          <a:custGeom>
            <a:avLst/>
            <a:gdLst/>
            <a:ahLst/>
            <a:cxnLst/>
            <a:rect l="l" t="t" r="r" b="b"/>
            <a:pathLst>
              <a:path w="128270" h="2569210">
                <a:moveTo>
                  <a:pt x="128099" y="2568899"/>
                </a:moveTo>
                <a:lnTo>
                  <a:pt x="0" y="2568899"/>
                </a:lnTo>
                <a:lnTo>
                  <a:pt x="0" y="0"/>
                </a:lnTo>
                <a:lnTo>
                  <a:pt x="128099" y="0"/>
                </a:lnTo>
                <a:lnTo>
                  <a:pt x="128099" y="2568899"/>
                </a:lnTo>
                <a:close/>
              </a:path>
            </a:pathLst>
          </a:custGeom>
          <a:solidFill>
            <a:srgbClr val="EA5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50" y="2400374"/>
            <a:ext cx="2743835" cy="2743200"/>
          </a:xfrm>
          <a:custGeom>
            <a:avLst/>
            <a:gdLst/>
            <a:ahLst/>
            <a:cxnLst/>
            <a:rect l="l" t="t" r="r" b="b"/>
            <a:pathLst>
              <a:path w="2743834" h="2743200">
                <a:moveTo>
                  <a:pt x="0" y="2743120"/>
                </a:moveTo>
                <a:lnTo>
                  <a:pt x="2743242" y="0"/>
                </a:lnTo>
                <a:lnTo>
                  <a:pt x="2743242" y="2741695"/>
                </a:lnTo>
                <a:lnTo>
                  <a:pt x="0" y="2743120"/>
                </a:lnTo>
                <a:close/>
              </a:path>
            </a:pathLst>
          </a:custGeom>
          <a:solidFill>
            <a:srgbClr val="58A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8900000">
            <a:off x="6754098" y="3816835"/>
            <a:ext cx="244994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b="1" dirty="0">
                <a:solidFill>
                  <a:srgbClr val="FFFFFF"/>
                </a:solidFill>
                <a:latin typeface="Source Sans 3"/>
                <a:cs typeface="Source Sans 3"/>
              </a:rPr>
              <a:t>We</a:t>
            </a:r>
            <a:r>
              <a:rPr sz="1000" b="1" spc="-25" dirty="0">
                <a:solidFill>
                  <a:srgbClr val="FFFFFF"/>
                </a:solidFill>
                <a:latin typeface="Source Sans 3"/>
                <a:cs typeface="Source Sans 3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ource Sans 3"/>
                <a:cs typeface="Source Sans 3"/>
              </a:rPr>
              <a:t>use</a:t>
            </a:r>
            <a:r>
              <a:rPr sz="1000" b="1" spc="-25" dirty="0">
                <a:solidFill>
                  <a:srgbClr val="FFFFFF"/>
                </a:solidFill>
                <a:latin typeface="Source Sans 3"/>
                <a:cs typeface="Source Sans 3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ource Sans 3"/>
                <a:cs typeface="Source Sans 3"/>
              </a:rPr>
              <a:t>tech</a:t>
            </a:r>
            <a:r>
              <a:rPr sz="1000" b="1" spc="-25" dirty="0">
                <a:solidFill>
                  <a:srgbClr val="FFFFFF"/>
                </a:solidFill>
                <a:latin typeface="Source Sans 3"/>
                <a:cs typeface="Source Sans 3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ource Sans 3"/>
                <a:cs typeface="Source Sans 3"/>
              </a:rPr>
              <a:t>to</a:t>
            </a:r>
            <a:r>
              <a:rPr sz="1000" b="1" spc="-25" dirty="0">
                <a:solidFill>
                  <a:srgbClr val="FFFFFF"/>
                </a:solidFill>
                <a:latin typeface="Source Sans 3"/>
                <a:cs typeface="Source Sans 3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ource Sans 3"/>
                <a:cs typeface="Source Sans 3"/>
              </a:rPr>
              <a:t>connect</a:t>
            </a:r>
            <a:r>
              <a:rPr sz="1000" b="1" spc="-25" dirty="0">
                <a:solidFill>
                  <a:srgbClr val="FFFFFF"/>
                </a:solidFill>
                <a:latin typeface="Source Sans 3"/>
                <a:cs typeface="Source Sans 3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ource Sans 3"/>
                <a:cs typeface="Source Sans 3"/>
              </a:rPr>
              <a:t>human</a:t>
            </a:r>
            <a:r>
              <a:rPr sz="1000" b="1" spc="-25" dirty="0">
                <a:solidFill>
                  <a:srgbClr val="FFFFFF"/>
                </a:solidFill>
                <a:latin typeface="Source Sans 3"/>
                <a:cs typeface="Source Sans 3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ource Sans 3"/>
                <a:cs typeface="Source Sans 3"/>
              </a:rPr>
              <a:t>potential</a:t>
            </a:r>
            <a:r>
              <a:rPr sz="1000" b="1" spc="-25" dirty="0">
                <a:solidFill>
                  <a:srgbClr val="FFFFFF"/>
                </a:solidFill>
                <a:latin typeface="Source Sans 3"/>
                <a:cs typeface="Source Sans 3"/>
              </a:rPr>
              <a:t> and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7097557" y="3924666"/>
            <a:ext cx="19789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b="1" spc="-10" dirty="0">
                <a:solidFill>
                  <a:srgbClr val="FFFFFF"/>
                </a:solidFill>
                <a:latin typeface="Source Sans 3"/>
                <a:cs typeface="Source Sans 3"/>
              </a:rPr>
              <a:t>opportunity</a:t>
            </a:r>
            <a:r>
              <a:rPr sz="1000" b="1" dirty="0">
                <a:solidFill>
                  <a:srgbClr val="FFFFFF"/>
                </a:solidFill>
                <a:latin typeface="Source Sans 3"/>
                <a:cs typeface="Source Sans 3"/>
              </a:rPr>
              <a:t> with</a:t>
            </a:r>
            <a:r>
              <a:rPr sz="1000" b="1" spc="5" dirty="0">
                <a:solidFill>
                  <a:srgbClr val="FFFFFF"/>
                </a:solidFill>
                <a:latin typeface="Source Sans 3"/>
                <a:cs typeface="Source Sans 3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ource Sans 3"/>
                <a:cs typeface="Source Sans 3"/>
              </a:rPr>
              <a:t>dignity</a:t>
            </a:r>
            <a:r>
              <a:rPr sz="1000" b="1" dirty="0">
                <a:solidFill>
                  <a:srgbClr val="FFFFFF"/>
                </a:solidFill>
                <a:latin typeface="Source Sans 3"/>
                <a:cs typeface="Source Sans 3"/>
              </a:rPr>
              <a:t> &amp;</a:t>
            </a:r>
            <a:r>
              <a:rPr sz="1000" b="1" spc="5" dirty="0">
                <a:solidFill>
                  <a:srgbClr val="FFFFFF"/>
                </a:solidFill>
                <a:latin typeface="Source Sans 3"/>
                <a:cs typeface="Source Sans 3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ource Sans 3"/>
                <a:cs typeface="Source Sans 3"/>
              </a:rPr>
              <a:t>humility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14774" y="424464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418572"/>
                </a:moveTo>
                <a:lnTo>
                  <a:pt x="418646" y="0"/>
                </a:lnTo>
                <a:lnTo>
                  <a:pt x="418646" y="418354"/>
                </a:lnTo>
                <a:lnTo>
                  <a:pt x="0" y="418572"/>
                </a:lnTo>
                <a:close/>
              </a:path>
            </a:pathLst>
          </a:custGeom>
          <a:solidFill>
            <a:srgbClr val="EA5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17710" y="342892"/>
            <a:ext cx="413384" cy="576580"/>
          </a:xfrm>
          <a:custGeom>
            <a:avLst/>
            <a:gdLst/>
            <a:ahLst/>
            <a:cxnLst/>
            <a:rect l="l" t="t" r="r" b="b"/>
            <a:pathLst>
              <a:path w="413384" h="576580">
                <a:moveTo>
                  <a:pt x="412799" y="575999"/>
                </a:moveTo>
                <a:lnTo>
                  <a:pt x="0" y="575999"/>
                </a:lnTo>
                <a:lnTo>
                  <a:pt x="0" y="0"/>
                </a:lnTo>
                <a:lnTo>
                  <a:pt x="412799" y="0"/>
                </a:lnTo>
                <a:lnTo>
                  <a:pt x="412799" y="575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788" y="382838"/>
            <a:ext cx="2400300" cy="44104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xfrm>
            <a:off x="384750" y="1310083"/>
            <a:ext cx="86068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37970" algn="l"/>
                <a:tab pos="3065145" algn="l"/>
                <a:tab pos="3869054" algn="l"/>
              </a:tabLst>
            </a:pPr>
            <a:r>
              <a:rPr lang="en-GB" sz="4800" spc="-10" dirty="0">
                <a:solidFill>
                  <a:srgbClr val="58ADC5"/>
                </a:solidFill>
              </a:rPr>
              <a:t>PYTHON INTERMEDIATE (online)</a:t>
            </a:r>
            <a:br>
              <a:rPr lang="en-GB" sz="4800" spc="-10" dirty="0">
                <a:solidFill>
                  <a:srgbClr val="58ADC5"/>
                </a:solidFill>
              </a:rPr>
            </a:br>
            <a:r>
              <a:rPr lang="en-GB" sz="4800" spc="-10" dirty="0">
                <a:solidFill>
                  <a:srgbClr val="58ADC5"/>
                </a:solidFill>
              </a:rPr>
              <a:t>Final project</a:t>
            </a:r>
            <a:endParaRPr lang="de-DE" sz="48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pPr marL="38100">
                <a:lnSpc>
                  <a:spcPct val="100000"/>
                </a:lnSpc>
                <a:spcBef>
                  <a:spcPts val="114"/>
                </a:spcBef>
              </a:pPr>
              <a:t>1</a:t>
            </a:fld>
            <a:endParaRPr sz="800"/>
          </a:p>
        </p:txBody>
      </p:sp>
      <p:sp>
        <p:nvSpPr>
          <p:cNvPr id="11" name="object 11"/>
          <p:cNvSpPr txBox="1"/>
          <p:nvPr/>
        </p:nvSpPr>
        <p:spPr>
          <a:xfrm>
            <a:off x="384750" y="3078675"/>
            <a:ext cx="48577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spc="-25">
                <a:solidFill>
                  <a:srgbClr val="58ADC5"/>
                </a:solidFill>
                <a:latin typeface="Source Sans 3"/>
                <a:cs typeface="Source Sans 3"/>
              </a:rPr>
              <a:t>Personal Expense Tracker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4725" y="4254770"/>
            <a:ext cx="16744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b="1" spc="-30" dirty="0">
                <a:latin typeface="Source Sans 3"/>
                <a:cs typeface="Source Sans 3"/>
              </a:rPr>
              <a:t>Beatrice Osayi</a:t>
            </a:r>
            <a:endParaRPr sz="1000" dirty="0">
              <a:latin typeface="Source Sans 3"/>
              <a:cs typeface="Source Sans 3"/>
            </a:endParaRPr>
          </a:p>
          <a:p>
            <a:pPr marL="12700">
              <a:lnSpc>
                <a:spcPct val="100000"/>
              </a:lnSpc>
            </a:pPr>
            <a:r>
              <a:rPr lang="de-DE" sz="1000" b="1" spc="-10" dirty="0">
                <a:latin typeface="Source Sans 3"/>
                <a:cs typeface="Source Sans 3"/>
                <a:hlinkClick r:id="rId4"/>
              </a:rPr>
              <a:t>beatriceosayi1</a:t>
            </a:r>
            <a:r>
              <a:rPr sz="1000" b="1" spc="-10" dirty="0">
                <a:latin typeface="Source Sans 3"/>
                <a:cs typeface="Source Sans 3"/>
                <a:hlinkClick r:id="rId4"/>
              </a:rPr>
              <a:t>@</a:t>
            </a:r>
            <a:r>
              <a:rPr lang="de-DE" sz="1000" b="1" spc="-10" dirty="0">
                <a:latin typeface="Source Sans 3"/>
                <a:cs typeface="Source Sans 3"/>
                <a:hlinkClick r:id="rId4"/>
              </a:rPr>
              <a:t>gmail.com</a:t>
            </a:r>
            <a:endParaRPr sz="1000" dirty="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58A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550429"/>
            <a:ext cx="26898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de-DE" sz="4200" spc="-35" dirty="0"/>
              <a:t>Agenda</a:t>
            </a:r>
            <a:endParaRPr sz="4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pPr marL="41275">
                <a:lnSpc>
                  <a:spcPct val="100000"/>
                </a:lnSpc>
                <a:spcBef>
                  <a:spcPts val="105"/>
                </a:spcBef>
              </a:pPr>
              <a:t>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103050" y="1364875"/>
            <a:ext cx="3888550" cy="2073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de-DE" sz="1800" dirty="0">
                <a:solidFill>
                  <a:srgbClr val="FFFFFF"/>
                </a:solidFill>
                <a:latin typeface="Source Sans 3"/>
                <a:cs typeface="Source Sans 3"/>
              </a:rPr>
              <a:t>Project Idea</a:t>
            </a:r>
            <a:endParaRPr sz="1800" dirty="0">
              <a:latin typeface="Source Sans 3"/>
              <a:cs typeface="Source Sans 3"/>
            </a:endParaRPr>
          </a:p>
          <a:p>
            <a:pPr marL="379095" marR="63373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de-DE" sz="1800" dirty="0">
                <a:solidFill>
                  <a:srgbClr val="FFFFFF"/>
                </a:solidFill>
                <a:latin typeface="Source Sans 3"/>
                <a:cs typeface="Source Sans 3"/>
              </a:rPr>
              <a:t>Process / Flowchart</a:t>
            </a:r>
            <a:endParaRPr sz="1800" dirty="0">
              <a:latin typeface="Source Sans 3"/>
              <a:cs typeface="Source Sans 3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de-DE" sz="1800" dirty="0">
                <a:solidFill>
                  <a:srgbClr val="FFFFFF"/>
                </a:solidFill>
                <a:latin typeface="Source Sans 3"/>
                <a:cs typeface="Source Sans 3"/>
              </a:rPr>
              <a:t>Result</a:t>
            </a:r>
            <a:r>
              <a:rPr lang="de-DE" dirty="0">
                <a:solidFill>
                  <a:srgbClr val="FFFFFF"/>
                </a:solidFill>
                <a:latin typeface="Source Sans 3"/>
                <a:cs typeface="Source Sans 3"/>
              </a:rPr>
              <a:t>/</a:t>
            </a:r>
            <a:r>
              <a:rPr lang="de-DE" sz="1800" dirty="0">
                <a:solidFill>
                  <a:srgbClr val="FFFFFF"/>
                </a:solidFill>
                <a:latin typeface="Source Sans 3"/>
                <a:cs typeface="Source Sans 3"/>
              </a:rPr>
              <a:t>Outcome</a:t>
            </a:r>
            <a:endParaRPr sz="1800" dirty="0">
              <a:latin typeface="Source Sans 3"/>
              <a:cs typeface="Source Sans 3"/>
            </a:endParaRPr>
          </a:p>
          <a:p>
            <a:pPr marL="379095" marR="63373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Source Sans 3"/>
                <a:cs typeface="Source Sans 3"/>
              </a:rPr>
              <a:t>Li</a:t>
            </a:r>
            <a:r>
              <a:rPr lang="de-DE" sz="1800" dirty="0">
                <a:solidFill>
                  <a:srgbClr val="FFFFFF"/>
                </a:solidFill>
                <a:latin typeface="Source Sans 3"/>
                <a:cs typeface="Source Sans 3"/>
              </a:rPr>
              <a:t>mitations</a:t>
            </a:r>
          </a:p>
          <a:p>
            <a:pPr marL="379095" marR="633730" indent="-36703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de-DE" sz="1800" dirty="0">
                <a:solidFill>
                  <a:srgbClr val="FFFFFF"/>
                </a:solidFill>
                <a:latin typeface="Source Sans 3"/>
                <a:cs typeface="Source Sans 3"/>
              </a:rPr>
              <a:t>Future </a:t>
            </a:r>
            <a:r>
              <a:rPr sz="1800" dirty="0" err="1">
                <a:solidFill>
                  <a:srgbClr val="FFFFFF"/>
                </a:solidFill>
                <a:latin typeface="Source Sans 3"/>
                <a:cs typeface="Source Sans 3"/>
              </a:rPr>
              <a:t>st</a:t>
            </a:r>
            <a:r>
              <a:rPr lang="de-DE" sz="1800" dirty="0">
                <a:solidFill>
                  <a:srgbClr val="FFFFFF"/>
                </a:solidFill>
                <a:latin typeface="Source Sans 3"/>
                <a:cs typeface="Source Sans 3"/>
              </a:rPr>
              <a:t>eps</a:t>
            </a:r>
            <a:endParaRPr sz="1800" dirty="0">
              <a:latin typeface="Source Sans 3"/>
              <a:cs typeface="Source Sans 3"/>
            </a:endParaRPr>
          </a:p>
        </p:txBody>
      </p:sp>
      <p:grpSp>
        <p:nvGrpSpPr>
          <p:cNvPr id="13" name="object 7"/>
          <p:cNvGrpSpPr/>
          <p:nvPr/>
        </p:nvGrpSpPr>
        <p:grpSpPr>
          <a:xfrm>
            <a:off x="107315" y="4324350"/>
            <a:ext cx="654685" cy="728980"/>
            <a:chOff x="339552" y="3658348"/>
            <a:chExt cx="654685" cy="728980"/>
          </a:xfrm>
        </p:grpSpPr>
        <p:sp>
          <p:nvSpPr>
            <p:cNvPr id="14" name="object 8"/>
            <p:cNvSpPr/>
            <p:nvPr/>
          </p:nvSpPr>
          <p:spPr>
            <a:xfrm>
              <a:off x="386171" y="3658348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30" h="608329">
                  <a:moveTo>
                    <a:pt x="607979" y="608012"/>
                  </a:moveTo>
                  <a:lnTo>
                    <a:pt x="0" y="445384"/>
                  </a:lnTo>
                  <a:lnTo>
                    <a:pt x="445476" y="0"/>
                  </a:lnTo>
                  <a:lnTo>
                    <a:pt x="607979" y="608012"/>
                  </a:lnTo>
                  <a:close/>
                </a:path>
              </a:pathLst>
            </a:custGeom>
            <a:solidFill>
              <a:srgbClr val="58A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349077" y="3769592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30" h="608329">
                  <a:moveTo>
                    <a:pt x="445476" y="0"/>
                  </a:moveTo>
                  <a:lnTo>
                    <a:pt x="607979" y="608012"/>
                  </a:lnTo>
                  <a:lnTo>
                    <a:pt x="0" y="445385"/>
                  </a:lnTo>
                  <a:lnTo>
                    <a:pt x="445476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4"/>
          <p:cNvGrpSpPr/>
          <p:nvPr/>
        </p:nvGrpSpPr>
        <p:grpSpPr>
          <a:xfrm>
            <a:off x="7665374" y="3865165"/>
            <a:ext cx="1054735" cy="947419"/>
            <a:chOff x="7665374" y="3865165"/>
            <a:chExt cx="1054735" cy="947419"/>
          </a:xfrm>
        </p:grpSpPr>
        <p:sp>
          <p:nvSpPr>
            <p:cNvPr id="20" name="object 5"/>
            <p:cNvSpPr/>
            <p:nvPr/>
          </p:nvSpPr>
          <p:spPr>
            <a:xfrm>
              <a:off x="7665374" y="3865165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647208" y="883415"/>
                  </a:moveTo>
                  <a:lnTo>
                    <a:pt x="0" y="236206"/>
                  </a:lnTo>
                  <a:lnTo>
                    <a:pt x="883414" y="0"/>
                  </a:lnTo>
                  <a:lnTo>
                    <a:pt x="647208" y="883415"/>
                  </a:lnTo>
                  <a:close/>
                </a:path>
              </a:pathLst>
            </a:custGeom>
            <a:solidFill>
              <a:srgbClr val="EA5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"/>
            <p:cNvSpPr/>
            <p:nvPr/>
          </p:nvSpPr>
          <p:spPr>
            <a:xfrm>
              <a:off x="7827017" y="3919047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0" y="236206"/>
                  </a:moveTo>
                  <a:lnTo>
                    <a:pt x="883414" y="0"/>
                  </a:lnTo>
                  <a:lnTo>
                    <a:pt x="647208" y="883414"/>
                  </a:lnTo>
                  <a:lnTo>
                    <a:pt x="0" y="236206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9" y="4663225"/>
            <a:ext cx="9137015" cy="480695"/>
          </a:xfrm>
          <a:custGeom>
            <a:avLst/>
            <a:gdLst/>
            <a:ahLst/>
            <a:cxnLst/>
            <a:rect l="l" t="t" r="r" b="b"/>
            <a:pathLst>
              <a:path w="9137015" h="480695">
                <a:moveTo>
                  <a:pt x="0" y="0"/>
                </a:moveTo>
                <a:lnTo>
                  <a:pt x="9136999" y="0"/>
                </a:lnTo>
                <a:lnTo>
                  <a:pt x="9136999" y="480274"/>
                </a:lnTo>
                <a:lnTo>
                  <a:pt x="0" y="480274"/>
                </a:lnTo>
                <a:lnTo>
                  <a:pt x="0" y="0"/>
                </a:lnTo>
                <a:close/>
              </a:path>
            </a:pathLst>
          </a:custGeom>
          <a:solidFill>
            <a:srgbClr val="CDE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4725" y="403733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de-DE" sz="2500" dirty="0"/>
              <a:t>Project idea</a:t>
            </a:r>
            <a:endParaRPr sz="2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pPr marL="38100">
                <a:lnSpc>
                  <a:spcPct val="100000"/>
                </a:lnSpc>
                <a:spcBef>
                  <a:spcPts val="114"/>
                </a:spcBef>
              </a:pPr>
              <a:t>3</a:t>
            </a:fld>
            <a:endParaRPr sz="800"/>
          </a:p>
        </p:txBody>
      </p:sp>
      <p:sp>
        <p:nvSpPr>
          <p:cNvPr id="10" name="object 10"/>
          <p:cNvSpPr txBox="1"/>
          <p:nvPr/>
        </p:nvSpPr>
        <p:spPr>
          <a:xfrm>
            <a:off x="346142" y="1030483"/>
            <a:ext cx="8340658" cy="1293944"/>
          </a:xfrm>
          <a:prstGeom prst="rect">
            <a:avLst/>
          </a:prstGeom>
          <a:solidFill>
            <a:srgbClr val="CDE6EE"/>
          </a:solidFill>
        </p:spPr>
        <p:txBody>
          <a:bodyPr vert="horz" wrap="square" lIns="0" tIns="12700" rIns="0" bIns="0" rtlCol="0">
            <a:spAutoFit/>
          </a:bodyPr>
          <a:lstStyle/>
          <a:p>
            <a:pPr marL="1076325" marR="5080" indent="-1063625">
              <a:lnSpc>
                <a:spcPct val="114999"/>
              </a:lnSpc>
              <a:spcBef>
                <a:spcPts val="100"/>
              </a:spcBef>
            </a:pPr>
            <a:r>
              <a:rPr lang="en-GB" b="1" spc="-10" dirty="0">
                <a:latin typeface="Source Sans 3"/>
              </a:rPr>
              <a:t>Problem: </a:t>
            </a:r>
            <a:r>
              <a:rPr lang="en-GB" spc="-10" dirty="0">
                <a:latin typeface="Source Sans 3"/>
              </a:rPr>
              <a:t>As expenses vary depending on activities in the month, calculating costs can be challenging.</a:t>
            </a:r>
          </a:p>
          <a:p>
            <a:pPr marL="989013" marR="5080" indent="-976313">
              <a:lnSpc>
                <a:spcPct val="114999"/>
              </a:lnSpc>
              <a:spcBef>
                <a:spcPts val="100"/>
              </a:spcBef>
            </a:pPr>
            <a:endParaRPr lang="en-GB" i="1" spc="-10" dirty="0">
              <a:latin typeface="Source Sans 3"/>
            </a:endParaRPr>
          </a:p>
          <a:p>
            <a:pPr marL="989013" marR="5080" indent="-976313" algn="ctr">
              <a:lnSpc>
                <a:spcPct val="114999"/>
              </a:lnSpc>
              <a:spcBef>
                <a:spcPts val="100"/>
              </a:spcBef>
            </a:pPr>
            <a:r>
              <a:rPr lang="en-GB" b="1" i="1" spc="-10" dirty="0">
                <a:latin typeface="Source Sans 3"/>
              </a:rPr>
              <a:t>Solution: </a:t>
            </a:r>
            <a:r>
              <a:rPr lang="en-GB" b="1" i="1" spc="-10" dirty="0">
                <a:solidFill>
                  <a:srgbClr val="C00000"/>
                </a:solidFill>
                <a:latin typeface="Source Sans 3"/>
              </a:rPr>
              <a:t>Personal Finance Manager to give </a:t>
            </a:r>
            <a:r>
              <a:rPr lang="en-US" b="1" i="1" spc="-10" dirty="0">
                <a:solidFill>
                  <a:srgbClr val="C00000"/>
                </a:solidFill>
                <a:latin typeface="Source Sans 3"/>
              </a:rPr>
              <a:t>better control over finances.</a:t>
            </a:r>
            <a:r>
              <a:rPr lang="en-GB" b="1" i="1" spc="-10" dirty="0">
                <a:solidFill>
                  <a:srgbClr val="C00000"/>
                </a:solidFill>
                <a:latin typeface="Source Sans 3"/>
              </a:rPr>
              <a:t>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386" y="2819074"/>
            <a:ext cx="7940169" cy="1086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5692" y="1458052"/>
            <a:ext cx="157010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3733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de-DE" sz="2500"/>
              <a:t>Process/ </a:t>
            </a:r>
            <a:r>
              <a:rPr lang="de-DE" sz="2500" dirty="0"/>
              <a:t>Flowchart</a:t>
            </a:r>
            <a:endParaRPr sz="25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pPr marL="38100">
                <a:lnSpc>
                  <a:spcPct val="100000"/>
                </a:lnSpc>
                <a:spcBef>
                  <a:spcPts val="114"/>
                </a:spcBef>
              </a:pPr>
              <a:t>4</a:t>
            </a:fld>
            <a:endParaRPr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EDB09C-78B5-491C-0479-8DDA3C277CBA}"/>
              </a:ext>
            </a:extLst>
          </p:cNvPr>
          <p:cNvGrpSpPr/>
          <p:nvPr/>
        </p:nvGrpSpPr>
        <p:grpSpPr>
          <a:xfrm>
            <a:off x="838200" y="1123950"/>
            <a:ext cx="2209800" cy="3429000"/>
            <a:chOff x="838200" y="1123950"/>
            <a:chExt cx="2209800" cy="3429000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8913" y="1238250"/>
              <a:ext cx="84635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Oval 26"/>
            <p:cNvSpPr/>
            <p:nvPr/>
          </p:nvSpPr>
          <p:spPr>
            <a:xfrm>
              <a:off x="838200" y="1123950"/>
              <a:ext cx="2209800" cy="3429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3124200" y="2647950"/>
            <a:ext cx="304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3024" y="1123950"/>
            <a:ext cx="209399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3733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de-DE" sz="2500" dirty="0"/>
              <a:t>Functionality of the application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938332"/>
            <a:ext cx="7574915" cy="2868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dirty="0"/>
              <a:t>The program prompts the user to input the expense, amount and category. Key features include:</a:t>
            </a:r>
          </a:p>
          <a:p>
            <a:pPr marL="469265" indent="-366395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dirty="0"/>
              <a:t>Expense Input</a:t>
            </a:r>
          </a:p>
          <a:p>
            <a:pPr marL="469265" indent="-366395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dirty="0"/>
              <a:t>Smart categorization</a:t>
            </a:r>
          </a:p>
          <a:p>
            <a:pPr marL="469265" indent="-366395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dirty="0"/>
              <a:t>Budget control</a:t>
            </a:r>
          </a:p>
          <a:p>
            <a:pPr marL="469265" indent="-366395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dirty="0"/>
              <a:t>Insightful Analysis</a:t>
            </a:r>
          </a:p>
          <a:p>
            <a:pPr marL="469265" indent="-366395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dirty="0"/>
              <a:t>Goal setting</a:t>
            </a:r>
            <a:endParaRPr lang="en-GB" spc="-20" dirty="0"/>
          </a:p>
        </p:txBody>
      </p:sp>
      <p:grpSp>
        <p:nvGrpSpPr>
          <p:cNvPr id="4" name="object 4"/>
          <p:cNvGrpSpPr/>
          <p:nvPr/>
        </p:nvGrpSpPr>
        <p:grpSpPr>
          <a:xfrm>
            <a:off x="7665374" y="3865165"/>
            <a:ext cx="1054735" cy="947419"/>
            <a:chOff x="7665374" y="3865165"/>
            <a:chExt cx="1054735" cy="947419"/>
          </a:xfrm>
        </p:grpSpPr>
        <p:sp>
          <p:nvSpPr>
            <p:cNvPr id="5" name="object 5"/>
            <p:cNvSpPr/>
            <p:nvPr/>
          </p:nvSpPr>
          <p:spPr>
            <a:xfrm>
              <a:off x="7665374" y="3865165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647208" y="883415"/>
                  </a:moveTo>
                  <a:lnTo>
                    <a:pt x="0" y="236206"/>
                  </a:lnTo>
                  <a:lnTo>
                    <a:pt x="883414" y="0"/>
                  </a:lnTo>
                  <a:lnTo>
                    <a:pt x="647208" y="883415"/>
                  </a:lnTo>
                  <a:close/>
                </a:path>
              </a:pathLst>
            </a:custGeom>
            <a:solidFill>
              <a:srgbClr val="EA5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7017" y="3919047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0" y="236206"/>
                  </a:moveTo>
                  <a:lnTo>
                    <a:pt x="883414" y="0"/>
                  </a:lnTo>
                  <a:lnTo>
                    <a:pt x="647208" y="883414"/>
                  </a:lnTo>
                  <a:lnTo>
                    <a:pt x="0" y="236206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9552" y="3658348"/>
            <a:ext cx="654685" cy="728980"/>
            <a:chOff x="339552" y="3658348"/>
            <a:chExt cx="654685" cy="728980"/>
          </a:xfrm>
        </p:grpSpPr>
        <p:sp>
          <p:nvSpPr>
            <p:cNvPr id="8" name="object 8"/>
            <p:cNvSpPr/>
            <p:nvPr/>
          </p:nvSpPr>
          <p:spPr>
            <a:xfrm>
              <a:off x="386171" y="3658348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30" h="608329">
                  <a:moveTo>
                    <a:pt x="607979" y="608012"/>
                  </a:moveTo>
                  <a:lnTo>
                    <a:pt x="0" y="445384"/>
                  </a:lnTo>
                  <a:lnTo>
                    <a:pt x="445476" y="0"/>
                  </a:lnTo>
                  <a:lnTo>
                    <a:pt x="607979" y="608012"/>
                  </a:lnTo>
                  <a:close/>
                </a:path>
              </a:pathLst>
            </a:custGeom>
            <a:solidFill>
              <a:srgbClr val="58A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077" y="3769592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30" h="608329">
                  <a:moveTo>
                    <a:pt x="445476" y="0"/>
                  </a:moveTo>
                  <a:lnTo>
                    <a:pt x="607979" y="608012"/>
                  </a:lnTo>
                  <a:lnTo>
                    <a:pt x="0" y="445385"/>
                  </a:lnTo>
                  <a:lnTo>
                    <a:pt x="445476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pPr marL="38100">
                <a:lnSpc>
                  <a:spcPct val="100000"/>
                </a:lnSpc>
                <a:spcBef>
                  <a:spcPts val="114"/>
                </a:spcBef>
              </a:pPr>
              <a:t>5</a:t>
            </a:fld>
            <a:endParaRPr sz="8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3733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de-DE" sz="2500" dirty="0"/>
              <a:t>Result/Outcome</a:t>
            </a:r>
            <a:endParaRPr sz="25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pPr marL="38100">
                <a:lnSpc>
                  <a:spcPct val="100000"/>
                </a:lnSpc>
                <a:spcBef>
                  <a:spcPts val="114"/>
                </a:spcBef>
              </a:pPr>
              <a:t>6</a:t>
            </a:fld>
            <a:endParaRPr sz="80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694906" y="3218656"/>
            <a:ext cx="17526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1483A94-C42D-1E11-5117-7A2446178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354"/>
          <a:stretch/>
        </p:blipFill>
        <p:spPr>
          <a:xfrm>
            <a:off x="802482" y="1272143"/>
            <a:ext cx="3195636" cy="3320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356E6-6C47-2799-75F1-D2CF1FBDE61E}"/>
              </a:ext>
            </a:extLst>
          </p:cNvPr>
          <p:cNvSpPr txBox="1"/>
          <p:nvPr/>
        </p:nvSpPr>
        <p:spPr>
          <a:xfrm>
            <a:off x="2867822" y="3802619"/>
            <a:ext cx="100534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Outcome</a:t>
            </a:r>
            <a:endParaRPr lang="en-DE" sz="1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4029AE-C8AD-033C-C9AE-DC1A6D0F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" t="65620" r="79023" b="7547"/>
          <a:stretch/>
        </p:blipFill>
        <p:spPr>
          <a:xfrm>
            <a:off x="5175573" y="1990230"/>
            <a:ext cx="2846521" cy="2264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3733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de-DE" sz="2500" dirty="0"/>
              <a:t>Limitations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00150"/>
            <a:ext cx="4949275" cy="2064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66395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spc="-10" dirty="0"/>
              <a:t>Time constraint </a:t>
            </a:r>
          </a:p>
          <a:p>
            <a:pPr marL="469265" indent="-366395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spc="-10" dirty="0"/>
              <a:t>Seemingly complex due to limited knowledge</a:t>
            </a:r>
          </a:p>
          <a:p>
            <a:pPr marL="469265" indent="-366395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spc="-10" dirty="0"/>
              <a:t>Solution quality and interpretation</a:t>
            </a:r>
          </a:p>
          <a:p>
            <a:pPr marL="469265" indent="-366395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endParaRPr lang="en-GB" spc="-10" dirty="0"/>
          </a:p>
          <a:p>
            <a:pPr marL="469265" indent="-366395">
              <a:lnSpc>
                <a:spcPct val="100000"/>
              </a:lnSpc>
              <a:spcBef>
                <a:spcPts val="1325"/>
              </a:spcBef>
              <a:tabLst>
                <a:tab pos="469265" algn="l"/>
                <a:tab pos="469900" algn="l"/>
              </a:tabLst>
            </a:pPr>
            <a:endParaRPr spc="-20" dirty="0"/>
          </a:p>
        </p:txBody>
      </p:sp>
      <p:grpSp>
        <p:nvGrpSpPr>
          <p:cNvPr id="4" name="object 4"/>
          <p:cNvGrpSpPr/>
          <p:nvPr/>
        </p:nvGrpSpPr>
        <p:grpSpPr>
          <a:xfrm>
            <a:off x="7665374" y="3865165"/>
            <a:ext cx="1054735" cy="947419"/>
            <a:chOff x="7665374" y="3865165"/>
            <a:chExt cx="1054735" cy="947419"/>
          </a:xfrm>
        </p:grpSpPr>
        <p:sp>
          <p:nvSpPr>
            <p:cNvPr id="5" name="object 5"/>
            <p:cNvSpPr/>
            <p:nvPr/>
          </p:nvSpPr>
          <p:spPr>
            <a:xfrm>
              <a:off x="7665374" y="3865165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647208" y="883415"/>
                  </a:moveTo>
                  <a:lnTo>
                    <a:pt x="0" y="236206"/>
                  </a:lnTo>
                  <a:lnTo>
                    <a:pt x="883414" y="0"/>
                  </a:lnTo>
                  <a:lnTo>
                    <a:pt x="647208" y="883415"/>
                  </a:lnTo>
                  <a:close/>
                </a:path>
              </a:pathLst>
            </a:custGeom>
            <a:solidFill>
              <a:srgbClr val="EA5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7017" y="3919047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0" y="236206"/>
                  </a:moveTo>
                  <a:lnTo>
                    <a:pt x="883414" y="0"/>
                  </a:lnTo>
                  <a:lnTo>
                    <a:pt x="647208" y="883414"/>
                  </a:lnTo>
                  <a:lnTo>
                    <a:pt x="0" y="236206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9552" y="3658348"/>
            <a:ext cx="654685" cy="728980"/>
            <a:chOff x="339552" y="3658348"/>
            <a:chExt cx="654685" cy="728980"/>
          </a:xfrm>
        </p:grpSpPr>
        <p:sp>
          <p:nvSpPr>
            <p:cNvPr id="8" name="object 8"/>
            <p:cNvSpPr/>
            <p:nvPr/>
          </p:nvSpPr>
          <p:spPr>
            <a:xfrm>
              <a:off x="386171" y="3658348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30" h="608329">
                  <a:moveTo>
                    <a:pt x="607979" y="608012"/>
                  </a:moveTo>
                  <a:lnTo>
                    <a:pt x="0" y="445384"/>
                  </a:lnTo>
                  <a:lnTo>
                    <a:pt x="445476" y="0"/>
                  </a:lnTo>
                  <a:lnTo>
                    <a:pt x="607979" y="608012"/>
                  </a:lnTo>
                  <a:close/>
                </a:path>
              </a:pathLst>
            </a:custGeom>
            <a:solidFill>
              <a:srgbClr val="58A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077" y="3769592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30" h="608329">
                  <a:moveTo>
                    <a:pt x="445476" y="0"/>
                  </a:moveTo>
                  <a:lnTo>
                    <a:pt x="607979" y="608012"/>
                  </a:lnTo>
                  <a:lnTo>
                    <a:pt x="0" y="445385"/>
                  </a:lnTo>
                  <a:lnTo>
                    <a:pt x="445476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pPr marL="38100">
                <a:lnSpc>
                  <a:spcPct val="100000"/>
                </a:lnSpc>
                <a:spcBef>
                  <a:spcPts val="114"/>
                </a:spcBef>
              </a:pPr>
              <a:t>7</a:t>
            </a:fld>
            <a:endParaRPr sz="800"/>
          </a:p>
        </p:txBody>
      </p:sp>
      <p:pic>
        <p:nvPicPr>
          <p:cNvPr id="11" name="Picture 2" descr="531,843 Limit Images, Stock Photos &amp; Vectors | Shutterstock"/>
          <p:cNvPicPr>
            <a:picLocks noChangeAspect="1" noChangeArrowheads="1"/>
          </p:cNvPicPr>
          <p:nvPr/>
        </p:nvPicPr>
        <p:blipFill>
          <a:blip r:embed="rId2"/>
          <a:srcRect r="11795" b="11429"/>
          <a:stretch>
            <a:fillRect/>
          </a:stretch>
        </p:blipFill>
        <p:spPr bwMode="auto">
          <a:xfrm>
            <a:off x="5562600" y="1200150"/>
            <a:ext cx="3065206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3733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de-DE" sz="2500" dirty="0"/>
              <a:t>Future steps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00150"/>
            <a:ext cx="4873075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66395"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dirty="0"/>
              <a:t>GUI to be created</a:t>
            </a:r>
            <a:endParaRPr lang="en-GB" spc="-20" dirty="0"/>
          </a:p>
          <a:p>
            <a:pPr marL="469265" indent="-366395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dirty="0"/>
              <a:t>Integration with bank app</a:t>
            </a:r>
            <a:endParaRPr lang="en-GB" spc="-10" dirty="0"/>
          </a:p>
          <a:p>
            <a:pPr marL="469265" indent="-366395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dirty="0"/>
              <a:t>Expansion of financial categories</a:t>
            </a:r>
          </a:p>
          <a:p>
            <a:pPr marL="469265" indent="-366395">
              <a:lnSpc>
                <a:spcPct val="100000"/>
              </a:lnSpc>
              <a:spcBef>
                <a:spcPts val="1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spc="-10" dirty="0"/>
              <a:t>Integration of in app alerts for budget monitoring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65374" y="3865165"/>
            <a:ext cx="1054735" cy="947419"/>
            <a:chOff x="7665374" y="3865165"/>
            <a:chExt cx="1054735" cy="947419"/>
          </a:xfrm>
        </p:grpSpPr>
        <p:sp>
          <p:nvSpPr>
            <p:cNvPr id="5" name="object 5"/>
            <p:cNvSpPr/>
            <p:nvPr/>
          </p:nvSpPr>
          <p:spPr>
            <a:xfrm>
              <a:off x="7665374" y="3865165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647208" y="883415"/>
                  </a:moveTo>
                  <a:lnTo>
                    <a:pt x="0" y="236206"/>
                  </a:lnTo>
                  <a:lnTo>
                    <a:pt x="883414" y="0"/>
                  </a:lnTo>
                  <a:lnTo>
                    <a:pt x="647208" y="883415"/>
                  </a:lnTo>
                  <a:close/>
                </a:path>
              </a:pathLst>
            </a:custGeom>
            <a:solidFill>
              <a:srgbClr val="EA5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7017" y="3919047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0" y="236206"/>
                  </a:moveTo>
                  <a:lnTo>
                    <a:pt x="883414" y="0"/>
                  </a:lnTo>
                  <a:lnTo>
                    <a:pt x="647208" y="883414"/>
                  </a:lnTo>
                  <a:lnTo>
                    <a:pt x="0" y="236206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9552" y="3658348"/>
            <a:ext cx="654685" cy="728980"/>
            <a:chOff x="339552" y="3658348"/>
            <a:chExt cx="654685" cy="728980"/>
          </a:xfrm>
        </p:grpSpPr>
        <p:sp>
          <p:nvSpPr>
            <p:cNvPr id="8" name="object 8"/>
            <p:cNvSpPr/>
            <p:nvPr/>
          </p:nvSpPr>
          <p:spPr>
            <a:xfrm>
              <a:off x="386171" y="3658348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30" h="608329">
                  <a:moveTo>
                    <a:pt x="607979" y="608012"/>
                  </a:moveTo>
                  <a:lnTo>
                    <a:pt x="0" y="445384"/>
                  </a:lnTo>
                  <a:lnTo>
                    <a:pt x="445476" y="0"/>
                  </a:lnTo>
                  <a:lnTo>
                    <a:pt x="607979" y="608012"/>
                  </a:lnTo>
                  <a:close/>
                </a:path>
              </a:pathLst>
            </a:custGeom>
            <a:solidFill>
              <a:srgbClr val="58A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077" y="3769592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30" h="608329">
                  <a:moveTo>
                    <a:pt x="445476" y="0"/>
                  </a:moveTo>
                  <a:lnTo>
                    <a:pt x="607979" y="608012"/>
                  </a:lnTo>
                  <a:lnTo>
                    <a:pt x="0" y="445385"/>
                  </a:lnTo>
                  <a:lnTo>
                    <a:pt x="445476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pPr marL="38100">
                <a:lnSpc>
                  <a:spcPct val="100000"/>
                </a:lnSpc>
                <a:spcBef>
                  <a:spcPts val="114"/>
                </a:spcBef>
              </a:pPr>
              <a:t>8</a:t>
            </a:fld>
            <a:endParaRPr sz="800"/>
          </a:p>
        </p:txBody>
      </p:sp>
      <p:pic>
        <p:nvPicPr>
          <p:cNvPr id="2052" name="Picture 4" descr="Next Steps Stock-Vektorgrafik | Adobe 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585" y="1276350"/>
            <a:ext cx="3804919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9" y="4663199"/>
            <a:ext cx="9137015" cy="480695"/>
          </a:xfrm>
          <a:custGeom>
            <a:avLst/>
            <a:gdLst/>
            <a:ahLst/>
            <a:cxnLst/>
            <a:rect l="l" t="t" r="r" b="b"/>
            <a:pathLst>
              <a:path w="9137015" h="480695">
                <a:moveTo>
                  <a:pt x="0" y="0"/>
                </a:moveTo>
                <a:lnTo>
                  <a:pt x="9136999" y="0"/>
                </a:lnTo>
                <a:lnTo>
                  <a:pt x="9136999" y="480299"/>
                </a:lnTo>
                <a:lnTo>
                  <a:pt x="0" y="480299"/>
                </a:lnTo>
                <a:lnTo>
                  <a:pt x="0" y="0"/>
                </a:lnTo>
                <a:close/>
              </a:path>
            </a:pathLst>
          </a:custGeom>
          <a:solidFill>
            <a:srgbClr val="8AC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8839289" y="0"/>
                </a:lnTo>
                <a:lnTo>
                  <a:pt x="311696" y="0"/>
                </a:lnTo>
                <a:lnTo>
                  <a:pt x="6997" y="0"/>
                </a:lnTo>
                <a:lnTo>
                  <a:pt x="0" y="0"/>
                </a:lnTo>
                <a:lnTo>
                  <a:pt x="0" y="5143500"/>
                </a:lnTo>
                <a:lnTo>
                  <a:pt x="311696" y="5143500"/>
                </a:lnTo>
                <a:lnTo>
                  <a:pt x="311696" y="342811"/>
                </a:lnTo>
                <a:lnTo>
                  <a:pt x="8839289" y="342811"/>
                </a:lnTo>
                <a:lnTo>
                  <a:pt x="8839289" y="5143500"/>
                </a:lnTo>
                <a:lnTo>
                  <a:pt x="9144000" y="5143500"/>
                </a:lnTo>
                <a:lnTo>
                  <a:pt x="9144000" y="342811"/>
                </a:lnTo>
                <a:lnTo>
                  <a:pt x="9144000" y="0"/>
                </a:lnTo>
                <a:close/>
              </a:path>
            </a:pathLst>
          </a:custGeom>
          <a:solidFill>
            <a:srgbClr val="8AC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62653" y="2264432"/>
            <a:ext cx="48190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600" dirty="0">
                <a:solidFill>
                  <a:srgbClr val="58ADC5"/>
                </a:solidFill>
              </a:rPr>
              <a:t>THANK YOU TO ALL THE TEACHERS!</a:t>
            </a:r>
            <a:endParaRPr lang="en-GB"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pPr marL="38100">
                <a:lnSpc>
                  <a:spcPct val="100000"/>
                </a:lnSpc>
                <a:spcBef>
                  <a:spcPts val="114"/>
                </a:spcBef>
              </a:pPr>
              <a:t>9</a:t>
            </a:fld>
            <a:endParaRPr sz="800"/>
          </a:p>
        </p:txBody>
      </p:sp>
      <p:pic>
        <p:nvPicPr>
          <p:cNvPr id="8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3028950"/>
            <a:ext cx="1580117" cy="1677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168</Words>
  <Application>Microsoft Office PowerPoint</Application>
  <PresentationFormat>On-screen Show (16:9)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3</vt:lpstr>
      <vt:lpstr>Office Theme</vt:lpstr>
      <vt:lpstr>PYTHON INTERMEDIATE (online) Final project</vt:lpstr>
      <vt:lpstr>Agenda</vt:lpstr>
      <vt:lpstr>Project idea</vt:lpstr>
      <vt:lpstr>Process/ Flowchart</vt:lpstr>
      <vt:lpstr>Functionality of the application</vt:lpstr>
      <vt:lpstr>Result/Outcome</vt:lpstr>
      <vt:lpstr>Limitations</vt:lpstr>
      <vt:lpstr>Future steps</vt:lpstr>
      <vt:lpstr>THANK YOU TO ALL THE TEACHERS!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ReDI_Presentation_Template_ver_1.0</dc:title>
  <cp:lastModifiedBy>Beatrice Osayi</cp:lastModifiedBy>
  <cp:revision>12</cp:revision>
  <dcterms:created xsi:type="dcterms:W3CDTF">2023-06-07T17:06:12Z</dcterms:created>
  <dcterms:modified xsi:type="dcterms:W3CDTF">2024-06-07T21:51:33Z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