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BC893AC-52A9-42B5-8729-66EBF97E8DD5}">
          <p14:sldIdLst>
            <p14:sldId id="256"/>
          </p14:sldIdLst>
        </p14:section>
        <p14:section name="Sezione senza titolo" id="{944AC122-614F-41DD-BDB8-8BAAC923617C}">
          <p14:sldIdLst>
            <p14:sldId id="257"/>
            <p14:sldId id="259"/>
            <p14:sldId id="260"/>
            <p14:sldId id="266"/>
            <p14:sldId id="261"/>
            <p14:sldId id="262"/>
            <p14:sldId id="263"/>
            <p14:sldId id="264"/>
            <p14:sldId id="265"/>
            <p14:sldId id="269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680" y="44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16/12/2022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16/12/2022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020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334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98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19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70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2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957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68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71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772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142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002107" y="459046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Beatrice Paoli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653001" y="6474363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"/>
              </a:rPr>
              <a:t>Firenze – 12/1/2023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132793" y="2339173"/>
            <a:ext cx="44117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OpenMP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 </a:t>
            </a:r>
            <a:r>
              <a:rPr lang="it-IT" dirty="0" err="1">
                <a:latin typeface="Arial"/>
                <a:cs typeface="Arial"/>
              </a:rPr>
              <a:t>Parallelization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However, each thread accesses the shared clusters to call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/>
              <a:t>and update the internal cluster variable. Without any synchronization mechanism, this introduces a </a:t>
            </a:r>
            <a:r>
              <a:rPr lang="en-US" sz="1400" b="1" dirty="0"/>
              <a:t>race condition </a:t>
            </a:r>
            <a:r>
              <a:rPr lang="en-US" sz="1400" dirty="0"/>
              <a:t>on the algorithm that leads to incorrect results.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method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/>
              <a:t>only performs three sums over the variables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tempSumX</a:t>
            </a:r>
            <a:r>
              <a:rPr lang="en-US" sz="1400" dirty="0"/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tempSumY</a:t>
            </a:r>
            <a:r>
              <a:rPr lang="en-US" sz="1400" dirty="0"/>
              <a:t> 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400" dirty="0"/>
              <a:t>, so three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atomic </a:t>
            </a:r>
            <a:r>
              <a:rPr lang="en-US" sz="1400" dirty="0"/>
              <a:t>were used to ensure the correct update of the variables and avoid the race condition.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DF746C-5B9B-4B0D-F2BD-2CB3FEAE0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309" y="4189810"/>
            <a:ext cx="2940201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  <a:p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Definition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In order to compare the performance of a sequential algorithm with its parallel version we can use the concept of </a:t>
            </a:r>
            <a:r>
              <a:rPr lang="en-US" sz="1400" b="1" dirty="0"/>
              <a:t>speedup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Speedup is measured as the ratio between the execution time of the sequential algorithm and the parallel one.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110DEC-1E9A-2C82-AA49-62E6374C5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484" y="3547815"/>
            <a:ext cx="1099544" cy="105684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BFE85D-59C6-350B-0C36-765E48E99E35}"/>
              </a:ext>
            </a:extLst>
          </p:cNvPr>
          <p:cNvSpPr txBox="1"/>
          <p:nvPr/>
        </p:nvSpPr>
        <p:spPr>
          <a:xfrm>
            <a:off x="648252" y="4768544"/>
            <a:ext cx="781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Ideally, we should look for </a:t>
            </a:r>
            <a:r>
              <a:rPr lang="en-US" sz="1400" i="1" dirty="0"/>
              <a:t>perfect speedup </a:t>
            </a:r>
            <a:r>
              <a:rPr lang="en-US" sz="1400" dirty="0"/>
              <a:t>or even </a:t>
            </a:r>
            <a:r>
              <a:rPr lang="en-US" sz="1400" i="1" dirty="0"/>
              <a:t>linear speedup</a:t>
            </a:r>
            <a:r>
              <a:rPr lang="en-US" sz="1400" dirty="0"/>
              <a:t>, meaning S should be equal or similar to the number of processors used to perform the parallel algorithm.</a:t>
            </a:r>
          </a:p>
        </p:txBody>
      </p:sp>
    </p:spTree>
    <p:extLst>
      <p:ext uri="{BB962C8B-B14F-4D97-AF65-F5344CB8AC3E}">
        <p14:creationId xmlns:p14="http://schemas.microsoft.com/office/powerpoint/2010/main" val="214045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41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Speedup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results</a:t>
            </a:r>
            <a:r>
              <a:rPr lang="it-IT" dirty="0">
                <a:latin typeface="Arial"/>
                <a:cs typeface="Arial"/>
              </a:rPr>
              <a:t> with </a:t>
            </a:r>
            <a:r>
              <a:rPr lang="it-IT" dirty="0" err="1">
                <a:latin typeface="Arial"/>
                <a:cs typeface="Arial"/>
              </a:rPr>
              <a:t>different</a:t>
            </a:r>
            <a:r>
              <a:rPr lang="it-IT" dirty="0">
                <a:latin typeface="Arial"/>
                <a:cs typeface="Arial"/>
              </a:rPr>
              <a:t> K and N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D04563C-2721-C818-B4E3-60C8E368D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19" y="3249406"/>
            <a:ext cx="3923747" cy="331826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680E661-EF7E-4438-4506-A2860D1AC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289" y="3243182"/>
            <a:ext cx="3923747" cy="324185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5BC8D1-F5D2-3865-EF9B-C4FEEBA9C244}"/>
              </a:ext>
            </a:extLst>
          </p:cNvPr>
          <p:cNvSpPr txBox="1"/>
          <p:nvPr/>
        </p:nvSpPr>
        <p:spPr>
          <a:xfrm>
            <a:off x="648253" y="2378264"/>
            <a:ext cx="7819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experiments were performed on a Intel Core i7-1165G7 with 8 logical cores.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Since the algorithm has the hyperparameter K for the number of clusters, different experiments were performed with varying K and fixed N (number of points), and </a:t>
            </a:r>
            <a:r>
              <a:rPr lang="en-US" sz="1400" dirty="0" err="1"/>
              <a:t>viceversa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392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DB12F80-CA2D-E023-C8A8-EE3698BA9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3" y="2204763"/>
            <a:ext cx="3924502" cy="1962251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18DC522-B298-0D9B-83EF-92EA2F840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173" y="2248124"/>
            <a:ext cx="3962604" cy="1949550"/>
          </a:xfrm>
          <a:prstGeom prst="rect">
            <a:avLst/>
          </a:prstGeom>
        </p:spPr>
      </p:pic>
      <p:pic>
        <p:nvPicPr>
          <p:cNvPr id="16" name="Immagine 1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FBD7350-78B3-E28B-1F38-9CAD84EA5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23" y="4387749"/>
            <a:ext cx="4038808" cy="1968601"/>
          </a:xfrm>
          <a:prstGeom prst="rect">
            <a:avLst/>
          </a:prstGeom>
        </p:spPr>
      </p:pic>
      <p:pic>
        <p:nvPicPr>
          <p:cNvPr id="18" name="Immagine 1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62FFCF0-B01E-11C9-5D1E-EDFDD4532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5896" y="4389704"/>
            <a:ext cx="4045158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K-Means Clustering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K-means algorithm is a parametrized clustering technique that allows to partition a dataset of points or observations into K clusters.</a:t>
            </a:r>
            <a:endParaRPr lang="it-IT" sz="1400" dirty="0"/>
          </a:p>
          <a:p>
            <a:pPr algn="just"/>
            <a:r>
              <a:rPr lang="en-US" sz="1400" dirty="0"/>
              <a:t>The algorithm is composed by few steps, with two main phases alternated between each other: the </a:t>
            </a:r>
            <a:r>
              <a:rPr lang="en-US" sz="1400" b="1" dirty="0"/>
              <a:t>Assignment</a:t>
            </a:r>
            <a:r>
              <a:rPr lang="en-US" sz="1400" dirty="0"/>
              <a:t> phase and the </a:t>
            </a:r>
            <a:r>
              <a:rPr lang="en-US" sz="1400" b="1" dirty="0"/>
              <a:t>Update</a:t>
            </a:r>
            <a:r>
              <a:rPr lang="en-US" sz="1400" dirty="0"/>
              <a:t> phase</a:t>
            </a:r>
            <a:endParaRPr lang="it-IT" sz="1400" dirty="0"/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B88B106-AD2E-15FA-CAA7-329398E8C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05" y="3438023"/>
            <a:ext cx="4559534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K-Means Clustering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algorithm converges after few steps to a </a:t>
            </a:r>
            <a:r>
              <a:rPr lang="en-US" sz="1400" b="1" dirty="0"/>
              <a:t>local minimum</a:t>
            </a:r>
            <a:r>
              <a:rPr lang="en-US" sz="1400" dirty="0"/>
              <a:t>, depending on the choice of the initial centroids. </a:t>
            </a:r>
          </a:p>
          <a:p>
            <a:pPr algn="just"/>
            <a:r>
              <a:rPr lang="en-US" sz="1400" dirty="0"/>
              <a:t>In the implementation, the starting centroids are chosen </a:t>
            </a:r>
            <a:r>
              <a:rPr lang="en-US" sz="1400" b="1" dirty="0"/>
              <a:t>randomly</a:t>
            </a:r>
            <a:r>
              <a:rPr lang="en-US" sz="1400" dirty="0"/>
              <a:t> from the dataset in input. Therefore, different runs of the algorithm on the same dataset can yield different results. 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E47A4E-4858-A634-5556-C1E962448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413" y="3260038"/>
            <a:ext cx="4728705" cy="354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Classes: Point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1033F3-6FFF-0574-089A-700D8FEF8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473" y="3070762"/>
            <a:ext cx="4578585" cy="240677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AoS</a:t>
            </a:r>
            <a:r>
              <a:rPr lang="it-IT" sz="1400" dirty="0"/>
              <a:t> (Array of </a:t>
            </a:r>
            <a:r>
              <a:rPr lang="it-IT" sz="1400" dirty="0" err="1"/>
              <a:t>Structure</a:t>
            </a:r>
            <a:r>
              <a:rPr lang="it-IT" sz="1400" dirty="0"/>
              <a:t>) </a:t>
            </a:r>
            <a:r>
              <a:rPr lang="it-IT" sz="1400" dirty="0" err="1"/>
              <a:t>approach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.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45735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Classes: Cluster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84AB38-9C3F-66A9-3F7B-DB86DDE89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20" y="2799079"/>
            <a:ext cx="3492679" cy="318786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AoS</a:t>
            </a:r>
            <a:r>
              <a:rPr lang="it-IT" sz="1400" dirty="0"/>
              <a:t> (Array of </a:t>
            </a:r>
            <a:r>
              <a:rPr lang="it-IT" sz="1400" dirty="0" err="1"/>
              <a:t>Structure</a:t>
            </a:r>
            <a:r>
              <a:rPr lang="it-IT" sz="1400" dirty="0"/>
              <a:t>) </a:t>
            </a:r>
            <a:r>
              <a:rPr lang="it-IT" sz="1400" dirty="0" err="1"/>
              <a:t>approach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.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18DD95A-257E-93E5-F9D0-CF3BA9F8F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711" y="2814015"/>
            <a:ext cx="2959252" cy="1130358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D81873A-F0DC-BFD9-F7BC-331A9E1DE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605" y="4250800"/>
            <a:ext cx="4045158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Function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B3AF62-9446-2651-E794-A2107C313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588" y="2166778"/>
            <a:ext cx="6384823" cy="45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2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Initialization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BF60FB-25A7-5576-CF06-89C1553B4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738" y="2510287"/>
            <a:ext cx="5302523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4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EA41085-5E6D-6448-F892-C85E28AED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927" y="2166778"/>
            <a:ext cx="4788146" cy="44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7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OpenMP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 </a:t>
            </a:r>
            <a:r>
              <a:rPr lang="it-IT" dirty="0" err="1">
                <a:latin typeface="Arial"/>
                <a:cs typeface="Arial"/>
              </a:rPr>
              <a:t>Parallelization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To achieve parallelization, it was necessary to use only a few pragma statements.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assignment step is embarrassingly parallel since the search and assignment of each point to a cluster is independent from one another. So, a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 </a:t>
            </a:r>
            <a:r>
              <a:rPr lang="en-US" sz="1400" dirty="0"/>
              <a:t>statement was used on the points loop to use threads to parallelize the computation.</a:t>
            </a:r>
            <a:endParaRPr lang="it-IT" sz="1400" dirty="0"/>
          </a:p>
          <a:p>
            <a:pPr algn="just"/>
            <a:r>
              <a:rPr lang="en-US" sz="1400" dirty="0"/>
              <a:t>Since the workload for each thread is similar the default static scheduler is used.</a:t>
            </a:r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149DE7-9165-D7C4-3C65-B86F0C37D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15" y="3898526"/>
            <a:ext cx="7476645" cy="26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2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Presentazione su schermo (4:3)</PresentationFormat>
  <Paragraphs>114</Paragraphs>
  <Slides>13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Beatrice Paoli</cp:lastModifiedBy>
  <cp:revision>43</cp:revision>
  <dcterms:created xsi:type="dcterms:W3CDTF">2012-12-06T09:21:12Z</dcterms:created>
  <dcterms:modified xsi:type="dcterms:W3CDTF">2022-12-16T22:29:11Z</dcterms:modified>
</cp:coreProperties>
</file>