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71" r:id="rId5"/>
    <p:sldId id="260" r:id="rId6"/>
    <p:sldId id="266" r:id="rId7"/>
    <p:sldId id="261" r:id="rId8"/>
    <p:sldId id="272" r:id="rId9"/>
    <p:sldId id="276" r:id="rId10"/>
    <p:sldId id="264" r:id="rId11"/>
    <p:sldId id="273" r:id="rId12"/>
    <p:sldId id="274" r:id="rId13"/>
    <p:sldId id="275" r:id="rId14"/>
    <p:sldId id="269" r:id="rId15"/>
    <p:sldId id="267" r:id="rId16"/>
    <p:sldId id="268" r:id="rId17"/>
    <p:sldId id="270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BC893AC-52A9-42B5-8729-66EBF97E8DD5}">
          <p14:sldIdLst>
            <p14:sldId id="256"/>
          </p14:sldIdLst>
        </p14:section>
        <p14:section name="Sezione senza titolo" id="{944AC122-614F-41DD-BDB8-8BAAC923617C}">
          <p14:sldIdLst>
            <p14:sldId id="257"/>
            <p14:sldId id="259"/>
            <p14:sldId id="271"/>
            <p14:sldId id="260"/>
            <p14:sldId id="266"/>
            <p14:sldId id="261"/>
            <p14:sldId id="272"/>
            <p14:sldId id="276"/>
            <p14:sldId id="264"/>
            <p14:sldId id="273"/>
            <p14:sldId id="274"/>
            <p14:sldId id="275"/>
            <p14:sldId id="269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680" y="4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22/01/2023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22/01/2023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911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06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510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020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334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982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22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19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71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70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21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957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763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758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77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002107" y="459046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Beatrice Paoli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752386" y="6474363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"/>
              </a:rPr>
              <a:t>Firenze – 2/2/2023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211286" y="2339173"/>
            <a:ext cx="5333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Steps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err="1"/>
              <a:t>Joblib</a:t>
            </a:r>
            <a:r>
              <a:rPr lang="en-US" sz="1400" dirty="0"/>
              <a:t> is a high-level library that allows to parallelize computation through the use of a backend library (multiprocessing or </a:t>
            </a:r>
            <a:r>
              <a:rPr lang="en-US" sz="1400" dirty="0" err="1"/>
              <a:t>loki</a:t>
            </a:r>
            <a:r>
              <a:rPr lang="en-US" sz="1400" dirty="0"/>
              <a:t>) by spawning </a:t>
            </a:r>
            <a:r>
              <a:rPr lang="en-US" sz="1400" b="1" dirty="0"/>
              <a:t>processes</a:t>
            </a:r>
            <a:r>
              <a:rPr lang="en-US" sz="1400" dirty="0"/>
              <a:t> instead of </a:t>
            </a:r>
            <a:r>
              <a:rPr lang="en-US" sz="1400" b="1" dirty="0"/>
              <a:t>threads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kernel convolution algorithm is an </a:t>
            </a:r>
            <a:r>
              <a:rPr lang="en-US" sz="1400" b="1" dirty="0" err="1"/>
              <a:t>embarassingly</a:t>
            </a:r>
            <a:r>
              <a:rPr lang="en-US" sz="1400" b="1" dirty="0"/>
              <a:t> parallel problem</a:t>
            </a:r>
            <a:r>
              <a:rPr lang="en-US" sz="1400" dirty="0"/>
              <a:t>: the computation of each output pixel is independent from one another, and the input image and kernel are only read, </a:t>
            </a:r>
            <a:r>
              <a:rPr lang="en-US" sz="1400" b="1" dirty="0"/>
              <a:t>no synchronization </a:t>
            </a:r>
            <a:r>
              <a:rPr lang="en-US" sz="1400" dirty="0"/>
              <a:t>is needed.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However, it isn't convenient to have each pixel computed independently because of the drastic increase in overhead for process management. Therefore, the image is split in sub-images, and each process computes the output for a single slice.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Another problem: each process needs the input image (a </a:t>
            </a:r>
            <a:r>
              <a:rPr lang="en-US" sz="1400" dirty="0" err="1"/>
              <a:t>numpy</a:t>
            </a:r>
            <a:r>
              <a:rPr lang="en-US" sz="1400" dirty="0"/>
              <a:t> array), a large object that needs to be copied every time and slows down the process instantiation. To avoid this, we can use the </a:t>
            </a:r>
            <a:r>
              <a:rPr lang="en-US" sz="1400" b="1" dirty="0" err="1"/>
              <a:t>joblib.dump</a:t>
            </a:r>
            <a:r>
              <a:rPr lang="en-US" sz="1400" b="1" dirty="0"/>
              <a:t>() </a:t>
            </a:r>
            <a:r>
              <a:rPr lang="en-US" sz="1400" dirty="0"/>
              <a:t>and </a:t>
            </a:r>
            <a:r>
              <a:rPr lang="en-US" sz="1400" b="1" dirty="0" err="1"/>
              <a:t>joblib.load</a:t>
            </a:r>
            <a:r>
              <a:rPr lang="en-US" sz="1400" b="1" dirty="0"/>
              <a:t>() </a:t>
            </a:r>
            <a:r>
              <a:rPr lang="en-US" sz="1400" dirty="0"/>
              <a:t>functions to save and reload the </a:t>
            </a:r>
            <a:r>
              <a:rPr lang="en-US" sz="1400" dirty="0" err="1"/>
              <a:t>numpy</a:t>
            </a:r>
            <a:r>
              <a:rPr lang="en-US" sz="1400" dirty="0"/>
              <a:t> array efficiently.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39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E2BC4B6-9281-0C7E-09EB-F98C9C324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70" y="2166778"/>
            <a:ext cx="7969660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4E7D8A8-2021-8FCB-9AA5-1AE666E05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328" y="2910357"/>
            <a:ext cx="4616687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6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7E8CA9-F312-0B4F-936A-DC9DC27D6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074445"/>
            <a:ext cx="7556998" cy="455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8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  <a:p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Definition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In order to compare the performance of a sequential algorithm with its parallel version we can use the concept of </a:t>
            </a:r>
            <a:r>
              <a:rPr lang="en-US" sz="1400" b="1" dirty="0"/>
              <a:t>speedup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Speedup is measured as the ratio between the execution time of the sequential algorithm and the parallel one.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110DEC-1E9A-2C82-AA49-62E6374C5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484" y="3547815"/>
            <a:ext cx="1099544" cy="105684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BFE85D-59C6-350B-0C36-765E48E99E35}"/>
              </a:ext>
            </a:extLst>
          </p:cNvPr>
          <p:cNvSpPr txBox="1"/>
          <p:nvPr/>
        </p:nvSpPr>
        <p:spPr>
          <a:xfrm>
            <a:off x="648252" y="4768544"/>
            <a:ext cx="781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Ideally, we should look for </a:t>
            </a:r>
            <a:r>
              <a:rPr lang="en-US" sz="1400" i="1" dirty="0"/>
              <a:t>perfect speedup </a:t>
            </a:r>
            <a:r>
              <a:rPr lang="en-US" sz="1400" dirty="0"/>
              <a:t>or even </a:t>
            </a:r>
            <a:r>
              <a:rPr lang="en-US" sz="1400" i="1" dirty="0"/>
              <a:t>linear speedup</a:t>
            </a:r>
            <a:r>
              <a:rPr lang="en-US" sz="1400" dirty="0"/>
              <a:t>, meaning S should be equal or similar to the number of processors used to perform the parallel algorithm.</a:t>
            </a:r>
          </a:p>
        </p:txBody>
      </p:sp>
    </p:spTree>
    <p:extLst>
      <p:ext uri="{BB962C8B-B14F-4D97-AF65-F5344CB8AC3E}">
        <p14:creationId xmlns:p14="http://schemas.microsoft.com/office/powerpoint/2010/main" val="214045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41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Speedup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results</a:t>
            </a:r>
            <a:r>
              <a:rPr lang="it-IT" dirty="0">
                <a:latin typeface="Arial"/>
                <a:cs typeface="Arial"/>
              </a:rPr>
              <a:t> with </a:t>
            </a:r>
            <a:r>
              <a:rPr lang="it-IT" dirty="0" err="1">
                <a:latin typeface="Arial"/>
                <a:cs typeface="Arial"/>
              </a:rPr>
              <a:t>different</a:t>
            </a:r>
            <a:r>
              <a:rPr lang="it-IT" dirty="0">
                <a:latin typeface="Arial"/>
                <a:cs typeface="Arial"/>
              </a:rPr>
              <a:t> K and N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5BC8D1-F5D2-3865-EF9B-C4FEEBA9C244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experiments were performed on a Intel Core i7-1165G7 with 4 physical cores 8 logical cores.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To evaluate the application performance, different images and kernel sizes were used.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0857534-F219-B1DB-7276-B82CC8185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747" y="3426989"/>
            <a:ext cx="4221659" cy="333677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D01A203-6486-DB8F-EAB1-71C84FB6C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68" y="3291642"/>
            <a:ext cx="4221659" cy="34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2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4B15DC2-E009-372D-9662-353A87104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246488"/>
            <a:ext cx="3492679" cy="1797142"/>
          </a:xfrm>
          <a:prstGeom prst="rect">
            <a:avLst/>
          </a:prstGeom>
        </p:spPr>
      </p:pic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4C8D6E4-823A-0EEE-F6CC-0BD0D9131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752" y="2199620"/>
            <a:ext cx="3473629" cy="1835244"/>
          </a:xfrm>
          <a:prstGeom prst="rect">
            <a:avLst/>
          </a:prstGeom>
        </p:spPr>
      </p:pic>
      <p:pic>
        <p:nvPicPr>
          <p:cNvPr id="17" name="Immagine 1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D827D87-8A9B-E327-CCC9-189ED9197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05" y="4201888"/>
            <a:ext cx="3435527" cy="1778091"/>
          </a:xfrm>
          <a:prstGeom prst="rect">
            <a:avLst/>
          </a:prstGeom>
        </p:spPr>
      </p:pic>
      <p:pic>
        <p:nvPicPr>
          <p:cNvPr id="20" name="Immagine 1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66D0063-C10D-C32C-6CEF-0FFE397D0E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3542" y="4154552"/>
            <a:ext cx="3448227" cy="18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0E821D0-A66E-A457-24E3-837505552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249798"/>
            <a:ext cx="3473629" cy="1873346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4253D5C-3A60-24A9-5CDF-8B6021A66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834" y="2254820"/>
            <a:ext cx="3435527" cy="1739989"/>
          </a:xfrm>
          <a:prstGeom prst="rect">
            <a:avLst/>
          </a:prstGeom>
        </p:spPr>
      </p:pic>
      <p:pic>
        <p:nvPicPr>
          <p:cNvPr id="16" name="Immagine 1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0205B09-B1BD-D47B-2CD4-03118C675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124" y="4298497"/>
            <a:ext cx="3467278" cy="1835244"/>
          </a:xfrm>
          <a:prstGeom prst="rect">
            <a:avLst/>
          </a:prstGeom>
        </p:spPr>
      </p:pic>
      <p:pic>
        <p:nvPicPr>
          <p:cNvPr id="19" name="Immagine 1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9E73AB0-3786-C85D-3DBD-420BD69C41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9434" y="4270658"/>
            <a:ext cx="3486329" cy="1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Kernel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Kernel Convolution is a basic operation used in image processing to enhance or extract useful information from an image (for example, for blurring, sharpening or perform edge detection).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In general, in the </a:t>
            </a:r>
            <a:r>
              <a:rPr lang="en-US" sz="1400" dirty="0" err="1"/>
              <a:t>continous</a:t>
            </a:r>
            <a:r>
              <a:rPr lang="en-US" sz="1400" dirty="0"/>
              <a:t> domain, it is the integral of the product between the first and the second function translated by a certain value.</a:t>
            </a:r>
            <a:r>
              <a:rPr lang="it-IT" sz="1400" dirty="0"/>
              <a:t>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7DE76A8-64FE-0A12-3B8E-FB29F17C1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395" y="3670735"/>
            <a:ext cx="2768742" cy="69218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DB513B2-A305-D3B5-17E8-F011C4E55F58}"/>
              </a:ext>
            </a:extLst>
          </p:cNvPr>
          <p:cNvSpPr txBox="1"/>
          <p:nvPr/>
        </p:nvSpPr>
        <p:spPr>
          <a:xfrm>
            <a:off x="591600" y="4431320"/>
            <a:ext cx="80886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In image processing, a different definition for discreet and bidimensional values is used.</a:t>
            </a:r>
            <a:endParaRPr lang="it-IT" sz="1400" dirty="0"/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308031C-261A-E00D-7ADE-62CEDD863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467" y="5142526"/>
            <a:ext cx="4330923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Kernel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5A2442-3554-7CF8-7F40-230B70A6D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2488623"/>
            <a:ext cx="37147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Kernel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2859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output </a:t>
            </a:r>
            <a:r>
              <a:rPr lang="en-US" sz="1400" i="1" dirty="0"/>
              <a:t>g</a:t>
            </a:r>
            <a:r>
              <a:rPr lang="en-US" sz="1400" dirty="0"/>
              <a:t> of the convolution will have a smaller size than the input: if </a:t>
            </a:r>
            <a:r>
              <a:rPr lang="en-US" sz="1400" i="1" dirty="0"/>
              <a:t>f </a:t>
            </a:r>
            <a:r>
              <a:rPr lang="en-US" sz="1400" dirty="0"/>
              <a:t>has size </a:t>
            </a:r>
            <a:r>
              <a:rPr lang="en-US" sz="1400" dirty="0" err="1"/>
              <a:t>WxH</a:t>
            </a:r>
            <a:r>
              <a:rPr lang="en-US" sz="1400" dirty="0"/>
              <a:t> and </a:t>
            </a:r>
            <a:r>
              <a:rPr lang="el-GR" sz="1400" dirty="0"/>
              <a:t>ω</a:t>
            </a:r>
            <a:r>
              <a:rPr lang="en-US" sz="1400" dirty="0"/>
              <a:t> has size </a:t>
            </a:r>
            <a:r>
              <a:rPr lang="en-US" sz="1400" dirty="0" err="1"/>
              <a:t>nxn</a:t>
            </a:r>
            <a:r>
              <a:rPr lang="en-US" sz="1400" dirty="0"/>
              <a:t> the output will have size (W - n + 1)x(H - n + 1) because the pixels on the edges contribute less on the convolution. 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To solve this problem, we need to apply a </a:t>
            </a:r>
            <a:r>
              <a:rPr lang="en-US" sz="1400" b="1" dirty="0"/>
              <a:t>padding</a:t>
            </a:r>
            <a:r>
              <a:rPr lang="en-US" sz="1400" dirty="0"/>
              <a:t> to the input image borders in order to preserve the output size. There are multiple type of paddings that can be used to add these pixels: </a:t>
            </a:r>
          </a:p>
          <a:p>
            <a:pPr algn="just"/>
            <a:endParaRPr lang="en-US" sz="1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Constant pixels</a:t>
            </a:r>
            <a:r>
              <a:rPr lang="en-US" sz="1400" dirty="0"/>
              <a:t>: a constant pre-defined value for the pixels is used (like 0).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Pixel replication</a:t>
            </a:r>
            <a:r>
              <a:rPr lang="en-US" sz="1400" dirty="0"/>
              <a:t>: the border pixel is replicated for the padding.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Pixel reflection</a:t>
            </a:r>
            <a:r>
              <a:rPr lang="en-US" sz="1400" dirty="0"/>
              <a:t>: the padding pixels mirror the image from the edge.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Pixel wrapping</a:t>
            </a:r>
            <a:r>
              <a:rPr lang="en-US" sz="1400" dirty="0"/>
              <a:t>: the padding pixels are taken from the opposite edge, as to wrap the image.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307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293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Image loading and </a:t>
            </a:r>
            <a:r>
              <a:rPr lang="it-IT" dirty="0" err="1">
                <a:latin typeface="Arial"/>
                <a:cs typeface="Arial"/>
              </a:rPr>
              <a:t>Gaussian</a:t>
            </a:r>
            <a:r>
              <a:rPr lang="it-IT" dirty="0">
                <a:latin typeface="Arial"/>
                <a:cs typeface="Arial"/>
              </a:rPr>
              <a:t> kernel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implementation is done in </a:t>
            </a:r>
            <a:r>
              <a:rPr lang="en-US" sz="1400" b="1" dirty="0"/>
              <a:t>Python</a:t>
            </a:r>
            <a:r>
              <a:rPr lang="en-US" sz="1400" dirty="0"/>
              <a:t> and uses </a:t>
            </a:r>
            <a:r>
              <a:rPr lang="en-US" sz="1400" b="1" dirty="0"/>
              <a:t>Pillow</a:t>
            </a:r>
            <a:r>
              <a:rPr lang="en-US" sz="1400" dirty="0"/>
              <a:t> and  </a:t>
            </a:r>
            <a:r>
              <a:rPr lang="en-US" sz="1400" b="1" dirty="0" err="1"/>
              <a:t>numpy</a:t>
            </a:r>
            <a:r>
              <a:rPr lang="en-US" sz="1400" dirty="0"/>
              <a:t>. </a:t>
            </a:r>
          </a:p>
          <a:p>
            <a:pPr algn="just"/>
            <a:r>
              <a:rPr lang="en-US" sz="1400" dirty="0"/>
              <a:t>The application first loads the image and converts it into a </a:t>
            </a:r>
            <a:r>
              <a:rPr lang="en-US" sz="1400" dirty="0" err="1"/>
              <a:t>numpy</a:t>
            </a:r>
            <a:r>
              <a:rPr lang="en-US" sz="1400" dirty="0"/>
              <a:t> array of shape (height, width, channels).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After that, a </a:t>
            </a:r>
            <a:r>
              <a:rPr lang="en-US" sz="1400" b="1" dirty="0"/>
              <a:t>gaussian kernel </a:t>
            </a:r>
            <a:r>
              <a:rPr lang="en-US" sz="1400" dirty="0"/>
              <a:t>to use for the convolution is generated: given a width and a standard deviation, a matrix is generated with each value computed as:</a:t>
            </a:r>
            <a:endParaRPr lang="it-IT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5540715-936E-82EF-7A1B-42E029D3B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110" y="3777632"/>
            <a:ext cx="2753780" cy="82189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1082CD-41D4-695A-3351-E64BB9E374BF}"/>
              </a:ext>
            </a:extLst>
          </p:cNvPr>
          <p:cNvSpPr txBox="1"/>
          <p:nvPr/>
        </p:nvSpPr>
        <p:spPr>
          <a:xfrm>
            <a:off x="680742" y="4795014"/>
            <a:ext cx="7819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convolution with this type of kernel is used to </a:t>
            </a:r>
            <a:r>
              <a:rPr lang="en-US" sz="1400" b="1" dirty="0"/>
              <a:t>blur</a:t>
            </a:r>
            <a:r>
              <a:rPr lang="en-US" sz="1400" dirty="0"/>
              <a:t> the input image.</a:t>
            </a:r>
            <a:r>
              <a:rPr lang="it-IT" sz="1400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45735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Sequential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BDE29D6-B89B-E10F-F9E8-1035E9CA0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831" y="2287211"/>
            <a:ext cx="5560484" cy="40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Gaussian</a:t>
            </a:r>
            <a:r>
              <a:rPr lang="it-IT" dirty="0">
                <a:latin typeface="Arial"/>
                <a:cs typeface="Arial"/>
              </a:rPr>
              <a:t> Kernel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136547-1BFD-E85F-0A56-5CDEAE126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99" y="2671512"/>
            <a:ext cx="8064914" cy="2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2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Main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F98820-CB40-6098-2F67-BA77C3196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131" y="2631448"/>
            <a:ext cx="4635738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4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Blur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15" name="Immagine 14" descr="Immagine che contiene gatto, mammifero, gatto domestico, vicino&#10;&#10;Descrizione generata automaticamente">
            <a:extLst>
              <a:ext uri="{FF2B5EF4-FFF2-40B4-BE49-F238E27FC236}">
                <a16:creationId xmlns:a16="http://schemas.microsoft.com/office/drawing/2014/main" id="{D118F3DB-8C83-1696-170D-954BE1527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40" y="2474155"/>
            <a:ext cx="3542767" cy="3349701"/>
          </a:xfrm>
          <a:prstGeom prst="rect">
            <a:avLst/>
          </a:prstGeom>
        </p:spPr>
      </p:pic>
      <p:pic>
        <p:nvPicPr>
          <p:cNvPr id="17" name="Immagine 16" descr="Immagine che contiene gatto, mammifero, sedendo, gatto domestico&#10;&#10;Descrizione generata automaticamente">
            <a:extLst>
              <a:ext uri="{FF2B5EF4-FFF2-40B4-BE49-F238E27FC236}">
                <a16:creationId xmlns:a16="http://schemas.microsoft.com/office/drawing/2014/main" id="{12CD8589-66D3-1471-1573-E5862481E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395" y="2474155"/>
            <a:ext cx="3542765" cy="33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69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Microsoft Office PowerPoint</Application>
  <PresentationFormat>Presentazione su schermo (4:3)</PresentationFormat>
  <Paragraphs>147</Paragraphs>
  <Slides>17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Beatrice Paoli</cp:lastModifiedBy>
  <cp:revision>67</cp:revision>
  <dcterms:created xsi:type="dcterms:W3CDTF">2012-12-06T09:21:12Z</dcterms:created>
  <dcterms:modified xsi:type="dcterms:W3CDTF">2023-01-22T09:32:59Z</dcterms:modified>
</cp:coreProperties>
</file>