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9" r:id="rId4"/>
    <p:sldId id="277" r:id="rId5"/>
    <p:sldId id="278" r:id="rId6"/>
    <p:sldId id="266" r:id="rId7"/>
    <p:sldId id="261" r:id="rId8"/>
    <p:sldId id="272" r:id="rId9"/>
    <p:sldId id="276" r:id="rId10"/>
    <p:sldId id="264" r:id="rId11"/>
    <p:sldId id="273" r:id="rId12"/>
    <p:sldId id="279" r:id="rId13"/>
    <p:sldId id="280" r:id="rId14"/>
    <p:sldId id="269" r:id="rId15"/>
    <p:sldId id="267" r:id="rId16"/>
    <p:sldId id="268" r:id="rId17"/>
    <p:sldId id="270" r:id="rId18"/>
    <p:sldId id="281" r:id="rId19"/>
    <p:sldId id="282" r:id="rId20"/>
    <p:sldId id="283" r:id="rId21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6BC893AC-52A9-42B5-8729-66EBF97E8DD5}">
          <p14:sldIdLst>
            <p14:sldId id="256"/>
          </p14:sldIdLst>
        </p14:section>
        <p14:section name="Sezione senza titolo" id="{944AC122-614F-41DD-BDB8-8BAAC923617C}">
          <p14:sldIdLst>
            <p14:sldId id="257"/>
            <p14:sldId id="259"/>
            <p14:sldId id="277"/>
            <p14:sldId id="278"/>
            <p14:sldId id="266"/>
            <p14:sldId id="261"/>
            <p14:sldId id="272"/>
            <p14:sldId id="276"/>
            <p14:sldId id="264"/>
            <p14:sldId id="273"/>
            <p14:sldId id="279"/>
            <p14:sldId id="280"/>
            <p14:sldId id="269"/>
            <p14:sldId id="267"/>
            <p14:sldId id="268"/>
            <p14:sldId id="27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8" autoAdjust="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680" y="44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28/01/2023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28/01/2023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911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94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8544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2020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6334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3982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0228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86407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7004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2325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197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5084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3542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0921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0957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4763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3758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1772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28/01/2023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28/01/2023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28/01/2023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28/01/2023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28/01/2023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28/01/2023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28/01/2023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28/01/2023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28/01/2023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28/01/2023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28/01/2023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28/01/2023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/>
              <a:t>Comparison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a </a:t>
            </a:r>
            <a:r>
              <a:rPr lang="it-IT" dirty="0" err="1"/>
              <a:t>sequential</a:t>
            </a:r>
            <a:r>
              <a:rPr lang="it-IT" dirty="0"/>
              <a:t> and </a:t>
            </a:r>
            <a:r>
              <a:rPr lang="it-IT" dirty="0" err="1"/>
              <a:t>parallel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7002107" y="4590468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b="1" dirty="0">
                <a:latin typeface=""/>
              </a:rPr>
              <a:t>Beatrice Paoli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752386" y="6474363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"/>
              </a:rPr>
              <a:t>Firenze – 2/2/2023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3211286" y="2339173"/>
            <a:ext cx="5333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Local </a:t>
            </a:r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"/>
              </a:rPr>
              <a:t>Binary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 Pattern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Parallelization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Joblib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Steps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err="1"/>
              <a:t>Joblib</a:t>
            </a:r>
            <a:r>
              <a:rPr lang="en-US" sz="1400" dirty="0"/>
              <a:t> is a high-level library that allows to parallelize computation through the use of a backend library (multiprocessing or </a:t>
            </a:r>
            <a:r>
              <a:rPr lang="en-US" sz="1400" dirty="0" err="1"/>
              <a:t>loki</a:t>
            </a:r>
            <a:r>
              <a:rPr lang="en-US" sz="1400" dirty="0"/>
              <a:t>) by spawning </a:t>
            </a:r>
            <a:r>
              <a:rPr lang="en-US" sz="1400" b="1" dirty="0"/>
              <a:t>processes</a:t>
            </a:r>
            <a:r>
              <a:rPr lang="en-US" sz="1400" dirty="0"/>
              <a:t> instead of </a:t>
            </a:r>
            <a:r>
              <a:rPr lang="en-US" sz="1400" b="1" dirty="0"/>
              <a:t>threads</a:t>
            </a:r>
            <a:r>
              <a:rPr lang="en-US" sz="1400" dirty="0"/>
              <a:t>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The LBP algorithm is an </a:t>
            </a:r>
            <a:r>
              <a:rPr lang="en-US" sz="1400" b="1" dirty="0" err="1"/>
              <a:t>embarassingly</a:t>
            </a:r>
            <a:r>
              <a:rPr lang="en-US" sz="1400" b="1" dirty="0"/>
              <a:t> parallel problem</a:t>
            </a:r>
            <a:r>
              <a:rPr lang="en-US" sz="1400" dirty="0"/>
              <a:t>: the computation of each output pixel is independent from one another, and the input image is only read, </a:t>
            </a:r>
            <a:r>
              <a:rPr lang="en-US" sz="1400" b="1" dirty="0"/>
              <a:t>no synchronization </a:t>
            </a:r>
            <a:r>
              <a:rPr lang="en-US" sz="1400" dirty="0"/>
              <a:t>is needed.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However, it isn't convenient to have each pixel computed independently because of the drastic increase in overhead for process management. Therefore, the image is split in sub-images, and each process computes the output for a single slice.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Another problem: each process needs the input image (a </a:t>
            </a:r>
            <a:r>
              <a:rPr lang="en-US" sz="1400" dirty="0" err="1"/>
              <a:t>numpy</a:t>
            </a:r>
            <a:r>
              <a:rPr lang="en-US" sz="1400" dirty="0"/>
              <a:t> array), a large object that needs to be copied every time and slows down the process instantiation. To avoid this, we can use the </a:t>
            </a:r>
            <a:r>
              <a:rPr lang="en-US" sz="1400" b="1" dirty="0" err="1"/>
              <a:t>joblib.dump</a:t>
            </a:r>
            <a:r>
              <a:rPr lang="en-US" sz="1400" b="1" dirty="0"/>
              <a:t>() </a:t>
            </a:r>
            <a:r>
              <a:rPr lang="en-US" sz="1400" dirty="0"/>
              <a:t>and </a:t>
            </a:r>
            <a:r>
              <a:rPr lang="en-US" sz="1400" b="1" dirty="0" err="1"/>
              <a:t>joblib.load</a:t>
            </a:r>
            <a:r>
              <a:rPr lang="en-US" sz="1400" b="1" dirty="0"/>
              <a:t>() </a:t>
            </a:r>
            <a:r>
              <a:rPr lang="en-US" sz="1400" dirty="0"/>
              <a:t>functions to save and reload the </a:t>
            </a:r>
            <a:r>
              <a:rPr lang="en-US" sz="1400" dirty="0" err="1"/>
              <a:t>numpy</a:t>
            </a:r>
            <a:r>
              <a:rPr lang="en-US" sz="1400" dirty="0"/>
              <a:t> array efficiently.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Local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Binary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Pattern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392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Parallelization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Joblib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Code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Local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Binary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Pattern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1450D36C-2AF0-8AD6-2EB1-7A3F8DC0A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06" y="2020016"/>
            <a:ext cx="7760099" cy="426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64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Parallelization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Joblib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Code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Local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Binary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Pattern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CF1624B-5F17-B4BF-4890-FF1C5E462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60" y="2049180"/>
            <a:ext cx="7836303" cy="423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69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Parallelization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Joblib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Code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Local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Binary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Pattern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4C7E5BD1-74B2-00BD-7CD7-EA1B2989B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613" y="2242865"/>
            <a:ext cx="7264773" cy="384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20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  <a:p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Definition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In order to compare the performance of a sequential algorithm with its parallel version we can use the concept of </a:t>
            </a:r>
            <a:r>
              <a:rPr lang="en-US" sz="1400" b="1" dirty="0"/>
              <a:t>speedup</a:t>
            </a:r>
            <a:r>
              <a:rPr lang="en-US" sz="1400" dirty="0"/>
              <a:t>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Speedup is measured as the ratio between the execution time of the sequential algorithm and the parallel one.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Local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Binary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Pattern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0110DEC-1E9A-2C82-AA49-62E6374C5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484" y="3547815"/>
            <a:ext cx="1099544" cy="105684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ABFE85D-59C6-350B-0C36-765E48E99E35}"/>
              </a:ext>
            </a:extLst>
          </p:cNvPr>
          <p:cNvSpPr txBox="1"/>
          <p:nvPr/>
        </p:nvSpPr>
        <p:spPr>
          <a:xfrm>
            <a:off x="648252" y="4768544"/>
            <a:ext cx="7819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Ideally, we should look for </a:t>
            </a:r>
            <a:r>
              <a:rPr lang="en-US" sz="1400" i="1" dirty="0"/>
              <a:t>perfect speedup </a:t>
            </a:r>
            <a:r>
              <a:rPr lang="en-US" sz="1400" dirty="0"/>
              <a:t>or even </a:t>
            </a:r>
            <a:r>
              <a:rPr lang="en-US" sz="1400" i="1" dirty="0"/>
              <a:t>linear speedup</a:t>
            </a:r>
            <a:r>
              <a:rPr lang="en-US" sz="1400" dirty="0"/>
              <a:t>, meaning S should be equal or similar to the number of processors used to perform the parallel algorithm.</a:t>
            </a:r>
          </a:p>
        </p:txBody>
      </p:sp>
    </p:spTree>
    <p:extLst>
      <p:ext uri="{BB962C8B-B14F-4D97-AF65-F5344CB8AC3E}">
        <p14:creationId xmlns:p14="http://schemas.microsoft.com/office/powerpoint/2010/main" val="2140452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411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Speedup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dirty="0" err="1">
                <a:latin typeface="Arial"/>
                <a:cs typeface="Arial"/>
              </a:rPr>
              <a:t>results</a:t>
            </a:r>
            <a:r>
              <a:rPr lang="it-IT" dirty="0">
                <a:latin typeface="Arial"/>
                <a:cs typeface="Arial"/>
              </a:rPr>
              <a:t> with </a:t>
            </a:r>
            <a:r>
              <a:rPr lang="it-IT" dirty="0" err="1">
                <a:latin typeface="Arial"/>
                <a:cs typeface="Arial"/>
              </a:rPr>
              <a:t>different</a:t>
            </a:r>
            <a:r>
              <a:rPr lang="it-IT" dirty="0">
                <a:latin typeface="Arial"/>
                <a:cs typeface="Arial"/>
              </a:rPr>
              <a:t> K and N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Local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Binary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Pattern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95BC8D1-F5D2-3865-EF9B-C4FEEBA9C244}"/>
              </a:ext>
            </a:extLst>
          </p:cNvPr>
          <p:cNvSpPr txBox="1"/>
          <p:nvPr/>
        </p:nvSpPr>
        <p:spPr>
          <a:xfrm>
            <a:off x="648253" y="2378264"/>
            <a:ext cx="78190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experiments were performed on a Intel Core i7-1165G7 with 4 physical cores 8 logical cores.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To evaluate the application performance, different images and values for the parameter P were used.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DA434CE3-06A6-9F70-3D6E-53E9D91B0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179860"/>
            <a:ext cx="3932752" cy="323873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88E015B2-6686-7334-41D1-D0125DC45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237" y="3179860"/>
            <a:ext cx="3827750" cy="320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29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Execution</a:t>
            </a:r>
            <a:r>
              <a:rPr lang="it-IT" dirty="0">
                <a:latin typeface="Arial"/>
                <a:cs typeface="Arial"/>
              </a:rPr>
              <a:t> Times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Local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Binary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Pattern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AC237D1-5BA1-B7AB-5899-9FF88BA30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53" y="2364666"/>
            <a:ext cx="3492679" cy="1854295"/>
          </a:xfrm>
          <a:prstGeom prst="rect">
            <a:avLst/>
          </a:prstGeom>
        </p:spPr>
      </p:pic>
      <p:pic>
        <p:nvPicPr>
          <p:cNvPr id="13" name="Immagine 1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399D0C0-CD69-87F0-7604-B5CED1B45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0095" y="2379568"/>
            <a:ext cx="3473629" cy="1866996"/>
          </a:xfrm>
          <a:prstGeom prst="rect">
            <a:avLst/>
          </a:prstGeom>
        </p:spPr>
      </p:pic>
      <p:pic>
        <p:nvPicPr>
          <p:cNvPr id="16" name="Immagine 1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F774270-A1EF-C4B9-F420-364A9DA63E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450" y="4384415"/>
            <a:ext cx="3543482" cy="1866996"/>
          </a:xfrm>
          <a:prstGeom prst="rect">
            <a:avLst/>
          </a:prstGeom>
        </p:spPr>
      </p:pic>
      <p:pic>
        <p:nvPicPr>
          <p:cNvPr id="19" name="Immagine 1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DFB19D4-E045-3615-EE9C-6529DAFC9C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3744" y="4379214"/>
            <a:ext cx="3486329" cy="18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00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Execution</a:t>
            </a:r>
            <a:r>
              <a:rPr lang="it-IT" dirty="0">
                <a:latin typeface="Arial"/>
                <a:cs typeface="Arial"/>
              </a:rPr>
              <a:t> Times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Local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Binary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Pattern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A496F2DC-E518-008F-C35D-E6D593CF4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53" y="2474156"/>
            <a:ext cx="3435527" cy="1816193"/>
          </a:xfrm>
          <a:prstGeom prst="rect">
            <a:avLst/>
          </a:prstGeom>
        </p:spPr>
      </p:pic>
      <p:pic>
        <p:nvPicPr>
          <p:cNvPr id="9" name="Immagine 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60482CF-7E03-9ED9-9F50-CFBC480AF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9052" y="2471098"/>
            <a:ext cx="3486329" cy="1816193"/>
          </a:xfrm>
          <a:prstGeom prst="rect">
            <a:avLst/>
          </a:prstGeom>
        </p:spPr>
      </p:pic>
      <p:pic>
        <p:nvPicPr>
          <p:cNvPr id="17" name="Immagine 1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258E086-2293-4B64-7E8C-F31C81AF90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171" y="4475019"/>
            <a:ext cx="3486329" cy="1835244"/>
          </a:xfrm>
          <a:prstGeom prst="rect">
            <a:avLst/>
          </a:prstGeom>
        </p:spPr>
      </p:pic>
      <p:pic>
        <p:nvPicPr>
          <p:cNvPr id="20" name="Immagine 19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39FBBA2-C521-3033-2255-A91E37D87A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9593" y="4475019"/>
            <a:ext cx="3505380" cy="177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11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Parallelization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Joblib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Code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Local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Binary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Pattern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70BE023-7801-1EBA-F422-C8CD93F22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53" y="2177378"/>
            <a:ext cx="7931558" cy="402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33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415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Speedup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dirty="0" err="1">
                <a:latin typeface="Arial"/>
                <a:cs typeface="Arial"/>
              </a:rPr>
              <a:t>results</a:t>
            </a:r>
            <a:r>
              <a:rPr lang="it-IT" dirty="0">
                <a:latin typeface="Arial"/>
                <a:cs typeface="Arial"/>
              </a:rPr>
              <a:t> with </a:t>
            </a:r>
            <a:r>
              <a:rPr lang="it-IT" dirty="0" err="1">
                <a:latin typeface="Arial"/>
                <a:cs typeface="Arial"/>
              </a:rPr>
              <a:t>different</a:t>
            </a:r>
            <a:r>
              <a:rPr lang="it-IT" dirty="0">
                <a:latin typeface="Arial"/>
                <a:cs typeface="Arial"/>
              </a:rPr>
              <a:t> datasets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Local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Binary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Pattern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8CC26A3-E3E8-3FBB-AD25-ACE90811F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949" y="2429265"/>
            <a:ext cx="4512102" cy="377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Introduction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Local </a:t>
            </a:r>
            <a:r>
              <a:rPr lang="it-IT" dirty="0" err="1">
                <a:latin typeface="Arial"/>
                <a:cs typeface="Arial"/>
              </a:rPr>
              <a:t>Binary</a:t>
            </a:r>
            <a:r>
              <a:rPr lang="it-IT" dirty="0">
                <a:latin typeface="Arial"/>
                <a:cs typeface="Arial"/>
              </a:rPr>
              <a:t> Pattern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Local Binary Pattern (LBP) is a simple and efficient texture descriptor that labels each pixel of a grayscale image with a binary number based on the neighboring pixels in order to create a local representation of the texture.</a:t>
            </a:r>
          </a:p>
          <a:p>
            <a:pPr algn="just"/>
            <a:r>
              <a:rPr lang="en-US" sz="1400" dirty="0"/>
              <a:t>The histogram obtained from the occurrences of these labels can be used as a texture descriptor.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Local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Binary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Pattern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CB44987-1D51-86E1-A04F-317F7C076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697" y="3556784"/>
            <a:ext cx="5986606" cy="293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Execution</a:t>
            </a:r>
            <a:r>
              <a:rPr lang="it-IT" dirty="0">
                <a:latin typeface="Arial"/>
                <a:cs typeface="Arial"/>
              </a:rPr>
              <a:t> Times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Local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Binary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Pattern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E26CAFB-1803-ECFF-1F7A-06C863913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914" y="2308292"/>
            <a:ext cx="3611658" cy="192621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611957E-F026-1804-EEBD-40FE5DB1E6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2674" y="2416910"/>
            <a:ext cx="3635736" cy="1926217"/>
          </a:xfrm>
          <a:prstGeom prst="rect">
            <a:avLst/>
          </a:prstGeom>
        </p:spPr>
      </p:pic>
      <p:pic>
        <p:nvPicPr>
          <p:cNvPr id="17" name="Immagine 1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450753F-839C-35C3-D96C-DC83F0D804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966" y="4479674"/>
            <a:ext cx="3512319" cy="1858079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0131D592-73CC-C9EF-070A-4C62881590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2674" y="4444708"/>
            <a:ext cx="3512319" cy="180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1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Introduction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Local </a:t>
            </a:r>
            <a:r>
              <a:rPr lang="it-IT" dirty="0" err="1">
                <a:latin typeface="Arial"/>
                <a:cs typeface="Arial"/>
              </a:rPr>
              <a:t>Binary</a:t>
            </a:r>
            <a:r>
              <a:rPr lang="it-IT" dirty="0">
                <a:latin typeface="Arial"/>
                <a:cs typeface="Arial"/>
              </a:rPr>
              <a:t> Pattern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Local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Binary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Pattern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7D9C49F-5B96-0A3A-13C1-BA4D33964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816" y="2317091"/>
            <a:ext cx="5516568" cy="413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Introduction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Local </a:t>
            </a:r>
            <a:r>
              <a:rPr lang="it-IT" dirty="0" err="1">
                <a:latin typeface="Arial"/>
                <a:cs typeface="Arial"/>
              </a:rPr>
              <a:t>Binary</a:t>
            </a:r>
            <a:r>
              <a:rPr lang="it-IT" dirty="0">
                <a:latin typeface="Arial"/>
                <a:cs typeface="Arial"/>
              </a:rPr>
              <a:t> Pattern – </a:t>
            </a:r>
            <a:r>
              <a:rPr lang="it-IT" dirty="0" err="1">
                <a:latin typeface="Arial"/>
                <a:cs typeface="Arial"/>
              </a:rPr>
              <a:t>Uniform</a:t>
            </a:r>
            <a:r>
              <a:rPr lang="it-IT" dirty="0">
                <a:latin typeface="Arial"/>
                <a:cs typeface="Arial"/>
              </a:rPr>
              <a:t> Patterns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Local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Binary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Pattern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396E57A-ACB1-A62C-FE70-DB4078A63A16}"/>
              </a:ext>
            </a:extLst>
          </p:cNvPr>
          <p:cNvSpPr txBox="1"/>
          <p:nvPr/>
        </p:nvSpPr>
        <p:spPr>
          <a:xfrm>
            <a:off x="648253" y="2378264"/>
            <a:ext cx="78190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A circular </a:t>
            </a:r>
            <a:r>
              <a:rPr lang="en-US" sz="1400" dirty="0" err="1"/>
              <a:t>neighbourhood</a:t>
            </a:r>
            <a:r>
              <a:rPr lang="en-US" sz="1400" dirty="0"/>
              <a:t> of pixels is said to have a </a:t>
            </a:r>
            <a:r>
              <a:rPr lang="en-US" sz="1400" b="1" dirty="0"/>
              <a:t>uniform pattern</a:t>
            </a:r>
            <a:r>
              <a:rPr lang="en-US" sz="1400" dirty="0"/>
              <a:t> if there are few spatial transitions.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More formally, we define the function </a:t>
            </a:r>
            <a:r>
              <a:rPr lang="en-US" sz="1400" i="1" dirty="0"/>
              <a:t>U</a:t>
            </a:r>
            <a:r>
              <a:rPr lang="en-US" sz="1400" dirty="0"/>
              <a:t> that calculates the number of spatial transitions (bitwise 0/1 changes) in the </a:t>
            </a:r>
            <a:r>
              <a:rPr lang="en-US" sz="1400" dirty="0" err="1"/>
              <a:t>neighbourhood</a:t>
            </a:r>
            <a:r>
              <a:rPr lang="en-US" sz="1400" dirty="0"/>
              <a:t> pattern. Only patterns with a value of </a:t>
            </a:r>
            <a:r>
              <a:rPr lang="en-US" sz="1400" i="1" dirty="0"/>
              <a:t>U</a:t>
            </a:r>
            <a:r>
              <a:rPr lang="en-US" sz="1400" dirty="0"/>
              <a:t> of at most 2 are considered uniform.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50935CE-9CEA-4A99-52DE-FAF71B274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049" y="3697578"/>
            <a:ext cx="4140413" cy="730288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B545CCA7-3876-6870-85F8-F36BE4A45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0049" y="4832116"/>
            <a:ext cx="3676839" cy="109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3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Introduction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Bilinear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dirty="0" err="1">
                <a:latin typeface="Arial"/>
                <a:cs typeface="Arial"/>
              </a:rPr>
              <a:t>Interpolation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Local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Binary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Pattern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396E57A-ACB1-A62C-FE70-DB4078A63A16}"/>
              </a:ext>
            </a:extLst>
          </p:cNvPr>
          <p:cNvSpPr txBox="1"/>
          <p:nvPr/>
        </p:nvSpPr>
        <p:spPr>
          <a:xfrm>
            <a:off x="648253" y="2378264"/>
            <a:ext cx="7819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If </a:t>
            </a:r>
            <a:r>
              <a:rPr lang="en-US" sz="1400" i="1" dirty="0"/>
              <a:t>cx</a:t>
            </a:r>
            <a:r>
              <a:rPr lang="en-US" sz="1400" dirty="0"/>
              <a:t> and </a:t>
            </a:r>
            <a:r>
              <a:rPr lang="en-US" sz="1400" i="1" dirty="0"/>
              <a:t>cy</a:t>
            </a:r>
            <a:r>
              <a:rPr lang="en-US" sz="1400" dirty="0"/>
              <a:t> are the coordinates of the center pixel, the coordinates of each </a:t>
            </a:r>
            <a:r>
              <a:rPr lang="en-US" sz="1400" dirty="0" err="1"/>
              <a:t>neighbour</a:t>
            </a:r>
            <a:r>
              <a:rPr lang="en-US" sz="1400" dirty="0"/>
              <a:t> pixel </a:t>
            </a:r>
            <a:r>
              <a:rPr lang="en-US" sz="1400" i="1" dirty="0"/>
              <a:t>p</a:t>
            </a:r>
            <a:r>
              <a:rPr lang="en-US" sz="1400" dirty="0"/>
              <a:t> can be computed as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1AC4A924-49B3-FE1D-2A01-26C959125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4414" y="2912838"/>
            <a:ext cx="2006703" cy="67313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01C1108-7287-F737-4E57-4EE2DF0E6AFE}"/>
              </a:ext>
            </a:extLst>
          </p:cNvPr>
          <p:cNvSpPr txBox="1"/>
          <p:nvPr/>
        </p:nvSpPr>
        <p:spPr>
          <a:xfrm>
            <a:off x="648251" y="3844853"/>
            <a:ext cx="7819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If these coordinates don't end into the center of a pixel, the grayscale value is bilinearly interpolated.</a:t>
            </a:r>
          </a:p>
        </p:txBody>
      </p:sp>
      <p:pic>
        <p:nvPicPr>
          <p:cNvPr id="16" name="Immagine 15" descr="Immagine che contiene luce, arancia, linea&#10;&#10;Descrizione generata automaticamente">
            <a:extLst>
              <a:ext uri="{FF2B5EF4-FFF2-40B4-BE49-F238E27FC236}">
                <a16:creationId xmlns:a16="http://schemas.microsoft.com/office/drawing/2014/main" id="{479B60F3-8DC8-091B-C4E6-ECED9E9822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6515" y="4050909"/>
            <a:ext cx="2717346" cy="2566382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BDCAF1CF-820D-D2EC-5C0C-82461771EA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218" y="4447422"/>
            <a:ext cx="5270771" cy="558829"/>
          </a:xfrm>
          <a:prstGeom prst="rect">
            <a:avLst/>
          </a:prstGeom>
        </p:spPr>
      </p:pic>
      <p:pic>
        <p:nvPicPr>
          <p:cNvPr id="5" name="Immagine 4" descr="Immagine che contiene testo, orologio, calibro&#10;&#10;Descrizione generata automaticamente">
            <a:extLst>
              <a:ext uri="{FF2B5EF4-FFF2-40B4-BE49-F238E27FC236}">
                <a16:creationId xmlns:a16="http://schemas.microsoft.com/office/drawing/2014/main" id="{B2107144-7BDA-460A-A21F-F81052920A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218" y="5985928"/>
            <a:ext cx="2673487" cy="48897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DC718B7-B862-2D6F-4985-05D0B775657C}"/>
              </a:ext>
            </a:extLst>
          </p:cNvPr>
          <p:cNvSpPr txBox="1"/>
          <p:nvPr/>
        </p:nvSpPr>
        <p:spPr>
          <a:xfrm>
            <a:off x="576354" y="5427950"/>
            <a:ext cx="7819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If only one of the coordinates needs to be interpolated:</a:t>
            </a:r>
          </a:p>
        </p:txBody>
      </p:sp>
    </p:spTree>
    <p:extLst>
      <p:ext uri="{BB962C8B-B14F-4D97-AF65-F5344CB8AC3E}">
        <p14:creationId xmlns:p14="http://schemas.microsoft.com/office/powerpoint/2010/main" val="431863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Sequential</a:t>
            </a:r>
            <a:r>
              <a:rPr lang="it-IT" dirty="0">
                <a:latin typeface="Arial"/>
                <a:cs typeface="Arial"/>
              </a:rPr>
              <a:t> LBP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Local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Binary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Pattern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8278D3D7-F210-F8C5-6D4C-1D39B5CB5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680" y="2178563"/>
            <a:ext cx="6719152" cy="428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1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Interpolation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Local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Binary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Pattern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62927DF4-FDA0-ADA5-CCE9-D05DC2B67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2619" y="2087807"/>
            <a:ext cx="5326765" cy="452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2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Main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Local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Binary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Pattern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F9ACCA3E-0BD0-61B0-0C15-052594D02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648" y="2306930"/>
            <a:ext cx="4191215" cy="354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48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Result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Histogram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Local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Binary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Pattern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15" name="Immagine 14" descr="Immagine che contiene gatto, mammifero, gatto domestico, vicino&#10;&#10;Descrizione generata automaticamente">
            <a:extLst>
              <a:ext uri="{FF2B5EF4-FFF2-40B4-BE49-F238E27FC236}">
                <a16:creationId xmlns:a16="http://schemas.microsoft.com/office/drawing/2014/main" id="{D118F3DB-8C83-1696-170D-954BE1527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40" y="2474155"/>
            <a:ext cx="3542767" cy="3349701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76BFBFDC-0052-97D7-3709-B04869B57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1744" y="2633018"/>
            <a:ext cx="4042630" cy="303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693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818</Words>
  <Application>Microsoft Office PowerPoint</Application>
  <PresentationFormat>Presentazione su schermo (4:3)</PresentationFormat>
  <Paragraphs>159</Paragraphs>
  <Slides>20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3" baseType="lpstr">
      <vt:lpstr>Arial</vt:lpstr>
      <vt:lpstr>Calibri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Beatrice Paoli</cp:lastModifiedBy>
  <cp:revision>75</cp:revision>
  <dcterms:created xsi:type="dcterms:W3CDTF">2012-12-06T09:21:12Z</dcterms:created>
  <dcterms:modified xsi:type="dcterms:W3CDTF">2023-01-28T14:12:29Z</dcterms:modified>
</cp:coreProperties>
</file>