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77" r:id="rId5"/>
    <p:sldId id="278" r:id="rId6"/>
    <p:sldId id="266" r:id="rId7"/>
    <p:sldId id="261" r:id="rId8"/>
    <p:sldId id="272" r:id="rId9"/>
    <p:sldId id="276" r:id="rId10"/>
    <p:sldId id="264" r:id="rId11"/>
    <p:sldId id="273" r:id="rId12"/>
    <p:sldId id="279" r:id="rId13"/>
    <p:sldId id="280" r:id="rId14"/>
    <p:sldId id="269" r:id="rId15"/>
    <p:sldId id="267" r:id="rId16"/>
    <p:sldId id="268" r:id="rId17"/>
    <p:sldId id="270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77"/>
            <p14:sldId id="278"/>
            <p14:sldId id="266"/>
            <p14:sldId id="261"/>
            <p14:sldId id="272"/>
            <p14:sldId id="276"/>
            <p14:sldId id="264"/>
            <p14:sldId id="273"/>
            <p14:sldId id="279"/>
            <p14:sldId id="280"/>
            <p14:sldId id="269"/>
            <p14:sldId id="267"/>
            <p14:sldId id="268"/>
            <p14:sldId id="27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4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27/01/2023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27/01/2023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911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44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20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28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64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004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32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08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54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76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758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27/01/2023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752386" y="6474363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2/2/2023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11286" y="2339173"/>
            <a:ext cx="5333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Local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Binary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Steps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/>
              <a:t>Joblib</a:t>
            </a:r>
            <a:r>
              <a:rPr lang="en-US" sz="1400" dirty="0"/>
              <a:t> is a high-level library that allows to parallelize computation through the use of a backend library (multiprocessing or </a:t>
            </a:r>
            <a:r>
              <a:rPr lang="en-US" sz="1400" dirty="0" err="1"/>
              <a:t>loki</a:t>
            </a:r>
            <a:r>
              <a:rPr lang="en-US" sz="1400" dirty="0"/>
              <a:t>) by spawning </a:t>
            </a:r>
            <a:r>
              <a:rPr lang="en-US" sz="1400" b="1" dirty="0"/>
              <a:t>processes</a:t>
            </a:r>
            <a:r>
              <a:rPr lang="en-US" sz="1400" dirty="0"/>
              <a:t> instead of </a:t>
            </a:r>
            <a:r>
              <a:rPr lang="en-US" sz="1400" b="1" dirty="0"/>
              <a:t>threads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LBP algorithm is an </a:t>
            </a:r>
            <a:r>
              <a:rPr lang="en-US" sz="1400" b="1" dirty="0" err="1"/>
              <a:t>embarassingly</a:t>
            </a:r>
            <a:r>
              <a:rPr lang="en-US" sz="1400" b="1" dirty="0"/>
              <a:t> parallel problem</a:t>
            </a:r>
            <a:r>
              <a:rPr lang="en-US" sz="1400" dirty="0"/>
              <a:t>: the computation of each output pixel is independent from one another, and the input image is only read, </a:t>
            </a:r>
            <a:r>
              <a:rPr lang="en-US" sz="1400" b="1" dirty="0"/>
              <a:t>no synchronization </a:t>
            </a:r>
            <a:r>
              <a:rPr lang="en-US" sz="1400" dirty="0"/>
              <a:t>is needed.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However, it isn't convenient to have each pixel computed independently because of the drastic increase in overhead for process management. Therefore, the image is split in sub-images, and each process computes the output for a single slice.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Another problem: each process needs the input image (a </a:t>
            </a:r>
            <a:r>
              <a:rPr lang="en-US" sz="1400" dirty="0" err="1"/>
              <a:t>numpy</a:t>
            </a:r>
            <a:r>
              <a:rPr lang="en-US" sz="1400" dirty="0"/>
              <a:t> array), a large object that needs to be copied every time and slows down the process instantiation. To avoid this, we can use the </a:t>
            </a:r>
            <a:r>
              <a:rPr lang="en-US" sz="1400" b="1" dirty="0" err="1"/>
              <a:t>joblib.dump</a:t>
            </a:r>
            <a:r>
              <a:rPr lang="en-US" sz="1400" b="1" dirty="0"/>
              <a:t>() </a:t>
            </a:r>
            <a:r>
              <a:rPr lang="en-US" sz="1400" dirty="0"/>
              <a:t>and </a:t>
            </a:r>
            <a:r>
              <a:rPr lang="en-US" sz="1400" b="1" dirty="0" err="1"/>
              <a:t>joblib.load</a:t>
            </a:r>
            <a:r>
              <a:rPr lang="en-US" sz="1400" b="1" dirty="0"/>
              <a:t>() </a:t>
            </a:r>
            <a:r>
              <a:rPr lang="en-US" sz="1400" dirty="0"/>
              <a:t>functions to save and reload the </a:t>
            </a:r>
            <a:r>
              <a:rPr lang="en-US" sz="1400" dirty="0" err="1"/>
              <a:t>numpy</a:t>
            </a:r>
            <a:r>
              <a:rPr lang="en-US" sz="1400" dirty="0"/>
              <a:t> array efficiently.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450D36C-2AF0-8AD6-2EB1-7A3F8DC0A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06" y="2020016"/>
            <a:ext cx="7760099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F1624B-5F17-B4BF-4890-FF1C5E462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60" y="2049180"/>
            <a:ext cx="7836303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6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7E5BD1-74B2-00BD-7CD7-EA1B2989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13" y="2242865"/>
            <a:ext cx="7264773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2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order to compare the performance of a sequential algorithm with its parallel version we can use the concept of </a:t>
            </a:r>
            <a:r>
              <a:rPr lang="en-US" sz="1400" b="1" dirty="0"/>
              <a:t>speedup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Speedup is measured as the ratio between the execution time of the sequential algorithm and the parallel one.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10DEC-1E9A-2C82-AA49-62E6374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84" y="3547815"/>
            <a:ext cx="1099544" cy="10568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FE85D-59C6-350B-0C36-765E48E99E35}"/>
              </a:ext>
            </a:extLst>
          </p:cNvPr>
          <p:cNvSpPr txBox="1"/>
          <p:nvPr/>
        </p:nvSpPr>
        <p:spPr>
          <a:xfrm>
            <a:off x="648252" y="476854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Ideally, we should look for </a:t>
            </a:r>
            <a:r>
              <a:rPr lang="en-US" sz="1400" i="1" dirty="0"/>
              <a:t>perfect speedup </a:t>
            </a:r>
            <a:r>
              <a:rPr lang="en-US" sz="1400" dirty="0"/>
              <a:t>or even </a:t>
            </a:r>
            <a:r>
              <a:rPr lang="en-US" sz="1400" i="1" dirty="0"/>
              <a:t>linear speedup</a:t>
            </a:r>
            <a:r>
              <a:rPr lang="en-US" sz="1400" dirty="0"/>
              <a:t>, meaning S should be equal or similar to the number of processors used to perform the parallel algorithm.</a:t>
            </a:r>
          </a:p>
        </p:txBody>
      </p:sp>
    </p:spTree>
    <p:extLst>
      <p:ext uri="{BB962C8B-B14F-4D97-AF65-F5344CB8AC3E}">
        <p14:creationId xmlns:p14="http://schemas.microsoft.com/office/powerpoint/2010/main" val="214045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5BC8D1-F5D2-3865-EF9B-C4FEEBA9C244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experiments were performed on a Intel Core i7-1165G7 with 4 physical cores 8 logical cores.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To evaluate the application performance, different images and values for the parameter P were used.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DA434CE3-06A6-9F70-3D6E-53E9D91B0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79860"/>
            <a:ext cx="3932752" cy="323873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8E015B2-6686-7334-41D1-D0125DC45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37" y="3179860"/>
            <a:ext cx="3827750" cy="32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AC237D1-5BA1-B7AB-5899-9FF88BA30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364666"/>
            <a:ext cx="3492679" cy="1854295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399D0C0-CD69-87F0-7604-B5CED1B45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95" y="2379568"/>
            <a:ext cx="3473629" cy="1866996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F774270-A1EF-C4B9-F420-364A9DA63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50" y="4384415"/>
            <a:ext cx="3543482" cy="1866996"/>
          </a:xfrm>
          <a:prstGeom prst="rect">
            <a:avLst/>
          </a:prstGeom>
        </p:spPr>
      </p:pic>
      <p:pic>
        <p:nvPicPr>
          <p:cNvPr id="19" name="Immagine 1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DFB19D4-E045-3615-EE9C-6529DAFC9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744" y="4379214"/>
            <a:ext cx="3486329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496F2DC-E518-008F-C35D-E6D593CF4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474156"/>
            <a:ext cx="3435527" cy="1816193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60482CF-7E03-9ED9-9F50-CFBC480AF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052" y="2471098"/>
            <a:ext cx="3486329" cy="1816193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258E086-2293-4B64-7E8C-F31C81AF9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71" y="4475019"/>
            <a:ext cx="3486329" cy="1835244"/>
          </a:xfrm>
          <a:prstGeom prst="rect">
            <a:avLst/>
          </a:prstGeom>
        </p:spPr>
      </p:pic>
      <p:pic>
        <p:nvPicPr>
          <p:cNvPr id="20" name="Immagine 1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39FBBA2-C521-3033-2255-A91E37D87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593" y="4475019"/>
            <a:ext cx="3505380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1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0BE023-7801-1EBA-F422-C8CD93F22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177378"/>
            <a:ext cx="7931558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33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5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datasets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8CC26A3-E3E8-3FBB-AD25-ACE90811F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949" y="2429265"/>
            <a:ext cx="4512102" cy="37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Local </a:t>
            </a:r>
            <a:r>
              <a:rPr lang="it-IT" dirty="0" err="1">
                <a:latin typeface="Arial"/>
                <a:cs typeface="Arial"/>
              </a:rPr>
              <a:t>Binary</a:t>
            </a:r>
            <a:r>
              <a:rPr lang="it-IT" dirty="0">
                <a:latin typeface="Arial"/>
                <a:cs typeface="Arial"/>
              </a:rPr>
              <a:t> Pattern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Local Binary Pattern (LBP) is a simple and efficient texture descriptor that labels each pixel of a grayscale image with a binary number based on the neighboring pixels in order to create a local representation of the texture.</a:t>
            </a:r>
          </a:p>
          <a:p>
            <a:pPr algn="just"/>
            <a:r>
              <a:rPr lang="en-US" sz="1400" dirty="0"/>
              <a:t>The histogram obtained from the occurrences of these labels can be used as a texture descriptor.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B44987-1D51-86E1-A04F-317F7C076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697" y="3556784"/>
            <a:ext cx="5986606" cy="29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E26CAFB-1803-ECFF-1F7A-06C863913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14" y="2308292"/>
            <a:ext cx="3611658" cy="19262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611957E-F026-1804-EEBD-40FE5DB1E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674" y="2416910"/>
            <a:ext cx="3635736" cy="1926217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450753F-839C-35C3-D96C-DC83F0D80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66" y="4479674"/>
            <a:ext cx="3512319" cy="185807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0131D592-73CC-C9EF-070A-4C62881590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674" y="4444708"/>
            <a:ext cx="3512319" cy="18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Local </a:t>
            </a:r>
            <a:r>
              <a:rPr lang="it-IT" dirty="0" err="1">
                <a:latin typeface="Arial"/>
                <a:cs typeface="Arial"/>
              </a:rPr>
              <a:t>Binary</a:t>
            </a:r>
            <a:r>
              <a:rPr lang="it-IT" dirty="0">
                <a:latin typeface="Arial"/>
                <a:cs typeface="Arial"/>
              </a:rPr>
              <a:t> Pattern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7D9C49F-5B96-0A3A-13C1-BA4D33964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816" y="2317091"/>
            <a:ext cx="5516568" cy="41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Local </a:t>
            </a:r>
            <a:r>
              <a:rPr lang="it-IT" dirty="0" err="1">
                <a:latin typeface="Arial"/>
                <a:cs typeface="Arial"/>
              </a:rPr>
              <a:t>Binary</a:t>
            </a:r>
            <a:r>
              <a:rPr lang="it-IT" dirty="0">
                <a:latin typeface="Arial"/>
                <a:cs typeface="Arial"/>
              </a:rPr>
              <a:t> Pattern – </a:t>
            </a:r>
            <a:r>
              <a:rPr lang="it-IT" dirty="0" err="1">
                <a:latin typeface="Arial"/>
                <a:cs typeface="Arial"/>
              </a:rPr>
              <a:t>Uniform</a:t>
            </a:r>
            <a:r>
              <a:rPr lang="it-IT" dirty="0">
                <a:latin typeface="Arial"/>
                <a:cs typeface="Arial"/>
              </a:rPr>
              <a:t> Patterns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96E57A-ACB1-A62C-FE70-DB4078A63A16}"/>
              </a:ext>
            </a:extLst>
          </p:cNvPr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A circular </a:t>
            </a:r>
            <a:r>
              <a:rPr lang="en-US" sz="1400" dirty="0" err="1"/>
              <a:t>neighbourhood</a:t>
            </a:r>
            <a:r>
              <a:rPr lang="en-US" sz="1400" dirty="0"/>
              <a:t> of pixels is said to have a </a:t>
            </a:r>
            <a:r>
              <a:rPr lang="en-US" sz="1400" b="1" dirty="0"/>
              <a:t>uniform pattern</a:t>
            </a:r>
            <a:r>
              <a:rPr lang="en-US" sz="1400" dirty="0"/>
              <a:t> if there are few spatial transitions.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More formally, we define the function </a:t>
            </a:r>
            <a:r>
              <a:rPr lang="en-US" sz="1400" i="1" dirty="0"/>
              <a:t>U</a:t>
            </a:r>
            <a:r>
              <a:rPr lang="en-US" sz="1400" dirty="0"/>
              <a:t> that calculates the number of spatial transitions (bitwise 0/1 changes) in the </a:t>
            </a:r>
            <a:r>
              <a:rPr lang="en-US" sz="1400" dirty="0" err="1"/>
              <a:t>neighbourhood</a:t>
            </a:r>
            <a:r>
              <a:rPr lang="en-US" sz="1400" dirty="0"/>
              <a:t> pattern. Only patterns with a value of </a:t>
            </a:r>
            <a:r>
              <a:rPr lang="en-US" sz="1400" i="1" dirty="0"/>
              <a:t>U</a:t>
            </a:r>
            <a:r>
              <a:rPr lang="en-US" sz="1400" dirty="0"/>
              <a:t> of at most 2 are considered uniform.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0935CE-9CEA-4A99-52DE-FAF71B274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49" y="3697578"/>
            <a:ext cx="4140413" cy="73028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545CCA7-3876-6870-85F8-F36BE4A45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049" y="4832116"/>
            <a:ext cx="3676839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3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Bilinear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Interpolation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96E57A-ACB1-A62C-FE70-DB4078A63A16}"/>
              </a:ext>
            </a:extLst>
          </p:cNvPr>
          <p:cNvSpPr txBox="1"/>
          <p:nvPr/>
        </p:nvSpPr>
        <p:spPr>
          <a:xfrm>
            <a:off x="648253" y="237826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If </a:t>
            </a:r>
            <a:r>
              <a:rPr lang="en-US" sz="1400" i="1" dirty="0"/>
              <a:t>cx</a:t>
            </a:r>
            <a:r>
              <a:rPr lang="en-US" sz="1400" dirty="0"/>
              <a:t> and </a:t>
            </a:r>
            <a:r>
              <a:rPr lang="en-US" sz="1400" i="1" dirty="0"/>
              <a:t>cy</a:t>
            </a:r>
            <a:r>
              <a:rPr lang="en-US" sz="1400" dirty="0"/>
              <a:t> are the coordinates of the center pixel, the coordinates of each </a:t>
            </a:r>
            <a:r>
              <a:rPr lang="en-US" sz="1400" dirty="0" err="1"/>
              <a:t>neighbour</a:t>
            </a:r>
            <a:r>
              <a:rPr lang="en-US" sz="1400" dirty="0"/>
              <a:t> pixel </a:t>
            </a:r>
            <a:r>
              <a:rPr lang="en-US" sz="1400" i="1" dirty="0"/>
              <a:t>p</a:t>
            </a:r>
            <a:r>
              <a:rPr lang="en-US" sz="1400" dirty="0"/>
              <a:t> can be computed as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AC4A924-49B3-FE1D-2A01-26C959125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414" y="2912838"/>
            <a:ext cx="2006703" cy="67313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1C1108-7287-F737-4E57-4EE2DF0E6AFE}"/>
              </a:ext>
            </a:extLst>
          </p:cNvPr>
          <p:cNvSpPr txBox="1"/>
          <p:nvPr/>
        </p:nvSpPr>
        <p:spPr>
          <a:xfrm>
            <a:off x="648251" y="3844853"/>
            <a:ext cx="781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If these coordinates don't end into the center of a pixel, the grayscale value is bilinearly interpolated.</a:t>
            </a:r>
          </a:p>
        </p:txBody>
      </p:sp>
      <p:pic>
        <p:nvPicPr>
          <p:cNvPr id="16" name="Immagine 15" descr="Immagine che contiene luce, arancia, linea&#10;&#10;Descrizione generata automaticamente">
            <a:extLst>
              <a:ext uri="{FF2B5EF4-FFF2-40B4-BE49-F238E27FC236}">
                <a16:creationId xmlns:a16="http://schemas.microsoft.com/office/drawing/2014/main" id="{479B60F3-8DC8-091B-C4E6-ECED9E982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515" y="4050909"/>
            <a:ext cx="2717346" cy="256638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DCAF1CF-820D-D2EC-5C0C-82461771E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85" y="5102992"/>
            <a:ext cx="5270771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Sequential</a:t>
            </a:r>
            <a:r>
              <a:rPr lang="it-IT" dirty="0">
                <a:latin typeface="Arial"/>
                <a:cs typeface="Arial"/>
              </a:rPr>
              <a:t> LBP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278D3D7-F210-F8C5-6D4C-1D39B5CB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80" y="2178563"/>
            <a:ext cx="6719152" cy="42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Interpolation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927DF4-FDA0-ADA5-CCE9-D05DC2B67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619" y="2087807"/>
            <a:ext cx="5326765" cy="45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Main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ACCA3E-0BD0-61B0-0C15-052594D02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648" y="2306930"/>
            <a:ext cx="4191215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Histogram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15" name="Immagine 14" descr="Immagine che contiene gatto, mammifero, gatto domestico, vicino&#10;&#10;Descrizione generata automaticamente">
            <a:extLst>
              <a:ext uri="{FF2B5EF4-FFF2-40B4-BE49-F238E27FC236}">
                <a16:creationId xmlns:a16="http://schemas.microsoft.com/office/drawing/2014/main" id="{D118F3DB-8C83-1696-170D-954BE1527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40" y="2474155"/>
            <a:ext cx="3542767" cy="334970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6BFBFDC-0052-97D7-3709-B04869B57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44" y="2633018"/>
            <a:ext cx="4042630" cy="30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69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Microsoft Office PowerPoint</Application>
  <PresentationFormat>Presentazione su schermo (4:3)</PresentationFormat>
  <Paragraphs>158</Paragraphs>
  <Slides>20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74</cp:revision>
  <dcterms:created xsi:type="dcterms:W3CDTF">2012-12-06T09:21:12Z</dcterms:created>
  <dcterms:modified xsi:type="dcterms:W3CDTF">2023-01-27T09:21:30Z</dcterms:modified>
</cp:coreProperties>
</file>