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59" r:id="rId4"/>
    <p:sldId id="267" r:id="rId5"/>
    <p:sldId id="282" r:id="rId6"/>
    <p:sldId id="262" r:id="rId7"/>
    <p:sldId id="266" r:id="rId8"/>
    <p:sldId id="263" r:id="rId9"/>
    <p:sldId id="268" r:id="rId10"/>
    <p:sldId id="28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 Onetiu" initials="VO" lastIdx="2" clrIdx="0">
    <p:extLst>
      <p:ext uri="{19B8F6BF-5375-455C-9EA6-DF929625EA0E}">
        <p15:presenceInfo xmlns:p15="http://schemas.microsoft.com/office/powerpoint/2012/main" userId="abcebea625b436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4ED"/>
    <a:srgbClr val="D1D8B7"/>
    <a:srgbClr val="A09D79"/>
    <a:srgbClr val="AD5C4D"/>
    <a:srgbClr val="543E35"/>
    <a:srgbClr val="637700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5 Major Bugs</a:t>
            </a:r>
          </a:p>
        </c:rich>
      </c:tx>
      <c:layout>
        <c:manualLayout>
          <c:xMode val="edge"/>
          <c:yMode val="edge"/>
          <c:x val="0.35048324656191598"/>
          <c:y val="3.82586356066795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970647469466876E-2"/>
          <c:y val="0.19070928713572707"/>
          <c:w val="0.93967337933282158"/>
          <c:h val="0.6405224315187249"/>
        </c:manualLayout>
      </c:layout>
      <c:pie3DChart>
        <c:varyColors val="1"/>
        <c:ser>
          <c:idx val="0"/>
          <c:order val="0"/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424-4B21-97FE-53A6D0A8A6B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424-4B21-97FE-53A6D0A8A6B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E424-4B21-97FE-53A6D0A8A6B0}"/>
              </c:ext>
            </c:extLst>
          </c:dPt>
          <c:dPt>
            <c:idx val="3"/>
            <c:bubble3D val="0"/>
            <c:explosion val="8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E424-4B21-97FE-53A6D0A8A6B0}"/>
              </c:ext>
            </c:extLst>
          </c:dPt>
          <c:dPt>
            <c:idx val="4"/>
            <c:bubble3D val="0"/>
            <c:explosion val="5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E424-4B21-97FE-53A6D0A8A6B0}"/>
              </c:ext>
            </c:extLst>
          </c:dPt>
          <c:dLbls>
            <c:dLbl>
              <c:idx val="0"/>
              <c:layout>
                <c:manualLayout>
                  <c:x val="0.20736267233778449"/>
                  <c:y val="4.76592643737995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8092906899511"/>
                      <c:h val="0.1536466805964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424-4B21-97FE-53A6D0A8A6B0}"/>
                </c:ext>
              </c:extLst>
            </c:dLbl>
            <c:dLbl>
              <c:idx val="1"/>
              <c:layout>
                <c:manualLayout>
                  <c:x val="-0.16995119957363491"/>
                  <c:y val="-2.365528427070004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24-4B21-97FE-53A6D0A8A6B0}"/>
                </c:ext>
              </c:extLst>
            </c:dLbl>
            <c:dLbl>
              <c:idx val="2"/>
              <c:layout>
                <c:manualLayout>
                  <c:x val="-0.39435394394724249"/>
                  <c:y val="7.82051699165419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24-4B21-97FE-53A6D0A8A6B0}"/>
                </c:ext>
              </c:extLst>
            </c:dLbl>
            <c:dLbl>
              <c:idx val="3"/>
              <c:layout>
                <c:manualLayout>
                  <c:x val="0.17391345107746711"/>
                  <c:y val="9.182072545603088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24-4B21-97FE-53A6D0A8A6B0}"/>
                </c:ext>
              </c:extLst>
            </c:dLbl>
            <c:dLbl>
              <c:idx val="4"/>
              <c:layout>
                <c:manualLayout>
                  <c:x val="-3.322575988169061E-2"/>
                  <c:y val="4.076326812280335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424-4B21-97FE-53A6D0A8A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Sheet1!$B$5:$B$9</c:f>
              <c:strCache>
                <c:ptCount val="5"/>
                <c:pt idx="0">
                  <c:v>Registration </c:v>
                </c:pt>
                <c:pt idx="1">
                  <c:v>Sign In</c:v>
                </c:pt>
                <c:pt idx="2">
                  <c:v>Add to Cart</c:v>
                </c:pt>
                <c:pt idx="3">
                  <c:v>Shopping Cart</c:v>
                </c:pt>
                <c:pt idx="4">
                  <c:v>Checkout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424-4B21-97FE-53A6D0A8A6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/>
              <a:t>11 Normal Bugs</a:t>
            </a:r>
          </a:p>
        </c:rich>
      </c:tx>
      <c:layout>
        <c:manualLayout>
          <c:xMode val="edge"/>
          <c:yMode val="edge"/>
          <c:x val="0.30509750542752967"/>
          <c:y val="2.08501500049400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481689926607598"/>
          <c:y val="0.19491945473665265"/>
          <c:w val="0.7727453582236663"/>
          <c:h val="0.52168528437914796"/>
        </c:manualLayout>
      </c:layout>
      <c:pie3DChart>
        <c:varyColors val="1"/>
        <c:ser>
          <c:idx val="0"/>
          <c:order val="0"/>
          <c:explosion val="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2F-413B-B42D-1127B30C690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2F-413B-B42D-1127B30C690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92F-413B-B42D-1127B30C690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92F-413B-B42D-1127B30C690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B92F-413B-B42D-1127B30C690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B92F-413B-B42D-1127B30C6904}"/>
              </c:ext>
            </c:extLst>
          </c:dPt>
          <c:dLbls>
            <c:dLbl>
              <c:idx val="0"/>
              <c:layout>
                <c:manualLayout>
                  <c:x val="-1.1038738802362029E-2"/>
                  <c:y val="-4.543769490252914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2F-413B-B42D-1127B30C6904}"/>
                </c:ext>
              </c:extLst>
            </c:dLbl>
            <c:dLbl>
              <c:idx val="3"/>
              <c:layout>
                <c:manualLayout>
                  <c:x val="0"/>
                  <c:y val="-3.844728030214009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2F-413B-B42D-1127B30C6904}"/>
                </c:ext>
              </c:extLst>
            </c:dLbl>
            <c:dLbl>
              <c:idx val="5"/>
              <c:layout>
                <c:manualLayout>
                  <c:x val="-7.7271171616534254E-2"/>
                  <c:y val="-3.32043317452615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055693479430027"/>
                      <c:h val="6.144574433742015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92F-413B-B42D-1127B30C69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Sheet1!$B$5:$B$10</c:f>
              <c:strCache>
                <c:ptCount val="6"/>
                <c:pt idx="0">
                  <c:v>Registration </c:v>
                </c:pt>
                <c:pt idx="1">
                  <c:v>Shopping Cart</c:v>
                </c:pt>
                <c:pt idx="2">
                  <c:v>Checkout</c:v>
                </c:pt>
                <c:pt idx="3">
                  <c:v>Social Network</c:v>
                </c:pt>
                <c:pt idx="4">
                  <c:v>Search</c:v>
                </c:pt>
                <c:pt idx="5">
                  <c:v>Menu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2F-413B-B42D-1127B30C690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onetiu.Beatrix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52073" TargetMode="External"/><Relationship Id="rId3" Type="http://schemas.openxmlformats.org/officeDocument/2006/relationships/hyperlink" Target="https://bugs.scoalainformala.ro/view.php?id=52081" TargetMode="External"/><Relationship Id="rId7" Type="http://schemas.openxmlformats.org/officeDocument/2006/relationships/hyperlink" Target="https://bugs.scoalainformala.ro/view.php?id=52498" TargetMode="External"/><Relationship Id="rId12" Type="http://schemas.openxmlformats.org/officeDocument/2006/relationships/hyperlink" Target="https://bugs.scoalainformala.ro/view.php?id=52227" TargetMode="External"/><Relationship Id="rId2" Type="http://schemas.openxmlformats.org/officeDocument/2006/relationships/hyperlink" Target="https://bugs.scoalainformala.ro/view.php?id=52067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ugs.scoalainformala.ro/view.php?id=52099" TargetMode="External"/><Relationship Id="rId11" Type="http://schemas.openxmlformats.org/officeDocument/2006/relationships/hyperlink" Target="https://bugs.scoalainformala.ro/view.php?id=52225" TargetMode="External"/><Relationship Id="rId5" Type="http://schemas.openxmlformats.org/officeDocument/2006/relationships/hyperlink" Target="https://bugs.scoalainformala.ro/view.php?id=52072" TargetMode="External"/><Relationship Id="rId10" Type="http://schemas.openxmlformats.org/officeDocument/2006/relationships/hyperlink" Target="https://bugs.scoalainformala.ro/view.php?id=52228" TargetMode="External"/><Relationship Id="rId4" Type="http://schemas.openxmlformats.org/officeDocument/2006/relationships/hyperlink" Target="https://bugs.scoalainformala.ro/view.php?id=52089" TargetMode="External"/><Relationship Id="rId9" Type="http://schemas.openxmlformats.org/officeDocument/2006/relationships/hyperlink" Target="https://bugs.scoalainformala.ro/view.php?id=521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Final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E7E02-8423-F1B3-9C9E-5C1E8EE0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3BBB2"/>
              </a:clrFrom>
              <a:clrTo>
                <a:srgbClr val="E3BBB2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t="9246" b="2681"/>
          <a:stretch/>
        </p:blipFill>
        <p:spPr>
          <a:xfrm>
            <a:off x="3800213" y="2637305"/>
            <a:ext cx="4233138" cy="872658"/>
          </a:xfrm>
          <a:prstGeom prst="rect">
            <a:avLst/>
          </a:prstGeom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09D87DA-A881-D568-D890-591D1EAD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66D31-AB57-C8B7-0B8E-1BEC698CC6D9}"/>
              </a:ext>
            </a:extLst>
          </p:cNvPr>
          <p:cNvSpPr txBox="1"/>
          <p:nvPr/>
        </p:nvSpPr>
        <p:spPr>
          <a:xfrm>
            <a:off x="1191237" y="1837188"/>
            <a:ext cx="5402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Learn and prioritize the basic functionalities of the software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lack of the requirements was a real challenge but not necessarily an inconvenience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Trying to find the best test coverage of the most important functionalities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Writing correct, concise and effective test cases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Finding and reporting bugs with all the steps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8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221" y="1699250"/>
            <a:ext cx="7468998" cy="128754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473" y="3311553"/>
            <a:ext cx="3568117" cy="90810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onetiu.beatrix@gmail.com</a:t>
            </a:r>
            <a:endParaRPr lang="en-US" dirty="0"/>
          </a:p>
          <a:p>
            <a:r>
              <a:rPr lang="en-US" dirty="0"/>
              <a:t>Open for feedback or suggestions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452360"/>
              </p:ext>
            </p:extLst>
          </p:nvPr>
        </p:nvGraphicFramePr>
        <p:xfrm>
          <a:off x="1286416" y="2658187"/>
          <a:ext cx="8165402" cy="3297364"/>
        </p:xfrm>
        <a:graphic>
          <a:graphicData uri="http://schemas.openxmlformats.org/drawingml/2006/table">
            <a:tbl>
              <a:tblPr firstRow="1" bandRow="1"/>
              <a:tblGrid>
                <a:gridCol w="8165402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246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Web application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84707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Online store for women and kids goods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00881"/>
                  </a:ext>
                </a:extLst>
              </a:tr>
              <a:tr h="52615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Clothes made of wool and natural materials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3514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Baptism Accessories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6436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Delivery on the territory of Romania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</a:tbl>
          </a:graphicData>
        </a:graphic>
      </p:graphicFrame>
      <p:pic>
        <p:nvPicPr>
          <p:cNvPr id="11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12F2A02-F8D0-A485-513C-195583FDE7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9723423" y="0"/>
            <a:ext cx="2468577" cy="2658187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297" y="1721168"/>
            <a:ext cx="4901938" cy="44327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planning of the manual testing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Exploratory testing to explore and learn how the software application works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Focus on the most important functionalities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Design test scenarios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Write the test cases and execute them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Identified the defects/bugs and report them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Write the Test report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Microsoft Excel </a:t>
            </a:r>
            <a:endParaRPr lang="en-US" sz="1600" i="1" u="sng" dirty="0"/>
          </a:p>
          <a:p>
            <a:endParaRPr lang="en-US" sz="1600" i="1" dirty="0"/>
          </a:p>
          <a:p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Test case management</a:t>
            </a:r>
          </a:p>
          <a:p>
            <a:endParaRPr lang="en-US" sz="1600" i="1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u="sng" dirty="0"/>
              <a:t>MANTIS BUG TRACKER </a:t>
            </a:r>
          </a:p>
          <a:p>
            <a:endParaRPr lang="en-US" u="sng" dirty="0"/>
          </a:p>
          <a:p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BUG REPORTING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u="sng" dirty="0"/>
              <a:t>X mind Tool </a:t>
            </a:r>
          </a:p>
          <a:p>
            <a:endParaRPr lang="en-US" u="sng" dirty="0"/>
          </a:p>
          <a:p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Mind Maps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u="sng" dirty="0"/>
              <a:t>Snipping tool</a:t>
            </a:r>
          </a:p>
          <a:p>
            <a:endParaRPr lang="en-US" dirty="0"/>
          </a:p>
          <a:p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Screenshots Capture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A12D1-244D-E893-763A-FCF61E3B16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u="sng" dirty="0"/>
              <a:t>Microsoft word</a:t>
            </a:r>
          </a:p>
          <a:p>
            <a:endParaRPr lang="en-US" dirty="0"/>
          </a:p>
          <a:p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Test Report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1692275"/>
            <a:ext cx="2770632" cy="2632837"/>
          </a:xfrm>
        </p:spPr>
        <p:txBody>
          <a:bodyPr/>
          <a:lstStyle/>
          <a:p>
            <a:r>
              <a:rPr lang="en-US" sz="2000" dirty="0"/>
              <a:t>Functional Testing</a:t>
            </a:r>
          </a:p>
          <a:p>
            <a:r>
              <a:rPr lang="en-US" sz="2000" dirty="0"/>
              <a:t>Exploratory Testing</a:t>
            </a:r>
          </a:p>
          <a:p>
            <a:r>
              <a:rPr lang="en-US" sz="2000" dirty="0"/>
              <a:t>Negative Testing</a:t>
            </a:r>
          </a:p>
          <a:p>
            <a:r>
              <a:rPr lang="en-US" sz="2000" dirty="0"/>
              <a:t>Positive Testing</a:t>
            </a:r>
          </a:p>
          <a:p>
            <a:r>
              <a:rPr lang="en-US" sz="2000" dirty="0"/>
              <a:t>Smoke Testing</a:t>
            </a:r>
          </a:p>
          <a:p>
            <a:r>
              <a:rPr lang="en-US" sz="2000" dirty="0"/>
              <a:t>Cross Browser Testing</a:t>
            </a:r>
          </a:p>
          <a:p>
            <a:r>
              <a:rPr lang="en-US" sz="2000" dirty="0"/>
              <a:t>UI Testing</a:t>
            </a:r>
          </a:p>
          <a:p>
            <a:r>
              <a:rPr lang="en-US" sz="2000" dirty="0"/>
              <a:t>Usability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86116" y="1654716"/>
            <a:ext cx="3012671" cy="1151509"/>
          </a:xfrm>
        </p:spPr>
        <p:txBody>
          <a:bodyPr>
            <a:normAutofit/>
          </a:bodyPr>
          <a:lstStyle/>
          <a:p>
            <a:r>
              <a:rPr lang="en-US" sz="2000" dirty="0"/>
              <a:t>Security Testing</a:t>
            </a:r>
          </a:p>
          <a:p>
            <a:r>
              <a:rPr lang="en-US" sz="2000" dirty="0"/>
              <a:t>Performance Testing</a:t>
            </a:r>
          </a:p>
          <a:p>
            <a:r>
              <a:rPr lang="en-US" sz="2000" dirty="0"/>
              <a:t>Integration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267B4-67EA-C74F-1A0E-93250D7C6DA9}"/>
              </a:ext>
            </a:extLst>
          </p:cNvPr>
          <p:cNvSpPr txBox="1"/>
          <p:nvPr/>
        </p:nvSpPr>
        <p:spPr>
          <a:xfrm>
            <a:off x="795528" y="4325112"/>
            <a:ext cx="227685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PERFORMED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08814-754E-CE09-C8E9-CE8FA56FEBE5}"/>
              </a:ext>
            </a:extLst>
          </p:cNvPr>
          <p:cNvSpPr txBox="1"/>
          <p:nvPr/>
        </p:nvSpPr>
        <p:spPr>
          <a:xfrm>
            <a:off x="7786116" y="4355890"/>
            <a:ext cx="24414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0071F-F897-D8BD-D136-56C950D1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34947" y="1962478"/>
            <a:ext cx="4273949" cy="2393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C916DC-DB3A-65B8-BDD3-CE3E75DC64DD}"/>
              </a:ext>
            </a:extLst>
          </p:cNvPr>
          <p:cNvSpPr txBox="1"/>
          <p:nvPr/>
        </p:nvSpPr>
        <p:spPr>
          <a:xfrm>
            <a:off x="210658" y="228113"/>
            <a:ext cx="494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Bugs Overview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DA29BA4-23AC-E484-F085-1D4D39B01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236928"/>
              </p:ext>
            </p:extLst>
          </p:nvPr>
        </p:nvGraphicFramePr>
        <p:xfrm>
          <a:off x="610034" y="1527717"/>
          <a:ext cx="3761243" cy="3718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7424920-F346-8BBA-0E63-686863F57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960984"/>
              </p:ext>
            </p:extLst>
          </p:nvPr>
        </p:nvGraphicFramePr>
        <p:xfrm>
          <a:off x="6627303" y="1612225"/>
          <a:ext cx="4601975" cy="363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9AA6BDD-EE7B-E4F4-4244-B4FD59713F90}"/>
              </a:ext>
            </a:extLst>
          </p:cNvPr>
          <p:cNvSpPr txBox="1"/>
          <p:nvPr/>
        </p:nvSpPr>
        <p:spPr>
          <a:xfrm>
            <a:off x="9121696" y="6300439"/>
            <a:ext cx="188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Total: 16 Bugs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2407B8-D9D8-7C55-9B3C-B000E4AEEA3A}"/>
              </a:ext>
            </a:extLst>
          </p:cNvPr>
          <p:cNvSpPr txBox="1"/>
          <p:nvPr/>
        </p:nvSpPr>
        <p:spPr>
          <a:xfrm>
            <a:off x="271227" y="172076"/>
            <a:ext cx="6253976" cy="84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Test Cases Overview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3E4E89-AF46-1CEE-0552-BD047474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73" y="787628"/>
            <a:ext cx="9865454" cy="60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A9B96E-56AF-FE3E-ADE3-43EE9CFE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5773"/>
              </p:ext>
            </p:extLst>
          </p:nvPr>
        </p:nvGraphicFramePr>
        <p:xfrm>
          <a:off x="2015605" y="1401446"/>
          <a:ext cx="6845416" cy="4621848"/>
        </p:xfrm>
        <a:graphic>
          <a:graphicData uri="http://schemas.openxmlformats.org/drawingml/2006/table">
            <a:tbl>
              <a:tblPr firstRow="1" firstCol="1" bandRow="1"/>
              <a:tblGrid>
                <a:gridCol w="1451295">
                  <a:extLst>
                    <a:ext uri="{9D8B030D-6E8A-4147-A177-3AD203B41FA5}">
                      <a16:colId xmlns:a16="http://schemas.microsoft.com/office/drawing/2014/main" val="1612540289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134858953"/>
                    </a:ext>
                  </a:extLst>
                </a:gridCol>
                <a:gridCol w="713698">
                  <a:extLst>
                    <a:ext uri="{9D8B030D-6E8A-4147-A177-3AD203B41FA5}">
                      <a16:colId xmlns:a16="http://schemas.microsoft.com/office/drawing/2014/main" val="316981544"/>
                    </a:ext>
                  </a:extLst>
                </a:gridCol>
                <a:gridCol w="897622">
                  <a:extLst>
                    <a:ext uri="{9D8B030D-6E8A-4147-A177-3AD203B41FA5}">
                      <a16:colId xmlns:a16="http://schemas.microsoft.com/office/drawing/2014/main" val="1922627435"/>
                    </a:ext>
                  </a:extLst>
                </a:gridCol>
                <a:gridCol w="763399">
                  <a:extLst>
                    <a:ext uri="{9D8B030D-6E8A-4147-A177-3AD203B41FA5}">
                      <a16:colId xmlns:a16="http://schemas.microsoft.com/office/drawing/2014/main" val="185966890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891625387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3562567074"/>
                    </a:ext>
                  </a:extLst>
                </a:gridCol>
              </a:tblGrid>
              <a:tr h="681723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Functionality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Failed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Blocked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Run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Defects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57997"/>
                  </a:ext>
                </a:extLst>
              </a:tr>
              <a:tr h="69889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Registration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u="sng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0052067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u="sng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0052081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900" u="sng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0052089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675168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Sign in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666461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 to Cart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440887"/>
                  </a:ext>
                </a:extLst>
              </a:tr>
              <a:tr h="863581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Shopping Cart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u="sng" dirty="0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5"/>
                        </a:rPr>
                        <a:t>0052072</a:t>
                      </a: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 dirty="0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6"/>
                        </a:rPr>
                        <a:t>0052099</a:t>
                      </a: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 dirty="0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7"/>
                        </a:rPr>
                        <a:t>0052498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299487"/>
                  </a:ext>
                </a:extLst>
              </a:tr>
              <a:tr h="880462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Checkout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900" u="sng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8"/>
                        </a:rPr>
                        <a:t>0052073</a:t>
                      </a: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9"/>
                        </a:rPr>
                        <a:t>0052102</a:t>
                      </a: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10"/>
                        </a:rPr>
                        <a:t>0052228</a:t>
                      </a: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11"/>
                        </a:rPr>
                        <a:t>0052225</a:t>
                      </a:r>
                      <a:r>
                        <a:rPr lang="en-GB" sz="90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>
                          <a:solidFill>
                            <a:srgbClr val="5A5A5A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hlinkClick r:id="rId12"/>
                        </a:rPr>
                        <a:t>0052227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70482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5A5A5A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Overall Results</a:t>
                      </a:r>
                      <a:endParaRPr lang="en-US" sz="9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761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C45B00-A98E-4ABB-C081-93F2BDD66099}"/>
              </a:ext>
            </a:extLst>
          </p:cNvPr>
          <p:cNvSpPr txBox="1"/>
          <p:nvPr/>
        </p:nvSpPr>
        <p:spPr>
          <a:xfrm>
            <a:off x="542069" y="302003"/>
            <a:ext cx="5553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Test Cases Results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673351"/>
            <a:ext cx="6336456" cy="3803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60 Test Cases were executed of which 47 passes and 13 failed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16 Bugs were identified as 5 major,10 normal and 1 as improvement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Most of the bugs were identified through Exploratory Testing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type used during testing was: No data, Valid data, Invalid Data, Abnormal Data , Extreme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software application requires fixing at least the major bugs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{330F1DFF-014E-4FF9-AFA1-FF31E789E1D0}tf11964407_win32</Template>
  <TotalTime>737</TotalTime>
  <Words>383</Words>
  <Application>Microsoft Office PowerPoint</Application>
  <PresentationFormat>Widescreen</PresentationFormat>
  <Paragraphs>153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Gadugi</vt:lpstr>
      <vt:lpstr>Gill Sans Nova</vt:lpstr>
      <vt:lpstr>Gill Sans Nova Light</vt:lpstr>
      <vt:lpstr>Sagona Book</vt:lpstr>
      <vt:lpstr>Verdana</vt:lpstr>
      <vt:lpstr>Wingdings</vt:lpstr>
      <vt:lpstr>Office Theme</vt:lpstr>
      <vt:lpstr>Web Application Testing </vt:lpstr>
      <vt:lpstr>Description</vt:lpstr>
      <vt:lpstr>Testing Approach</vt:lpstr>
      <vt:lpstr>Tools Used</vt:lpstr>
      <vt:lpstr>Testing types</vt:lpstr>
      <vt:lpstr>PowerPoint Presentation</vt:lpstr>
      <vt:lpstr>PowerPoint Presentation</vt:lpstr>
      <vt:lpstr>PowerPoint Presentation</vt:lpstr>
      <vt:lpstr>Conclusions</vt:lpstr>
      <vt:lpstr>Lessons Learned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 </dc:title>
  <dc:creator>Vlad Onetiu</dc:creator>
  <cp:lastModifiedBy>Vlad Onetiu</cp:lastModifiedBy>
  <cp:revision>14</cp:revision>
  <dcterms:created xsi:type="dcterms:W3CDTF">2023-07-03T09:53:32Z</dcterms:created>
  <dcterms:modified xsi:type="dcterms:W3CDTF">2023-07-17T16:03:45Z</dcterms:modified>
</cp:coreProperties>
</file>