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0ef93e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0ef93e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70ef93e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70ef93ed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70ef93ed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70ef93ed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70ef93ed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70ef93ed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70ef93ed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70ef93ed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73a35c9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73a35c9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70ef93ed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70ef93ed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s://pt.wikipedia.org/wiki/Progressive_web_app" TargetMode="External"/><Relationship Id="rId5" Type="http://schemas.openxmlformats.org/officeDocument/2006/relationships/hyperlink" Target="https://developers.google.com/web/ilt/pwa" TargetMode="External"/><Relationship Id="rId6" Type="http://schemas.openxmlformats.org/officeDocument/2006/relationships/hyperlink" Target="https://www.youtube.com/watch?v=Ule0U0I8rO0&amp;feature=emb_rel_en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99825" y="1212025"/>
            <a:ext cx="4947900" cy="26571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53850" y="998850"/>
            <a:ext cx="5461200" cy="32016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ph type="ctrTitle"/>
          </p:nvPr>
        </p:nvSpPr>
        <p:spPr>
          <a:xfrm>
            <a:off x="962400" y="1373475"/>
            <a:ext cx="4702200" cy="8628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pt-BR" sz="3000">
                <a:solidFill>
                  <a:srgbClr val="073763"/>
                </a:solidFill>
              </a:rPr>
              <a:t>PCA Software como Serviço</a:t>
            </a:r>
            <a:r>
              <a:rPr b="1" lang="pt-BR" sz="3000">
                <a:solidFill>
                  <a:srgbClr val="073763"/>
                </a:solidFill>
              </a:rPr>
              <a:t> </a:t>
            </a:r>
            <a:endParaRPr b="1" sz="3000">
              <a:solidFill>
                <a:srgbClr val="073763"/>
              </a:solidFill>
            </a:endParaRPr>
          </a:p>
        </p:txBody>
      </p:sp>
      <p:sp>
        <p:nvSpPr>
          <p:cNvPr id="67" name="Google Shape;67;p13"/>
          <p:cNvSpPr txBox="1"/>
          <p:nvPr>
            <p:ph idx="1" type="subTitle"/>
          </p:nvPr>
        </p:nvSpPr>
        <p:spPr>
          <a:xfrm>
            <a:off x="982050" y="2459475"/>
            <a:ext cx="4702200" cy="12075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pt-BR" sz="1900">
                <a:solidFill>
                  <a:srgbClr val="073763"/>
                </a:solidFill>
              </a:rPr>
              <a:t>Professor: João Paulo Batista, Marco Antônio Brito Melo.</a:t>
            </a:r>
            <a:endParaRPr b="1" sz="1900">
              <a:solidFill>
                <a:srgbClr val="073763"/>
              </a:solidFill>
            </a:endParaRPr>
          </a:p>
          <a:p>
            <a:pPr indent="0" lvl="0" marL="0" rtl="0" algn="just">
              <a:spcBef>
                <a:spcPts val="0"/>
              </a:spcBef>
              <a:spcAft>
                <a:spcPts val="0"/>
              </a:spcAft>
              <a:buClr>
                <a:schemeClr val="dk1"/>
              </a:buClr>
              <a:buSzPts val="1100"/>
              <a:buFont typeface="Arial"/>
              <a:buNone/>
            </a:pPr>
            <a:r>
              <a:rPr b="1" lang="pt-BR" sz="1900">
                <a:solidFill>
                  <a:srgbClr val="073763"/>
                </a:solidFill>
              </a:rPr>
              <a:t>Aluna: Beatriz Amieiro</a:t>
            </a:r>
            <a:endParaRPr b="1" sz="1900">
              <a:solidFill>
                <a:srgbClr val="073763"/>
              </a:solidFill>
            </a:endParaRPr>
          </a:p>
          <a:p>
            <a:pPr indent="0" lvl="0" marL="0" rtl="0" algn="just">
              <a:spcBef>
                <a:spcPts val="0"/>
              </a:spcBef>
              <a:spcAft>
                <a:spcPts val="0"/>
              </a:spcAft>
              <a:buClr>
                <a:schemeClr val="dk1"/>
              </a:buClr>
              <a:buSzPts val="1100"/>
              <a:buFont typeface="Arial"/>
              <a:buNone/>
            </a:pPr>
            <a:r>
              <a:rPr b="1" lang="pt-BR" sz="1900">
                <a:solidFill>
                  <a:srgbClr val="073763"/>
                </a:solidFill>
              </a:rPr>
              <a:t>Matrícula: 5405153</a:t>
            </a:r>
            <a:endParaRPr b="1" sz="1900">
              <a:solidFill>
                <a:srgbClr val="073763"/>
              </a:solidFill>
            </a:endParaRPr>
          </a:p>
          <a:p>
            <a:pPr indent="0" lvl="0" marL="0" rtl="0" algn="just">
              <a:spcBef>
                <a:spcPts val="0"/>
              </a:spcBef>
              <a:spcAft>
                <a:spcPts val="0"/>
              </a:spcAft>
              <a:buClr>
                <a:schemeClr val="dk1"/>
              </a:buClr>
              <a:buSzPts val="1100"/>
              <a:buFont typeface="Arial"/>
              <a:buNone/>
            </a:pPr>
            <a:r>
              <a:t/>
            </a:r>
            <a:endParaRPr sz="1800">
              <a:solidFill>
                <a:srgbClr val="073763"/>
              </a:solidFill>
            </a:endParaRPr>
          </a:p>
          <a:p>
            <a:pPr indent="0" lvl="0" marL="0" rtl="0" algn="just">
              <a:spcBef>
                <a:spcPts val="0"/>
              </a:spcBef>
              <a:spcAft>
                <a:spcPts val="0"/>
              </a:spcAft>
              <a:buNone/>
            </a:pPr>
            <a:r>
              <a:t/>
            </a:r>
            <a:endParaRPr sz="180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4"/>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799825" y="1212025"/>
            <a:ext cx="4947900" cy="26571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53850" y="922650"/>
            <a:ext cx="5461200" cy="32016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idx="1" type="subTitle"/>
          </p:nvPr>
        </p:nvSpPr>
        <p:spPr>
          <a:xfrm>
            <a:off x="1058250" y="2383275"/>
            <a:ext cx="4702200" cy="12075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pt-BR" sz="1900">
                <a:solidFill>
                  <a:srgbClr val="073763"/>
                </a:solidFill>
              </a:rPr>
              <a:t>Se está procurando por um curso de inglês, para o dia a dia e com um valor bem acessível, então esse é o seu curso.</a:t>
            </a:r>
            <a:endParaRPr b="1" sz="1900">
              <a:solidFill>
                <a:srgbClr val="073763"/>
              </a:solidFill>
            </a:endParaRPr>
          </a:p>
          <a:p>
            <a:pPr indent="0" lvl="0" marL="0" rtl="0" algn="just">
              <a:spcBef>
                <a:spcPts val="0"/>
              </a:spcBef>
              <a:spcAft>
                <a:spcPts val="0"/>
              </a:spcAft>
              <a:buClr>
                <a:schemeClr val="dk1"/>
              </a:buClr>
              <a:buSzPts val="1100"/>
              <a:buFont typeface="Arial"/>
              <a:buNone/>
            </a:pPr>
            <a:r>
              <a:t/>
            </a:r>
            <a:endParaRPr sz="1800">
              <a:solidFill>
                <a:srgbClr val="073763"/>
              </a:solidFill>
            </a:endParaRPr>
          </a:p>
          <a:p>
            <a:pPr indent="0" lvl="0" marL="0" rtl="0" algn="just">
              <a:spcBef>
                <a:spcPts val="0"/>
              </a:spcBef>
              <a:spcAft>
                <a:spcPts val="0"/>
              </a:spcAft>
              <a:buNone/>
            </a:pPr>
            <a:r>
              <a:t/>
            </a:r>
            <a:endParaRPr sz="1800">
              <a:solidFill>
                <a:srgbClr val="073763"/>
              </a:solidFill>
            </a:endParaRPr>
          </a:p>
        </p:txBody>
      </p:sp>
      <p:sp>
        <p:nvSpPr>
          <p:cNvPr id="85" name="Google Shape;85;p14"/>
          <p:cNvSpPr txBox="1"/>
          <p:nvPr>
            <p:ph type="ctrTitle"/>
          </p:nvPr>
        </p:nvSpPr>
        <p:spPr>
          <a:xfrm>
            <a:off x="962400" y="1297275"/>
            <a:ext cx="4702200" cy="8628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pt-BR">
                <a:solidFill>
                  <a:srgbClr val="073763"/>
                </a:solidFill>
              </a:rPr>
              <a:t>Deep English  </a:t>
            </a:r>
            <a:endParaRPr b="1">
              <a:solidFill>
                <a:srgbClr val="0737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5"/>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876025" y="1288225"/>
            <a:ext cx="4947900" cy="26571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30050" y="998850"/>
            <a:ext cx="5461200" cy="32016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idx="1" type="subTitle"/>
          </p:nvPr>
        </p:nvSpPr>
        <p:spPr>
          <a:xfrm>
            <a:off x="969575" y="2242400"/>
            <a:ext cx="4791000" cy="1626900"/>
          </a:xfrm>
          <a:prstGeom prst="rect">
            <a:avLst/>
          </a:prstGeom>
          <a:noFill/>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b="1" lang="pt-BR" sz="1700">
                <a:solidFill>
                  <a:srgbClr val="073763"/>
                </a:solidFill>
              </a:rPr>
              <a:t>Criação de uma plataforma Web, onde serão ofertados aulas de inglês, com interações entre alunos e o professor, </a:t>
            </a:r>
            <a:r>
              <a:rPr b="1" lang="pt-BR" sz="1700">
                <a:solidFill>
                  <a:srgbClr val="073763"/>
                </a:solidFill>
              </a:rPr>
              <a:t>fomentando</a:t>
            </a:r>
            <a:r>
              <a:rPr b="1" lang="pt-BR" sz="1700">
                <a:solidFill>
                  <a:srgbClr val="073763"/>
                </a:solidFill>
              </a:rPr>
              <a:t> o aprendizado do idioma, com gramática, </a:t>
            </a:r>
            <a:r>
              <a:rPr b="1" lang="pt-BR" sz="1700">
                <a:solidFill>
                  <a:srgbClr val="073763"/>
                </a:solidFill>
              </a:rPr>
              <a:t>pronúncias</a:t>
            </a:r>
            <a:r>
              <a:rPr b="1" lang="pt-BR" sz="1700">
                <a:solidFill>
                  <a:srgbClr val="073763"/>
                </a:solidFill>
              </a:rPr>
              <a:t>, vocabulário e phrasal verbs.</a:t>
            </a:r>
            <a:endParaRPr b="1" sz="1700">
              <a:solidFill>
                <a:srgbClr val="073763"/>
              </a:solidFill>
            </a:endParaRPr>
          </a:p>
          <a:p>
            <a:pPr indent="0" lvl="0" marL="0" rtl="0" algn="just">
              <a:spcBef>
                <a:spcPts val="0"/>
              </a:spcBef>
              <a:spcAft>
                <a:spcPts val="0"/>
              </a:spcAft>
              <a:buClr>
                <a:schemeClr val="dk1"/>
              </a:buClr>
              <a:buSzPts val="1100"/>
              <a:buFont typeface="Arial"/>
              <a:buNone/>
            </a:pPr>
            <a:r>
              <a:t/>
            </a:r>
            <a:endParaRPr sz="1600">
              <a:solidFill>
                <a:srgbClr val="073763"/>
              </a:solidFill>
            </a:endParaRPr>
          </a:p>
          <a:p>
            <a:pPr indent="0" lvl="0" marL="0" rtl="0" algn="just">
              <a:spcBef>
                <a:spcPts val="0"/>
              </a:spcBef>
              <a:spcAft>
                <a:spcPts val="0"/>
              </a:spcAft>
              <a:buNone/>
            </a:pPr>
            <a:r>
              <a:t/>
            </a:r>
            <a:endParaRPr sz="1800">
              <a:solidFill>
                <a:srgbClr val="073763"/>
              </a:solidFill>
            </a:endParaRPr>
          </a:p>
        </p:txBody>
      </p:sp>
      <p:sp>
        <p:nvSpPr>
          <p:cNvPr id="103" name="Google Shape;103;p15"/>
          <p:cNvSpPr txBox="1"/>
          <p:nvPr/>
        </p:nvSpPr>
        <p:spPr>
          <a:xfrm>
            <a:off x="1070850" y="1563125"/>
            <a:ext cx="4340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200">
                <a:solidFill>
                  <a:srgbClr val="073763"/>
                </a:solidFill>
              </a:rPr>
              <a:t>Sobre o Software</a:t>
            </a:r>
            <a:endParaRPr b="1" sz="22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6"/>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876025" y="637150"/>
            <a:ext cx="3696000" cy="39939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30050" y="347775"/>
            <a:ext cx="4217100" cy="45720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ph idx="1" type="subTitle"/>
          </p:nvPr>
        </p:nvSpPr>
        <p:spPr>
          <a:xfrm>
            <a:off x="1058250" y="1071200"/>
            <a:ext cx="3375600" cy="3559800"/>
          </a:xfrm>
          <a:prstGeom prst="rect">
            <a:avLst/>
          </a:prstGeom>
          <a:noFill/>
        </p:spPr>
        <p:txBody>
          <a:bodyPr anchorCtr="0" anchor="t" bIns="91425" lIns="91425" spcFirstLastPara="1" rIns="91425" wrap="square" tIns="91425">
            <a:noAutofit/>
          </a:bodyPr>
          <a:lstStyle/>
          <a:p>
            <a:pPr indent="-330200" lvl="0" marL="457200" rtl="0" algn="just">
              <a:spcBef>
                <a:spcPts val="0"/>
              </a:spcBef>
              <a:spcAft>
                <a:spcPts val="0"/>
              </a:spcAft>
              <a:buClr>
                <a:srgbClr val="073763"/>
              </a:buClr>
              <a:buSzPts val="1600"/>
              <a:buChar char="●"/>
            </a:pPr>
            <a:r>
              <a:rPr b="1" lang="pt-BR" sz="1600">
                <a:solidFill>
                  <a:srgbClr val="073763"/>
                </a:solidFill>
              </a:rPr>
              <a:t>Class </a:t>
            </a:r>
            <a:r>
              <a:rPr lang="pt-BR" sz="1600">
                <a:solidFill>
                  <a:srgbClr val="073763"/>
                </a:solidFill>
              </a:rPr>
              <a:t>(Contendo aulas divididas por níveis.)</a:t>
            </a:r>
            <a:endParaRPr sz="1600">
              <a:solidFill>
                <a:srgbClr val="073763"/>
              </a:solidFill>
            </a:endParaRPr>
          </a:p>
          <a:p>
            <a:pPr indent="0" lvl="0" marL="0" rtl="0" algn="just">
              <a:spcBef>
                <a:spcPts val="0"/>
              </a:spcBef>
              <a:spcAft>
                <a:spcPts val="0"/>
              </a:spcAft>
              <a:buNone/>
            </a:pPr>
            <a:r>
              <a:t/>
            </a:r>
            <a:endParaRPr b="1"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Forum </a:t>
            </a:r>
            <a:r>
              <a:rPr lang="pt-BR" sz="1600">
                <a:solidFill>
                  <a:srgbClr val="073763"/>
                </a:solidFill>
              </a:rPr>
              <a:t>(Contendo um espaço para discussão entre os alunos.)</a:t>
            </a:r>
            <a:endParaRPr sz="1600">
              <a:solidFill>
                <a:srgbClr val="073763"/>
              </a:solidFill>
            </a:endParaRPr>
          </a:p>
          <a:p>
            <a:pPr indent="0" lvl="0" marL="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Contact </a:t>
            </a:r>
            <a:r>
              <a:rPr lang="pt-BR" sz="1600">
                <a:solidFill>
                  <a:srgbClr val="073763"/>
                </a:solidFill>
              </a:rPr>
              <a:t>(Um espaço para tirar as duvidas com o professor.)</a:t>
            </a:r>
            <a:endParaRPr sz="1600">
              <a:solidFill>
                <a:srgbClr val="073763"/>
              </a:solidFill>
            </a:endParaRPr>
          </a:p>
          <a:p>
            <a:pPr indent="0" lvl="0" marL="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Events </a:t>
            </a:r>
            <a:r>
              <a:rPr lang="pt-BR" sz="1600">
                <a:solidFill>
                  <a:srgbClr val="073763"/>
                </a:solidFill>
              </a:rPr>
              <a:t>(Uma agenda de eventos para aulas remotas.)</a:t>
            </a:r>
            <a:endParaRPr sz="1600">
              <a:solidFill>
                <a:srgbClr val="073763"/>
              </a:solidFill>
            </a:endParaRPr>
          </a:p>
          <a:p>
            <a:pPr indent="0" lvl="0" marL="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Login </a:t>
            </a:r>
            <a:r>
              <a:rPr lang="pt-BR" sz="1600">
                <a:solidFill>
                  <a:srgbClr val="073763"/>
                </a:solidFill>
              </a:rPr>
              <a:t>(Cadastro e Login)</a:t>
            </a:r>
            <a:endParaRPr sz="1600">
              <a:solidFill>
                <a:srgbClr val="073763"/>
              </a:solidFill>
            </a:endParaRPr>
          </a:p>
          <a:p>
            <a:pPr indent="0" lvl="0" marL="0" rtl="0" algn="just">
              <a:spcBef>
                <a:spcPts val="0"/>
              </a:spcBef>
              <a:spcAft>
                <a:spcPts val="0"/>
              </a:spcAft>
              <a:buNone/>
            </a:pPr>
            <a:r>
              <a:t/>
            </a:r>
            <a:endParaRPr sz="1600">
              <a:solidFill>
                <a:srgbClr val="073763"/>
              </a:solidFill>
            </a:endParaRPr>
          </a:p>
          <a:p>
            <a:pPr indent="0" lvl="0" marL="0" rtl="0" algn="just">
              <a:spcBef>
                <a:spcPts val="0"/>
              </a:spcBef>
              <a:spcAft>
                <a:spcPts val="0"/>
              </a:spcAft>
              <a:buClr>
                <a:schemeClr val="dk1"/>
              </a:buClr>
              <a:buSzPts val="1100"/>
              <a:buFont typeface="Arial"/>
              <a:buNone/>
            </a:pPr>
            <a:r>
              <a:t/>
            </a:r>
            <a:endParaRPr sz="1800">
              <a:solidFill>
                <a:srgbClr val="073763"/>
              </a:solidFill>
            </a:endParaRPr>
          </a:p>
          <a:p>
            <a:pPr indent="0" lvl="0" marL="0" rtl="0" algn="just">
              <a:spcBef>
                <a:spcPts val="0"/>
              </a:spcBef>
              <a:spcAft>
                <a:spcPts val="0"/>
              </a:spcAft>
              <a:buNone/>
            </a:pPr>
            <a:r>
              <a:t/>
            </a:r>
            <a:endParaRPr sz="1800">
              <a:solidFill>
                <a:srgbClr val="073763"/>
              </a:solidFill>
            </a:endParaRPr>
          </a:p>
        </p:txBody>
      </p:sp>
      <p:sp>
        <p:nvSpPr>
          <p:cNvPr id="121" name="Google Shape;121;p16"/>
          <p:cNvSpPr txBox="1"/>
          <p:nvPr>
            <p:ph type="ctrTitle"/>
          </p:nvPr>
        </p:nvSpPr>
        <p:spPr>
          <a:xfrm>
            <a:off x="962400" y="687675"/>
            <a:ext cx="1888200" cy="4923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pt-BR" sz="2200">
                <a:solidFill>
                  <a:srgbClr val="073763"/>
                </a:solidFill>
              </a:rPr>
              <a:t>Serviços</a:t>
            </a:r>
            <a:r>
              <a:rPr b="1" lang="pt-BR">
                <a:solidFill>
                  <a:srgbClr val="073763"/>
                </a:solidFill>
              </a:rPr>
              <a:t> </a:t>
            </a:r>
            <a:endParaRPr b="1">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7"/>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876025" y="637150"/>
            <a:ext cx="3696000" cy="39939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630050" y="347775"/>
            <a:ext cx="4217100" cy="45720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ph idx="1" type="subTitle"/>
          </p:nvPr>
        </p:nvSpPr>
        <p:spPr>
          <a:xfrm>
            <a:off x="1058250" y="1449675"/>
            <a:ext cx="3375600" cy="31812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rPr b="1" lang="pt-BR" sz="1600">
                <a:solidFill>
                  <a:srgbClr val="073763"/>
                </a:solidFill>
              </a:rPr>
              <a:t>A plataforma será desenvolvida em:</a:t>
            </a:r>
            <a:r>
              <a:rPr b="1" lang="pt-BR" sz="1600">
                <a:solidFill>
                  <a:srgbClr val="073763"/>
                </a:solidFill>
              </a:rPr>
              <a:t> </a:t>
            </a:r>
            <a:endParaRPr b="1" sz="1600">
              <a:solidFill>
                <a:srgbClr val="073763"/>
              </a:solidFill>
            </a:endParaRPr>
          </a:p>
          <a:p>
            <a:pPr indent="457200" lvl="0" marL="0" rtl="0" algn="just">
              <a:spcBef>
                <a:spcPts val="0"/>
              </a:spcBef>
              <a:spcAft>
                <a:spcPts val="0"/>
              </a:spcAft>
              <a:buNone/>
            </a:pPr>
            <a:r>
              <a:t/>
            </a:r>
            <a:endParaRPr b="1"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HTML </a:t>
            </a:r>
            <a:endParaRPr sz="1600">
              <a:solidFill>
                <a:srgbClr val="073763"/>
              </a:solidFill>
            </a:endParaRPr>
          </a:p>
          <a:p>
            <a:pPr indent="0" lvl="0" marL="45720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CSS</a:t>
            </a:r>
            <a:endParaRPr sz="1600">
              <a:solidFill>
                <a:srgbClr val="073763"/>
              </a:solidFill>
            </a:endParaRPr>
          </a:p>
          <a:p>
            <a:pPr indent="0" lvl="0" marL="45720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JavaScript</a:t>
            </a:r>
            <a:r>
              <a:rPr b="1" lang="pt-BR" sz="1600">
                <a:solidFill>
                  <a:srgbClr val="073763"/>
                </a:solidFill>
              </a:rPr>
              <a:t> </a:t>
            </a:r>
            <a:endParaRPr sz="1600">
              <a:solidFill>
                <a:srgbClr val="073763"/>
              </a:solidFill>
            </a:endParaRPr>
          </a:p>
          <a:p>
            <a:pPr indent="0" lvl="0" marL="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NodeJS</a:t>
            </a:r>
            <a:r>
              <a:rPr b="1" lang="pt-BR" sz="1600">
                <a:solidFill>
                  <a:srgbClr val="073763"/>
                </a:solidFill>
              </a:rPr>
              <a:t> </a:t>
            </a:r>
            <a:endParaRPr sz="1600">
              <a:solidFill>
                <a:srgbClr val="073763"/>
              </a:solidFill>
            </a:endParaRPr>
          </a:p>
          <a:p>
            <a:pPr indent="0" lvl="0" marL="0" rtl="0" algn="just">
              <a:spcBef>
                <a:spcPts val="0"/>
              </a:spcBef>
              <a:spcAft>
                <a:spcPts val="0"/>
              </a:spcAft>
              <a:buNone/>
            </a:pPr>
            <a:r>
              <a:t/>
            </a:r>
            <a:endParaRPr sz="1600">
              <a:solidFill>
                <a:srgbClr val="073763"/>
              </a:solidFill>
            </a:endParaRPr>
          </a:p>
          <a:p>
            <a:pPr indent="-330200" lvl="0" marL="457200" rtl="0" algn="just">
              <a:spcBef>
                <a:spcPts val="0"/>
              </a:spcBef>
              <a:spcAft>
                <a:spcPts val="0"/>
              </a:spcAft>
              <a:buClr>
                <a:srgbClr val="073763"/>
              </a:buClr>
              <a:buSzPts val="1600"/>
              <a:buChar char="●"/>
            </a:pPr>
            <a:r>
              <a:rPr b="1" lang="pt-BR" sz="1600">
                <a:solidFill>
                  <a:srgbClr val="073763"/>
                </a:solidFill>
              </a:rPr>
              <a:t>Service Work (PWA)</a:t>
            </a:r>
            <a:endParaRPr b="1" sz="1600">
              <a:solidFill>
                <a:srgbClr val="073763"/>
              </a:solidFill>
            </a:endParaRPr>
          </a:p>
          <a:p>
            <a:pPr indent="0" lvl="0" marL="0" rtl="0" algn="just">
              <a:spcBef>
                <a:spcPts val="0"/>
              </a:spcBef>
              <a:spcAft>
                <a:spcPts val="0"/>
              </a:spcAft>
              <a:buClr>
                <a:schemeClr val="dk1"/>
              </a:buClr>
              <a:buSzPts val="1100"/>
              <a:buFont typeface="Arial"/>
              <a:buNone/>
            </a:pPr>
            <a:r>
              <a:t/>
            </a:r>
            <a:endParaRPr sz="1800">
              <a:solidFill>
                <a:srgbClr val="073763"/>
              </a:solidFill>
            </a:endParaRPr>
          </a:p>
          <a:p>
            <a:pPr indent="0" lvl="0" marL="0" rtl="0" algn="just">
              <a:spcBef>
                <a:spcPts val="0"/>
              </a:spcBef>
              <a:spcAft>
                <a:spcPts val="0"/>
              </a:spcAft>
              <a:buNone/>
            </a:pPr>
            <a:r>
              <a:t/>
            </a:r>
            <a:endParaRPr sz="1800">
              <a:solidFill>
                <a:srgbClr val="073763"/>
              </a:solidFill>
            </a:endParaRPr>
          </a:p>
        </p:txBody>
      </p:sp>
      <p:sp>
        <p:nvSpPr>
          <p:cNvPr id="139" name="Google Shape;139;p17"/>
          <p:cNvSpPr txBox="1"/>
          <p:nvPr>
            <p:ph type="ctrTitle"/>
          </p:nvPr>
        </p:nvSpPr>
        <p:spPr>
          <a:xfrm>
            <a:off x="962400" y="840075"/>
            <a:ext cx="1888200" cy="4923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pt-BR" sz="2200">
                <a:solidFill>
                  <a:srgbClr val="073763"/>
                </a:solidFill>
              </a:rPr>
              <a:t>Tecnologias</a:t>
            </a:r>
            <a:r>
              <a:rPr b="1" lang="pt-BR">
                <a:solidFill>
                  <a:srgbClr val="073763"/>
                </a:solidFill>
              </a:rPr>
              <a:t> </a:t>
            </a:r>
            <a:endParaRPr b="1">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8"/>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1070850" y="1563125"/>
            <a:ext cx="1128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200">
                <a:solidFill>
                  <a:srgbClr val="073763"/>
                </a:solidFill>
              </a:rPr>
              <a:t>Extra</a:t>
            </a:r>
            <a:endParaRPr b="1" sz="2200">
              <a:solidFill>
                <a:srgbClr val="073763"/>
              </a:solidFill>
            </a:endParaRPr>
          </a:p>
        </p:txBody>
      </p:sp>
      <p:sp>
        <p:nvSpPr>
          <p:cNvPr id="155" name="Google Shape;155;p18"/>
          <p:cNvSpPr/>
          <p:nvPr/>
        </p:nvSpPr>
        <p:spPr>
          <a:xfrm>
            <a:off x="876025" y="637150"/>
            <a:ext cx="3696000" cy="39939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630050" y="347775"/>
            <a:ext cx="4217100" cy="45720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ph type="ctrTitle"/>
          </p:nvPr>
        </p:nvSpPr>
        <p:spPr>
          <a:xfrm>
            <a:off x="962400" y="763875"/>
            <a:ext cx="1888200" cy="4923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pt-BR" sz="2200">
                <a:solidFill>
                  <a:srgbClr val="073763"/>
                </a:solidFill>
              </a:rPr>
              <a:t>Extras</a:t>
            </a:r>
            <a:r>
              <a:rPr b="1" lang="pt-BR">
                <a:solidFill>
                  <a:srgbClr val="073763"/>
                </a:solidFill>
              </a:rPr>
              <a:t> </a:t>
            </a:r>
            <a:endParaRPr b="1">
              <a:solidFill>
                <a:srgbClr val="073763"/>
              </a:solidFill>
            </a:endParaRPr>
          </a:p>
        </p:txBody>
      </p:sp>
      <p:sp>
        <p:nvSpPr>
          <p:cNvPr id="158" name="Google Shape;158;p18"/>
          <p:cNvSpPr txBox="1"/>
          <p:nvPr/>
        </p:nvSpPr>
        <p:spPr>
          <a:xfrm>
            <a:off x="1070850" y="1202175"/>
            <a:ext cx="3327600" cy="34287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b="1" lang="pt-BR" sz="1500">
                <a:solidFill>
                  <a:srgbClr val="073763"/>
                </a:solidFill>
              </a:rPr>
              <a:t>PWA (Progressive Web App)  é um termo usado para denotar uma nova metodologia de desenvolvimento de software. Ao contrário dos tradicionais aplicativos, um Progressive Web App pode ser visto como uma evolução híbrida entre as páginas da web regulares (ou sites) e um aplicativo móvel.</a:t>
            </a:r>
            <a:endParaRPr b="1" sz="1500">
              <a:solidFill>
                <a:srgbClr val="073763"/>
              </a:solidFill>
            </a:endParaRPr>
          </a:p>
          <a:p>
            <a:pPr indent="457200" lvl="0" marL="0" rtl="0" algn="just">
              <a:spcBef>
                <a:spcPts val="0"/>
              </a:spcBef>
              <a:spcAft>
                <a:spcPts val="0"/>
              </a:spcAft>
              <a:buNone/>
            </a:pPr>
            <a:r>
              <a:rPr b="1" lang="pt-BR" sz="1500">
                <a:solidFill>
                  <a:srgbClr val="073763"/>
                </a:solidFill>
              </a:rPr>
              <a:t>   Este novo modelo de aplicação combina recursos oferecidos pelos mais modernos navegadores, com as vantagens de uso de um celular.</a:t>
            </a:r>
            <a:endParaRPr b="1" sz="1500">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9"/>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19"/>
          <p:cNvPicPr preferRelativeResize="0"/>
          <p:nvPr/>
        </p:nvPicPr>
        <p:blipFill>
          <a:blip r:embed="rId4">
            <a:alphaModFix/>
          </a:blip>
          <a:stretch>
            <a:fillRect/>
          </a:stretch>
        </p:blipFill>
        <p:spPr>
          <a:xfrm>
            <a:off x="464150" y="277200"/>
            <a:ext cx="3405924" cy="2220374"/>
          </a:xfrm>
          <a:prstGeom prst="rect">
            <a:avLst/>
          </a:prstGeom>
          <a:noFill/>
          <a:ln cap="flat" cmpd="sng" w="76200">
            <a:solidFill>
              <a:srgbClr val="CFE2F3"/>
            </a:solidFill>
            <a:prstDash val="solid"/>
            <a:round/>
            <a:headEnd len="sm" w="sm" type="none"/>
            <a:tailEnd len="sm" w="sm" type="none"/>
          </a:ln>
          <a:effectLst>
            <a:outerShdw blurRad="57150" rotWithShape="0" algn="bl" dist="142875">
              <a:srgbClr val="073763">
                <a:alpha val="75000"/>
              </a:srgbClr>
            </a:outerShdw>
          </a:effectLst>
        </p:spPr>
      </p:pic>
      <p:pic>
        <p:nvPicPr>
          <p:cNvPr id="174" name="Google Shape;174;p19"/>
          <p:cNvPicPr preferRelativeResize="0"/>
          <p:nvPr/>
        </p:nvPicPr>
        <p:blipFill>
          <a:blip r:embed="rId5">
            <a:alphaModFix/>
          </a:blip>
          <a:stretch>
            <a:fillRect/>
          </a:stretch>
        </p:blipFill>
        <p:spPr>
          <a:xfrm>
            <a:off x="5091650" y="277200"/>
            <a:ext cx="3405598" cy="2220376"/>
          </a:xfrm>
          <a:prstGeom prst="rect">
            <a:avLst/>
          </a:prstGeom>
          <a:noFill/>
          <a:ln cap="flat" cmpd="sng" w="76200">
            <a:solidFill>
              <a:srgbClr val="CFE2F3"/>
            </a:solidFill>
            <a:prstDash val="solid"/>
            <a:round/>
            <a:headEnd len="sm" w="sm" type="none"/>
            <a:tailEnd len="sm" w="sm" type="none"/>
          </a:ln>
          <a:effectLst>
            <a:outerShdw blurRad="57150" rotWithShape="0" algn="bl" dist="142875">
              <a:srgbClr val="073763">
                <a:alpha val="75000"/>
              </a:srgbClr>
            </a:outerShdw>
          </a:effectLst>
        </p:spPr>
      </p:pic>
      <p:pic>
        <p:nvPicPr>
          <p:cNvPr id="175" name="Google Shape;175;p19"/>
          <p:cNvPicPr preferRelativeResize="0"/>
          <p:nvPr/>
        </p:nvPicPr>
        <p:blipFill>
          <a:blip r:embed="rId6">
            <a:alphaModFix/>
          </a:blip>
          <a:stretch>
            <a:fillRect/>
          </a:stretch>
        </p:blipFill>
        <p:spPr>
          <a:xfrm>
            <a:off x="2869200" y="2754225"/>
            <a:ext cx="3405601" cy="2220376"/>
          </a:xfrm>
          <a:prstGeom prst="rect">
            <a:avLst/>
          </a:prstGeom>
          <a:noFill/>
          <a:ln cap="flat" cmpd="sng" w="76200">
            <a:solidFill>
              <a:srgbClr val="CFE2F3"/>
            </a:solidFill>
            <a:prstDash val="solid"/>
            <a:round/>
            <a:headEnd len="sm" w="sm" type="none"/>
            <a:tailEnd len="sm" w="sm" type="none"/>
          </a:ln>
          <a:effectLst>
            <a:outerShdw blurRad="57150" rotWithShape="0" algn="bl" dist="142875">
              <a:srgbClr val="073763">
                <a:alpha val="7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0"/>
          <p:cNvSpPr/>
          <p:nvPr/>
        </p:nvSpPr>
        <p:spPr>
          <a:xfrm rot="1529290">
            <a:off x="7921872" y="27329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1529290">
            <a:off x="6388222" y="27869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rot="1529290">
            <a:off x="57882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rot="1529290">
            <a:off x="7769472" y="1421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rot="1527058">
            <a:off x="7268441" y="1621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rot="1529290">
            <a:off x="7083672" y="1437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rot="1529290">
            <a:off x="8598022" y="14153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1529290">
            <a:off x="7236072" y="4104554"/>
            <a:ext cx="1399176" cy="1232032"/>
          </a:xfrm>
          <a:prstGeom prst="hexagon">
            <a:avLst>
              <a:gd fmla="val 23842" name="adj"/>
              <a:gd fmla="val 115470" name="vf"/>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rot="1527058">
            <a:off x="7420841" y="4288477"/>
            <a:ext cx="1014338" cy="863886"/>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529290">
            <a:off x="8750422" y="4006179"/>
            <a:ext cx="1399176" cy="1232032"/>
          </a:xfrm>
          <a:prstGeom prst="hexagon">
            <a:avLst>
              <a:gd fmla="val 23842" name="adj"/>
              <a:gd fmla="val 115470" name="vf"/>
            </a:avLst>
          </a:prstGeom>
          <a:solidFill>
            <a:srgbClr val="FFFFFF"/>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799825" y="1212025"/>
            <a:ext cx="4947900" cy="2657100"/>
          </a:xfrm>
          <a:prstGeom prst="rect">
            <a:avLst/>
          </a:prstGeom>
          <a:solidFill>
            <a:srgbClr val="FFFFFF"/>
          </a:solid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553850" y="998850"/>
            <a:ext cx="5461200" cy="3201600"/>
          </a:xfrm>
          <a:prstGeom prst="rect">
            <a:avLst/>
          </a:prstGeom>
          <a:noFill/>
          <a:ln cap="flat" cmpd="sng" w="114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txBox="1"/>
          <p:nvPr>
            <p:ph type="ctrTitle"/>
          </p:nvPr>
        </p:nvSpPr>
        <p:spPr>
          <a:xfrm>
            <a:off x="962400" y="1373475"/>
            <a:ext cx="2659500" cy="4002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pt-BR" sz="3000">
                <a:solidFill>
                  <a:srgbClr val="073763"/>
                </a:solidFill>
              </a:rPr>
              <a:t>Referências</a:t>
            </a:r>
            <a:endParaRPr b="1" sz="3000">
              <a:solidFill>
                <a:srgbClr val="073763"/>
              </a:solidFill>
            </a:endParaRPr>
          </a:p>
        </p:txBody>
      </p:sp>
      <p:sp>
        <p:nvSpPr>
          <p:cNvPr id="193" name="Google Shape;193;p20"/>
          <p:cNvSpPr txBox="1"/>
          <p:nvPr>
            <p:ph idx="1" type="subTitle"/>
          </p:nvPr>
        </p:nvSpPr>
        <p:spPr>
          <a:xfrm>
            <a:off x="982050" y="1773675"/>
            <a:ext cx="4702200" cy="20955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pt-BR" sz="1400">
                <a:solidFill>
                  <a:srgbClr val="073763"/>
                </a:solidFill>
              </a:rPr>
              <a:t>PWA (Progressive Web App) - Wikipedia &lt;</a:t>
            </a:r>
            <a:r>
              <a:rPr b="1" lang="pt-BR" sz="1400" u="sng">
                <a:solidFill>
                  <a:schemeClr val="hlink"/>
                </a:solidFill>
                <a:hlinkClick r:id="rId4"/>
              </a:rPr>
              <a:t>https://pt.wikipedia.org/wiki/Progressive_web_app</a:t>
            </a:r>
            <a:r>
              <a:rPr b="1" lang="pt-BR" sz="1400">
                <a:solidFill>
                  <a:srgbClr val="073763"/>
                </a:solidFill>
              </a:rPr>
              <a:t> &gt;</a:t>
            </a:r>
            <a:endParaRPr b="1" sz="1400">
              <a:solidFill>
                <a:srgbClr val="073763"/>
              </a:solidFill>
            </a:endParaRPr>
          </a:p>
          <a:p>
            <a:pPr indent="0" lvl="0" marL="0" rtl="0" algn="just">
              <a:spcBef>
                <a:spcPts val="0"/>
              </a:spcBef>
              <a:spcAft>
                <a:spcPts val="0"/>
              </a:spcAft>
              <a:buClr>
                <a:schemeClr val="dk1"/>
              </a:buClr>
              <a:buSzPts val="1100"/>
              <a:buFont typeface="Arial"/>
              <a:buNone/>
            </a:pPr>
            <a:r>
              <a:t/>
            </a:r>
            <a:endParaRPr b="1" sz="1400">
              <a:solidFill>
                <a:srgbClr val="073763"/>
              </a:solidFill>
            </a:endParaRPr>
          </a:p>
          <a:p>
            <a:pPr indent="0" lvl="0" marL="0" rtl="0" algn="just">
              <a:spcBef>
                <a:spcPts val="0"/>
              </a:spcBef>
              <a:spcAft>
                <a:spcPts val="0"/>
              </a:spcAft>
              <a:buClr>
                <a:schemeClr val="dk1"/>
              </a:buClr>
              <a:buSzPts val="1100"/>
              <a:buFont typeface="Arial"/>
              <a:buNone/>
            </a:pPr>
            <a:r>
              <a:rPr b="1" lang="pt-BR" sz="1400">
                <a:solidFill>
                  <a:srgbClr val="073763"/>
                </a:solidFill>
              </a:rPr>
              <a:t>Progressive Web App Trainning - Google &lt;</a:t>
            </a:r>
            <a:r>
              <a:rPr b="1" lang="pt-BR" sz="1400" u="sng">
                <a:solidFill>
                  <a:schemeClr val="hlink"/>
                </a:solidFill>
                <a:hlinkClick r:id="rId5"/>
              </a:rPr>
              <a:t>https://developers.google.com/web/ilt/pwa</a:t>
            </a:r>
            <a:r>
              <a:rPr b="1" lang="pt-BR" sz="1400">
                <a:solidFill>
                  <a:srgbClr val="073763"/>
                </a:solidFill>
              </a:rPr>
              <a:t> &gt;</a:t>
            </a:r>
            <a:endParaRPr b="1" sz="1400">
              <a:solidFill>
                <a:srgbClr val="073763"/>
              </a:solidFill>
            </a:endParaRPr>
          </a:p>
          <a:p>
            <a:pPr indent="0" lvl="0" marL="0" rtl="0" algn="just">
              <a:spcBef>
                <a:spcPts val="0"/>
              </a:spcBef>
              <a:spcAft>
                <a:spcPts val="0"/>
              </a:spcAft>
              <a:buClr>
                <a:schemeClr val="dk1"/>
              </a:buClr>
              <a:buSzPts val="1100"/>
              <a:buFont typeface="Arial"/>
              <a:buNone/>
            </a:pPr>
            <a:r>
              <a:t/>
            </a:r>
            <a:endParaRPr b="1" sz="1400">
              <a:solidFill>
                <a:srgbClr val="073763"/>
              </a:solidFill>
            </a:endParaRPr>
          </a:p>
          <a:p>
            <a:pPr indent="0" lvl="0" marL="0" rtl="0" algn="just">
              <a:spcBef>
                <a:spcPts val="0"/>
              </a:spcBef>
              <a:spcAft>
                <a:spcPts val="0"/>
              </a:spcAft>
              <a:buClr>
                <a:schemeClr val="dk1"/>
              </a:buClr>
              <a:buSzPts val="1100"/>
              <a:buFont typeface="Arial"/>
              <a:buNone/>
            </a:pPr>
            <a:r>
              <a:rPr b="1" lang="pt-BR" sz="1400">
                <a:solidFill>
                  <a:srgbClr val="073763"/>
                </a:solidFill>
              </a:rPr>
              <a:t>Your Audience, Your Content - Google</a:t>
            </a:r>
            <a:endParaRPr b="1" sz="1400">
              <a:solidFill>
                <a:srgbClr val="073763"/>
              </a:solidFill>
            </a:endParaRPr>
          </a:p>
          <a:p>
            <a:pPr indent="0" lvl="0" marL="0" rtl="0" algn="just">
              <a:spcBef>
                <a:spcPts val="0"/>
              </a:spcBef>
              <a:spcAft>
                <a:spcPts val="0"/>
              </a:spcAft>
              <a:buClr>
                <a:schemeClr val="dk1"/>
              </a:buClr>
              <a:buSzPts val="1100"/>
              <a:buFont typeface="Arial"/>
              <a:buNone/>
            </a:pPr>
            <a:r>
              <a:rPr b="1" lang="pt-BR" sz="1400">
                <a:solidFill>
                  <a:srgbClr val="073763"/>
                </a:solidFill>
              </a:rPr>
              <a:t>&lt;</a:t>
            </a:r>
            <a:r>
              <a:rPr b="1" lang="pt-BR" sz="1400" u="sng">
                <a:solidFill>
                  <a:schemeClr val="hlink"/>
                </a:solidFill>
                <a:hlinkClick r:id="rId6"/>
              </a:rPr>
              <a:t>https://www.youtube.com/watch?v=Ule0U0I8rO0&amp;feature=emb_rel_end</a:t>
            </a:r>
            <a:r>
              <a:rPr b="1" lang="pt-BR" sz="1400">
                <a:solidFill>
                  <a:srgbClr val="073763"/>
                </a:solidFill>
              </a:rPr>
              <a:t> &gt;</a:t>
            </a:r>
            <a:endParaRPr b="1" sz="1400">
              <a:solidFill>
                <a:srgbClr val="07376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