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308" r:id="rId4"/>
    <p:sldId id="323" r:id="rId5"/>
    <p:sldId id="321" r:id="rId6"/>
    <p:sldId id="320" r:id="rId7"/>
    <p:sldId id="322" r:id="rId8"/>
    <p:sldId id="336" r:id="rId9"/>
    <p:sldId id="337" r:id="rId10"/>
    <p:sldId id="311" r:id="rId11"/>
    <p:sldId id="347" r:id="rId12"/>
    <p:sldId id="346" r:id="rId13"/>
    <p:sldId id="348" r:id="rId14"/>
    <p:sldId id="324" r:id="rId15"/>
    <p:sldId id="335" r:id="rId16"/>
    <p:sldId id="313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293" r:id="rId25"/>
    <p:sldId id="314" r:id="rId26"/>
    <p:sldId id="306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52AF7-A8BB-B0F0-76D4-0517451844A0}" v="5" dt="2024-03-18T18:56:15.079"/>
    <p1510:client id="{8FB1164B-8F75-DB5B-FF0B-B7CB2BA1F54C}" v="740" dt="2024-03-20T14:08:05.489"/>
    <p1510:client id="{A03B5BC3-ABD2-B98D-167F-83577AD5EA8C}" v="21" dt="2024-03-18T20:12:2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20/03/2024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what-is/gan/" TargetMode="External"/><Relationship Id="rId2" Type="http://schemas.openxmlformats.org/officeDocument/2006/relationships/hyperlink" Target="https://arxiv.org/abs/1411.1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forms/d/e/1FAIpQLSeqRU55FCiI-xj4lwB59HItlI6Ae9u4iRkYMIMeWyHTsh0kzA/viewform?usp=sf_link" TargetMode="External"/><Relationship Id="rId5" Type="http://schemas.openxmlformats.org/officeDocument/2006/relationships/hyperlink" Target="https://www.baeldung.com/cs/vae-vs-gan-image-generation" TargetMode="External"/><Relationship Id="rId4" Type="http://schemas.openxmlformats.org/officeDocument/2006/relationships/hyperlink" Target="https://keras.io/examples/generative/conditional_ga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dirty="0" err="1">
                <a:ea typeface="+mj-lt"/>
                <a:cs typeface="+mj-lt"/>
              </a:rPr>
              <a:t>Conditional</a:t>
            </a:r>
            <a:r>
              <a:rPr lang="pt-BR" b="1" dirty="0">
                <a:ea typeface="+mj-lt"/>
                <a:cs typeface="+mj-lt"/>
              </a:rPr>
              <a:t> GAN (CGAN)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Beatriz Bastos Assis</a:t>
            </a:r>
          </a:p>
          <a:p>
            <a:r>
              <a:rPr lang="pt-BR" sz="2000" dirty="0">
                <a:ea typeface="Calibri"/>
                <a:cs typeface="Calibri"/>
              </a:rPr>
              <a:t>beatriz.assis@mtel.inatel.br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-3585"/>
            <a:ext cx="10515600" cy="1325563"/>
          </a:xfrm>
        </p:spPr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989883"/>
            <a:ext cx="11658599" cy="67848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ea typeface="Calibri"/>
                <a:cs typeface="Calibri"/>
              </a:rPr>
              <a:t>Vantagens:</a:t>
            </a:r>
            <a:endParaRPr lang="pt-BR"/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Geração Condicional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Capacidade de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controlar as características da saída gerada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, o que é útil em cenários, como geração de imagens condicionadas a rótulos de classe, geração de texto condicionada a um contexto, etc.</a:t>
            </a:r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Melhoria na Qualidade das Amostras Geradas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Com a capacidade de controlar as características da saída, os </a:t>
            </a:r>
            <a:r>
              <a:rPr lang="pt-BR" sz="2400" dirty="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geralmente produzem amostras de melhor qualidade em comparação com </a:t>
            </a:r>
            <a:r>
              <a:rPr lang="pt-BR" sz="2400" dirty="0" err="1">
                <a:solidFill>
                  <a:srgbClr val="0D0D0D"/>
                </a:solidFill>
                <a:ea typeface="+mn-lt"/>
                <a:cs typeface="+mn-lt"/>
              </a:rPr>
              <a:t>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não condicionados. Isso ocorre porque o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modelo recebe informações adicionais sobre o que deve ser gerado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ea typeface="Calibri"/>
              <a:cs typeface="Calibri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Aprendizado Supervisionado e Não Supervisionado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Isso os torna extremamente versáteis, pois podem ser aplicados em uma ampla gama de problemas, desde a geração de imagens até a tradução de texto.</a:t>
            </a:r>
            <a:endParaRPr lang="pt-BR" sz="24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ea typeface="Calibri" panose="020F0502020204030204"/>
                <a:cs typeface="Calibri" panose="020F0502020204030204"/>
              </a:rPr>
              <a:t>  OBS: 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O </a:t>
            </a:r>
            <a:r>
              <a:rPr lang="pt-BR" sz="2400" b="1" dirty="0">
                <a:solidFill>
                  <a:srgbClr val="FF0000"/>
                </a:solidFill>
                <a:ea typeface="+mn-lt"/>
                <a:cs typeface="+mn-lt"/>
              </a:rPr>
              <a:t>aprendizado supervisionado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requer exemplos rotulados para aprender a relação entre entradas e saídas. Já o </a:t>
            </a:r>
            <a:r>
              <a:rPr lang="pt-BR" sz="2400" b="1" dirty="0">
                <a:solidFill>
                  <a:srgbClr val="FF0000"/>
                </a:solidFill>
                <a:ea typeface="+mn-lt"/>
                <a:cs typeface="+mn-lt"/>
              </a:rPr>
              <a:t>aprendizado não supervisionado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explora a estrutura intrínseca dos dados para encontrar padrões ou agrupamentos sem a necessidade de rótulos.</a:t>
            </a:r>
            <a:endParaRPr lang="pt-BR" sz="240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None/>
            </a:pP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endParaRPr lang="pt-BR" sz="2400" dirty="0">
              <a:solidFill>
                <a:srgbClr val="0D0D0D"/>
              </a:solidFill>
              <a:ea typeface="Calibri" panose="020F0502020204030204"/>
              <a:cs typeface="Calibri" panose="020F0502020204030204"/>
            </a:endParaRPr>
          </a:p>
          <a:p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pt-BR" dirty="0">
              <a:solidFill>
                <a:srgbClr val="0D0D0D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-3585"/>
            <a:ext cx="10515600" cy="1325563"/>
          </a:xfrm>
        </p:spPr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174238"/>
            <a:ext cx="11658599" cy="5604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>
                <a:ea typeface="Calibri"/>
                <a:cs typeface="Calibri"/>
              </a:rPr>
              <a:t>Vantagens:</a:t>
            </a:r>
            <a:endParaRPr lang="pt-BR" dirty="0"/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Robustez a Ruído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podem ser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 mais robustos a ruídos nos dados de entrada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. Por exemplo, se uma imagem de entrada contiver ruído ou informações incompletas, o modelo ainda pode gerar uma saída razoável com base nas informações condicionais fornecidas.</a:t>
            </a:r>
            <a:endParaRPr lang="pt-BR" sz="2400" dirty="0">
              <a:ea typeface="Calibri"/>
              <a:cs typeface="Calibri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Transferência de Estilo e Manipulação de Imagens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Devido à sua capacidade de controlar características específicas da saída, os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são frequentemente usados para transferência de estilo entre imagens, bem como para manipulação de imagens, como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mudança de cor, rotação, entre outras transformações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ea typeface="Calibri"/>
              <a:cs typeface="Calibri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Geração de Dados Multimodais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podem gerar distribuições multimodais de saída. Isso significa que o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modelo pode gerar múltiplas saídas plausíveis para uma entrada condicional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, o que é útil em muitas aplicações onde há diversidade desejada nos resultados.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pt-BR" dirty="0">
              <a:solidFill>
                <a:srgbClr val="0D0D0D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9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-3585"/>
            <a:ext cx="10515600" cy="1325563"/>
          </a:xfrm>
        </p:spPr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075916"/>
            <a:ext cx="11634019" cy="5985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>
                <a:ea typeface="Calibri"/>
                <a:cs typeface="Calibri"/>
              </a:rPr>
              <a:t>Desvantagens:</a:t>
            </a:r>
            <a:endParaRPr lang="pt-BR" dirty="0"/>
          </a:p>
          <a:p>
            <a:pPr algn="just"/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Instabilidade e Complexidade no Treinamento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pt-BR" sz="2400" dirty="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podem ser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mais difíceis de treinar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do que outros modelos, especialmente devido à natureza adversarial do treinamento. Eles são propensos a problemas como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00B050"/>
                </a:solidFill>
                <a:ea typeface="+mn-lt"/>
                <a:cs typeface="+mn-lt"/>
              </a:rPr>
              <a:t>mode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00B050"/>
                </a:solidFill>
                <a:ea typeface="+mn-lt"/>
                <a:cs typeface="+mn-lt"/>
              </a:rPr>
              <a:t>collapse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(quando o gerador produz apenas um tipo de saída) e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oscilações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durante o treinamento.</a:t>
            </a:r>
            <a:endParaRPr lang="pt-BR" sz="24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Sensibilidade a </a:t>
            </a:r>
            <a:r>
              <a:rPr lang="pt-BR" sz="2400" b="1" err="1">
                <a:solidFill>
                  <a:srgbClr val="0D0D0D"/>
                </a:solidFill>
                <a:ea typeface="+mn-lt"/>
                <a:cs typeface="+mn-lt"/>
              </a:rPr>
              <a:t>Hiperparâmetros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têm vários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hiperparâmetros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que precisam ser ajustados cuidadosamente para obter resultados satisfatórios. A sensibilidade a esses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hiperparâmetros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 tornar o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processo de treinamento e ajuste mais demorado e exigente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Requer Grande Quantidade de Dados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Assim como outros modelos de aprendizado profundo,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geralmente exigem uma grande quantidade de dados para treinar adequadamente. Isso pode ser uma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limitação em domínios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onde os dados são escassos ou caros de obter.</a:t>
            </a:r>
            <a:endParaRPr lang="pt-BR" sz="2400">
              <a:ea typeface="+mn-lt"/>
              <a:cs typeface="+mn-lt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Calibri" panose="020F0502020204030204"/>
              <a:cs typeface="Calibri" panose="020F0502020204030204"/>
            </a:endParaRPr>
          </a:p>
          <a:p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pt-BR" dirty="0">
              <a:solidFill>
                <a:srgbClr val="0D0D0D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28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-3585"/>
            <a:ext cx="10515600" cy="1325563"/>
          </a:xfrm>
        </p:spPr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075916"/>
            <a:ext cx="11634019" cy="5985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>
                <a:ea typeface="Calibri"/>
                <a:cs typeface="Calibri"/>
              </a:rPr>
              <a:t>Desvantagens:</a:t>
            </a:r>
            <a:endParaRPr lang="pt-BR" dirty="0"/>
          </a:p>
          <a:p>
            <a:pPr algn="just"/>
            <a:r>
              <a:rPr lang="pt-BR" sz="2400" b="1" err="1">
                <a:solidFill>
                  <a:srgbClr val="0D0D0D"/>
                </a:solidFill>
                <a:ea typeface="+mn-lt"/>
                <a:cs typeface="+mn-lt"/>
              </a:rPr>
              <a:t>Interpretabilidade</a:t>
            </a:r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 Limitada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Como muitos modelos de aprendizado profundo, a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interpretabilidade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dos resultados produzidos por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 ser limitada. Pode ser 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difícil entender completamente como o modelo gera suas saídas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, especialmente em cenários complexos.</a:t>
            </a:r>
            <a:endParaRPr lang="pt-BR" sz="2400"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Tempo e Recursos de Computação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Treinar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 ser computacionalmente caro e exigir recursos de hardware significativos, como </a:t>
            </a:r>
            <a:r>
              <a:rPr lang="pt-BR" sz="2400" b="1" err="1">
                <a:solidFill>
                  <a:srgbClr val="00B050"/>
                </a:solidFill>
                <a:ea typeface="+mn-lt"/>
                <a:cs typeface="+mn-lt"/>
              </a:rPr>
              <a:t>GPUs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 de alto desempenho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. Isso pode tornar sua implementação e uso mais custosos em comparação com outros modelos mais simples.</a:t>
            </a:r>
            <a:endParaRPr lang="pt-BR" sz="2400"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Propensão a Gerar Amostras Falsas ou Irrealistas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: Como qualquer modelo de geração de dados, </a:t>
            </a:r>
            <a:r>
              <a:rPr lang="pt-BR" sz="2400" err="1">
                <a:solidFill>
                  <a:srgbClr val="0D0D0D"/>
                </a:solidFill>
                <a:ea typeface="+mn-lt"/>
                <a:cs typeface="+mn-lt"/>
              </a:rPr>
              <a:t>CGANs</a:t>
            </a:r>
            <a:r>
              <a:rPr lang="pt-BR" sz="2400" dirty="0">
                <a:solidFill>
                  <a:srgbClr val="0D0D0D"/>
                </a:solidFill>
                <a:ea typeface="+mn-lt"/>
                <a:cs typeface="+mn-lt"/>
              </a:rPr>
              <a:t> podem gerar amostras que não são plausíveis ou realistas. Isso pode ser problemático em cenários onde a qualidade das amostras geradas é crucial.</a:t>
            </a:r>
            <a:endParaRPr lang="pt-BR" sz="2400" dirty="0">
              <a:ea typeface="+mn-lt"/>
              <a:cs typeface="+mn-lt"/>
            </a:endParaRPr>
          </a:p>
          <a:p>
            <a:pPr algn="just"/>
            <a:endParaRPr lang="pt-BR" sz="2400" dirty="0">
              <a:solidFill>
                <a:srgbClr val="0D0D0D"/>
              </a:solidFill>
              <a:ea typeface="Calibri" panose="020F0502020204030204"/>
              <a:cs typeface="Calibri" panose="020F0502020204030204"/>
            </a:endParaRPr>
          </a:p>
          <a:p>
            <a:endParaRPr lang="pt-BR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pt-BR" dirty="0">
              <a:solidFill>
                <a:srgbClr val="0D0D0D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pt-BR" sz="5400"/>
              <a:t>Exemplo(s) de aplicação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38" y="2883424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b="1" dirty="0">
                <a:latin typeface="Calibri Light"/>
                <a:ea typeface="+mn-lt"/>
                <a:cs typeface="+mn-lt"/>
              </a:rPr>
              <a:t>Tradução</a:t>
            </a:r>
            <a:r>
              <a:rPr lang="pt-BR" sz="2200" b="1" dirty="0">
                <a:latin typeface="Calibri Light"/>
                <a:ea typeface="Calibri"/>
                <a:cs typeface="Calibri"/>
              </a:rPr>
              <a:t> de Texto para Imagem</a:t>
            </a:r>
          </a:p>
        </p:txBody>
      </p:sp>
      <p:pic>
        <p:nvPicPr>
          <p:cNvPr id="5" name="Imagem 4" descr="Técnica prevê o envelhecimento do rosto durante 80 anos com base em uma  única fotografia">
            <a:extLst>
              <a:ext uri="{FF2B5EF4-FFF2-40B4-BE49-F238E27FC236}">
                <a16:creationId xmlns:a16="http://schemas.microsoft.com/office/drawing/2014/main" id="{EB1DB69D-8C42-5840-4515-D4FD5840A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34" r="250" b="25339"/>
          <a:stretch/>
        </p:blipFill>
        <p:spPr>
          <a:xfrm>
            <a:off x="5793215" y="760907"/>
            <a:ext cx="5517597" cy="153438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99B9719-BC58-7085-5D12-B04CDB06503C}"/>
              </a:ext>
            </a:extLst>
          </p:cNvPr>
          <p:cNvSpPr txBox="1">
            <a:spLocks/>
          </p:cNvSpPr>
          <p:nvPr/>
        </p:nvSpPr>
        <p:spPr>
          <a:xfrm>
            <a:off x="5953075" y="2297270"/>
            <a:ext cx="6583985" cy="46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ea typeface="+mn-lt"/>
                <a:cs typeface="+mn-lt"/>
              </a:rPr>
              <a:t>Geração de Imagens de Rosto Condicionadas à Idade</a:t>
            </a:r>
            <a:endParaRPr lang="pt-BR" sz="2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695D217-A742-CAE5-3D49-D2EA22202D64}"/>
              </a:ext>
            </a:extLst>
          </p:cNvPr>
          <p:cNvSpPr txBox="1">
            <a:spLocks/>
          </p:cNvSpPr>
          <p:nvPr/>
        </p:nvSpPr>
        <p:spPr>
          <a:xfrm>
            <a:off x="-2249" y="6373306"/>
            <a:ext cx="6583985" cy="46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ea typeface="+mn-lt"/>
                <a:cs typeface="+mn-lt"/>
              </a:rPr>
              <a:t>Geração de Imagens a partir de Descrições de Texto</a:t>
            </a:r>
            <a:endParaRPr lang="pt-BR" sz="2000" dirty="0"/>
          </a:p>
        </p:txBody>
      </p:sp>
      <p:pic>
        <p:nvPicPr>
          <p:cNvPr id="11" name="Imagem 10" descr="Flor vermelha com letras brancas&#10;&#10;Descrição gerada automaticamente">
            <a:extLst>
              <a:ext uri="{FF2B5EF4-FFF2-40B4-BE49-F238E27FC236}">
                <a16:creationId xmlns:a16="http://schemas.microsoft.com/office/drawing/2014/main" id="{6D0069E8-1FD8-0A81-E05E-C4CAC8BE8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1" r="699" b="-1146"/>
          <a:stretch/>
        </p:blipFill>
        <p:spPr>
          <a:xfrm>
            <a:off x="1296440" y="3251322"/>
            <a:ext cx="1658856" cy="311144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ECCD68-2463-4B7E-E34F-826E151F293E}"/>
              </a:ext>
            </a:extLst>
          </p:cNvPr>
          <p:cNvSpPr txBox="1"/>
          <p:nvPr/>
        </p:nvSpPr>
        <p:spPr>
          <a:xfrm>
            <a:off x="6027174" y="361335"/>
            <a:ext cx="61599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200" b="1">
                <a:latin typeface="Calibri Light"/>
              </a:rPr>
              <a:t>Geração de Imagens Condicionadas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4" name="Imagem 13" descr="Mulher com cabelos loiros&#10;&#10;Descrição gerada automaticamente">
            <a:extLst>
              <a:ext uri="{FF2B5EF4-FFF2-40B4-BE49-F238E27FC236}">
                <a16:creationId xmlns:a16="http://schemas.microsoft.com/office/drawing/2014/main" id="{FF6138AE-D73F-D70E-B702-D8F42FBC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38" y="3836010"/>
            <a:ext cx="3331551" cy="135474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93780E-0276-75C8-2DF5-317768BA57CC}"/>
              </a:ext>
            </a:extLst>
          </p:cNvPr>
          <p:cNvSpPr txBox="1"/>
          <p:nvPr/>
        </p:nvSpPr>
        <p:spPr>
          <a:xfrm>
            <a:off x="5956835" y="3210042"/>
            <a:ext cx="61599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200" b="1" dirty="0">
                <a:latin typeface="Calibri Light"/>
              </a:rPr>
              <a:t>Edição de Imagens Condicionadas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DFF7BEE6-EB11-611B-10F6-CD0293591EC9}"/>
              </a:ext>
            </a:extLst>
          </p:cNvPr>
          <p:cNvSpPr txBox="1">
            <a:spLocks/>
          </p:cNvSpPr>
          <p:nvPr/>
        </p:nvSpPr>
        <p:spPr>
          <a:xfrm>
            <a:off x="6023413" y="5345269"/>
            <a:ext cx="6583985" cy="46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Edição de Imagens Condicionadas a Atributos</a:t>
            </a:r>
            <a:endParaRPr lang="pt-BR" sz="20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4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pt-BR" sz="5400"/>
              <a:t>Exemplo(s) de aplicação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38" y="2883424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Geração de Imagens Médicas Condicionadas a Diagnósticos</a:t>
            </a:r>
            <a:endParaRPr lang="pt-BR" sz="2200" b="1" dirty="0">
              <a:latin typeface="Calibri Light"/>
              <a:ea typeface="Calibri"/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695D217-A742-CAE5-3D49-D2EA22202D64}"/>
              </a:ext>
            </a:extLst>
          </p:cNvPr>
          <p:cNvSpPr txBox="1">
            <a:spLocks/>
          </p:cNvSpPr>
          <p:nvPr/>
        </p:nvSpPr>
        <p:spPr>
          <a:xfrm>
            <a:off x="-2249" y="5986444"/>
            <a:ext cx="6583985" cy="46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Geração de Imagens de Ressonância Magnética Condicionadas a Diagnósticos</a:t>
            </a:r>
            <a:endParaRPr lang="pt-BR" sz="2000" dirty="0">
              <a:latin typeface="Calibri Ligh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93780E-0276-75C8-2DF5-317768BA57CC}"/>
              </a:ext>
            </a:extLst>
          </p:cNvPr>
          <p:cNvSpPr txBox="1"/>
          <p:nvPr/>
        </p:nvSpPr>
        <p:spPr>
          <a:xfrm>
            <a:off x="6091273" y="2881796"/>
            <a:ext cx="61599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2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Geração de Objetos Condicionada a Especificações</a:t>
            </a:r>
            <a:endParaRPr lang="pt-BR" sz="2200"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DFF7BEE6-EB11-611B-10F6-CD0293591EC9}"/>
              </a:ext>
            </a:extLst>
          </p:cNvPr>
          <p:cNvSpPr txBox="1">
            <a:spLocks/>
          </p:cNvSpPr>
          <p:nvPr/>
        </p:nvSpPr>
        <p:spPr>
          <a:xfrm>
            <a:off x="6672909" y="5990039"/>
            <a:ext cx="6583985" cy="46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Geração de Interiores de Casas Condicionadas </a:t>
            </a:r>
            <a:endParaRPr lang="pt-BR" sz="20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a Layouts</a:t>
            </a:r>
            <a:endParaRPr lang="pt-BR" sz="2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Imagem 3" descr="Design generativo de espaços: explorando 8 ferramentas transformadoras em  arquitetura | ArchDaily Brasil">
            <a:extLst>
              <a:ext uri="{FF2B5EF4-FFF2-40B4-BE49-F238E27FC236}">
                <a16:creationId xmlns:a16="http://schemas.microsoft.com/office/drawing/2014/main" id="{A7CD2731-03CE-D669-AFB4-C758C8B5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951" y="3722976"/>
            <a:ext cx="3869347" cy="2259622"/>
          </a:xfrm>
          <a:prstGeom prst="rect">
            <a:avLst/>
          </a:prstGeom>
        </p:spPr>
      </p:pic>
      <p:pic>
        <p:nvPicPr>
          <p:cNvPr id="6" name="Imagem 5" descr="Guia sobre Ressonância Magnética: princípios básicos">
            <a:extLst>
              <a:ext uri="{FF2B5EF4-FFF2-40B4-BE49-F238E27FC236}">
                <a16:creationId xmlns:a16="http://schemas.microsoft.com/office/drawing/2014/main" id="{530509B8-0231-B8DE-32B3-17DD2AFD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78" y="3911844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433" y="1384303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GAN Convencional: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pic>
        <p:nvPicPr>
          <p:cNvPr id="4" name="Espaço Reservado para Conteúdo 3" descr="Curso Aprendizado por Reforço, Algoritmos Genéticos, Processamento  Linguagem Natural e GANs">
            <a:extLst>
              <a:ext uri="{FF2B5EF4-FFF2-40B4-BE49-F238E27FC236}">
                <a16:creationId xmlns:a16="http://schemas.microsoft.com/office/drawing/2014/main" id="{1D40B05A-D0C7-AEB3-A789-DEFD1975F6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878151" y="3464654"/>
            <a:ext cx="6578234" cy="3394936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946787"/>
            <a:ext cx="11567651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permite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as GANs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tradicionais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amostras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forma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adequado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onde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precisa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controlada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com base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certos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rótulos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classes.</a:t>
            </a:r>
            <a:endParaRPr lang="en-US" sz="2400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Pix2Pix: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621201"/>
            <a:ext cx="1156765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CGAN e o Pix2Pix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compartilham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capacidade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mas o CGAN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flexível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termos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um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rótulo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arbitrário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Pix2Pix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requer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entrada 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saída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pareadas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CGAN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adequado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onde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correspondência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um-para-um entre entradas 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saídas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necessária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possível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0" name="Imagem 9" descr="Pix2Pix: Image-to-image translation with a conditional GAN | by ...">
            <a:extLst>
              <a:ext uri="{FF2B5EF4-FFF2-40B4-BE49-F238E27FC236}">
                <a16:creationId xmlns:a16="http://schemas.microsoft.com/office/drawing/2014/main" id="{018ED11D-84A6-8C8D-4333-1A89C618E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063"/>
          <a:stretch/>
        </p:blipFill>
        <p:spPr>
          <a:xfrm>
            <a:off x="3475899" y="3540964"/>
            <a:ext cx="5238875" cy="32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 err="1">
                <a:latin typeface="Calibri Light"/>
                <a:ea typeface="Calibri"/>
                <a:cs typeface="Calibri"/>
              </a:rPr>
              <a:t>GauGAN</a:t>
            </a:r>
            <a:r>
              <a:rPr lang="pt-BR" sz="2600" dirty="0">
                <a:latin typeface="Calibri Light"/>
                <a:ea typeface="Calibri"/>
                <a:cs typeface="Calibri"/>
              </a:rPr>
              <a:t>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156765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GauGAN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projetado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especificamente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síntese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imagens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semânticas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aplicado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variedade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ampla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incluindo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imagens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semânticas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mas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também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outros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tipos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oferece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flexibilidade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termos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GauGAN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imagens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semânticas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máscara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entrada.</a:t>
            </a:r>
            <a:endParaRPr lang="pt-BR" sz="24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Espaço Reservado para Conteúdo 3" descr="Nvidia AI software Gaugan turns sketches into photorealistic images ...">
            <a:extLst>
              <a:ext uri="{FF2B5EF4-FFF2-40B4-BE49-F238E27FC236}">
                <a16:creationId xmlns:a16="http://schemas.microsoft.com/office/drawing/2014/main" id="{DA97D164-6B91-E194-0D28-C22230CA18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84400" y="4295981"/>
            <a:ext cx="3495066" cy="2332431"/>
          </a:xfrm>
        </p:spPr>
      </p:pic>
    </p:spTree>
    <p:extLst>
      <p:ext uri="{BB962C8B-B14F-4D97-AF65-F5344CB8AC3E}">
        <p14:creationId xmlns:p14="http://schemas.microsoft.com/office/powerpoint/2010/main" val="62891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 err="1">
                <a:latin typeface="Calibri Light"/>
                <a:ea typeface="Calibri"/>
                <a:cs typeface="Calibri"/>
              </a:rPr>
              <a:t>CycleGAN</a:t>
            </a:r>
            <a:r>
              <a:rPr lang="pt-BR" sz="2600" dirty="0">
                <a:latin typeface="Calibri Light"/>
                <a:ea typeface="Calibri"/>
                <a:cs typeface="Calibri"/>
              </a:rPr>
              <a:t>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156765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CGAN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capaz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gerar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dados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condicionalmente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CycleGAN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adequado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tradução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domínio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onde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há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correspondência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direta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entre entradas 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saídas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CGAN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indicado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quando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há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necessidade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controle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sobre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 com base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rótulos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classes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específicas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0" name="Espaço Reservado para Conteúdo 8" descr="شبکه GAN چیست ؟ (Generative Adversarial Networks) | Iran Machine Learning">
            <a:extLst>
              <a:ext uri="{FF2B5EF4-FFF2-40B4-BE49-F238E27FC236}">
                <a16:creationId xmlns:a16="http://schemas.microsoft.com/office/drawing/2014/main" id="{8740CE9C-D3CB-55E2-9A6A-01DE85C0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11" y="3416408"/>
            <a:ext cx="5023414" cy="3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174"/>
            <a:ext cx="10675374" cy="52731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Redes Adversárias Generativas (GAN): 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é uma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arquitetura de rede neural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 que permite descobrir e aprender padrões ou regularidades em conjuntos de dados de entrada. Ela é composta por dois modelos o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gerador 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e o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discriminador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just"/>
            <a:endParaRPr lang="pt-BR" sz="2600" b="1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  <a:p>
            <a:pPr algn="just"/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Redes Adversárias Generativas Condicionais (CGAN): 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é uma extensão da GAN, na qual tanto o gerador quanto o discriminador recebem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informações condicionais adicionais 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durante o processo de geração e discriminação. 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Isso a torna mais versátil quando uma condição é necessária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algn="just"/>
            <a:endParaRPr lang="pt-BR" sz="2600" b="1" dirty="0">
              <a:solidFill>
                <a:srgbClr val="0D0D0D"/>
              </a:solidFill>
              <a:latin typeface="Calibri Light"/>
              <a:ea typeface="+mn-lt"/>
              <a:cs typeface="+mn-lt"/>
            </a:endParaRPr>
          </a:p>
          <a:p>
            <a:pPr algn="just"/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Objetivo:</a:t>
            </a:r>
          </a:p>
          <a:p>
            <a:pPr marL="0" indent="0" algn="just">
              <a:buNone/>
            </a:pPr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 </a:t>
            </a:r>
            <a:r>
              <a:rPr lang="pt-BR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Geração de Imagens Condicionadas;</a:t>
            </a:r>
            <a:endParaRPr lang="pt-BR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latin typeface="Calibri Light"/>
                <a:ea typeface="Calibri"/>
                <a:cs typeface="Calibri"/>
              </a:rPr>
              <a:t>   Tradução de Imagens;</a:t>
            </a: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latin typeface="Calibri Light"/>
                <a:ea typeface="Calibri"/>
                <a:cs typeface="Calibri"/>
              </a:rPr>
              <a:t>    Edição de Imagens;</a:t>
            </a: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latin typeface="Calibri Light"/>
                <a:ea typeface="Calibri"/>
                <a:cs typeface="Calibri"/>
              </a:rPr>
              <a:t>    Síntese de Dados.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VAE (</a:t>
            </a:r>
            <a:r>
              <a:rPr lang="pt-BR" sz="2600" dirty="0" err="1">
                <a:latin typeface="Calibri Light"/>
                <a:ea typeface="Calibri Light"/>
                <a:cs typeface="Calibri Light"/>
              </a:rPr>
              <a:t>Autoenconder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 Variacional)</a:t>
            </a:r>
            <a:r>
              <a:rPr lang="pt-BR" sz="2600" dirty="0">
                <a:latin typeface="Calibri Light"/>
                <a:ea typeface="Calibri"/>
                <a:cs typeface="Calibri"/>
              </a:rPr>
              <a:t>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094084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dados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alta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qualidade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realistas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VAEs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tendem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produzir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amostras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menos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nítidas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devido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à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natureza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probabilística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processo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O CGAN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apropriado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quando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qualidade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visual das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amostras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geradas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consideração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importante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Espaço Reservado para Conteúdo 3" descr="Captura de tela-2018-03-16-at-10.24.11-PM">
            <a:extLst>
              <a:ext uri="{FF2B5EF4-FFF2-40B4-BE49-F238E27FC236}">
                <a16:creationId xmlns:a16="http://schemas.microsoft.com/office/drawing/2014/main" id="{CDC0F4FF-190E-6AA2-C2FB-8B8F06B655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69459" y="3681478"/>
            <a:ext cx="7284832" cy="3175330"/>
          </a:xfrm>
        </p:spPr>
      </p:pic>
    </p:spTree>
    <p:extLst>
      <p:ext uri="{BB962C8B-B14F-4D97-AF65-F5344CB8AC3E}">
        <p14:creationId xmlns:p14="http://schemas.microsoft.com/office/powerpoint/2010/main" val="43830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 </a:t>
            </a:r>
            <a:r>
              <a:rPr lang="pt-BR" sz="2600" dirty="0" err="1">
                <a:latin typeface="Calibri Light"/>
                <a:ea typeface="Calibri Light"/>
                <a:cs typeface="Calibri Light"/>
              </a:rPr>
              <a:t>StackGAN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 (Síntese de texto para imagem)</a:t>
            </a:r>
            <a:r>
              <a:rPr lang="pt-BR" sz="2600" dirty="0">
                <a:latin typeface="Calibri Light"/>
                <a:ea typeface="Calibri"/>
                <a:cs typeface="Calibri"/>
              </a:rPr>
              <a:t>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1457038" cy="4050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CGAN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versátil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termos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podendo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aceitar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qualquer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tipo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StackGAN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projetado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especificamente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imagens text-to-image.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CGAN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adequado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 que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limitam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à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correspondência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um-para-um entre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texto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0D0D0D"/>
                </a:solidFill>
                <a:ea typeface="+mn-lt"/>
                <a:cs typeface="+mn-lt"/>
              </a:rPr>
              <a:t>imagem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0" name="Imagem 9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27B3322-E692-9EFD-0B11-1E655932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6" b="27401"/>
          <a:stretch/>
        </p:blipFill>
        <p:spPr>
          <a:xfrm>
            <a:off x="7314092" y="3295234"/>
            <a:ext cx="4559450" cy="33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 Super Resolução (</a:t>
            </a:r>
            <a:r>
              <a:rPr lang="pt-BR" sz="2600" dirty="0" err="1">
                <a:latin typeface="Calibri Light"/>
                <a:ea typeface="Calibri Light"/>
                <a:cs typeface="Calibri Light"/>
              </a:rPr>
              <a:t>SrGAN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)</a:t>
            </a:r>
            <a:r>
              <a:rPr lang="pt-BR" sz="2600" dirty="0">
                <a:latin typeface="Calibri Light"/>
                <a:ea typeface="Calibri"/>
                <a:cs typeface="Calibri"/>
              </a:rPr>
              <a:t>:</a:t>
            </a: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14570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SrGAN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projetado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aumentar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resolução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imagens,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usado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para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ampla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gama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incluindo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imagens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alta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resolução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condicionalmente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O CGAN é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versátil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termos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entrada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aplicado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além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da super-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resolução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Espaço Reservado para Conteúdo 3" descr="Algoritmo do Google consegue ampliar imagens de baixíssima resolução –  Tecnoblog">
            <a:extLst>
              <a:ext uri="{FF2B5EF4-FFF2-40B4-BE49-F238E27FC236}">
                <a16:creationId xmlns:a16="http://schemas.microsoft.com/office/drawing/2014/main" id="{057F7F68-FCB9-AF9C-E358-885C287543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052931" y="3761581"/>
            <a:ext cx="6528287" cy="3094158"/>
          </a:xfrm>
        </p:spPr>
      </p:pic>
    </p:spTree>
    <p:extLst>
      <p:ext uri="{BB962C8B-B14F-4D97-AF65-F5344CB8AC3E}">
        <p14:creationId xmlns:p14="http://schemas.microsoft.com/office/powerpoint/2010/main" val="419927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30" y="-3585"/>
            <a:ext cx="10515600" cy="1325563"/>
          </a:xfrm>
        </p:spPr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165C95-29EE-9AAC-4228-AC461C50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28" y="1157040"/>
            <a:ext cx="10516367" cy="959107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Calibri Light"/>
                <a:ea typeface="Calibri"/>
                <a:cs typeface="Calibri"/>
              </a:rPr>
              <a:t>CGAN vs. </a:t>
            </a:r>
            <a:r>
              <a:rPr lang="pt-BR" sz="2600" dirty="0">
                <a:latin typeface="Calibri Light"/>
                <a:ea typeface="Calibri Light"/>
                <a:cs typeface="Calibri Light"/>
              </a:rPr>
              <a:t> DCGAN</a:t>
            </a:r>
            <a:r>
              <a:rPr lang="pt-BR" sz="2600" dirty="0">
                <a:latin typeface="Calibri"/>
                <a:ea typeface="Calibri"/>
                <a:cs typeface="Calibri"/>
              </a:rPr>
              <a:t>:</a:t>
            </a:r>
            <a:endParaRPr lang="pt-BR" sz="2600" dirty="0">
              <a:latin typeface="Calibri Light"/>
              <a:ea typeface="Calibri"/>
              <a:cs typeface="Calibri"/>
            </a:endParaRPr>
          </a:p>
          <a:p>
            <a:endParaRPr lang="pt-BR" sz="26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788" y="1153140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6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pt-BR" sz="2600" dirty="0">
              <a:solidFill>
                <a:srgbClr val="0D0D0D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75380-1938-AA98-FB4A-51725646AE8C}"/>
              </a:ext>
            </a:extLst>
          </p:cNvPr>
          <p:cNvSpPr txBox="1"/>
          <p:nvPr/>
        </p:nvSpPr>
        <p:spPr>
          <a:xfrm>
            <a:off x="533400" y="1817846"/>
            <a:ext cx="1145703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 O CGAN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permite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dados,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DCGAN é um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condicional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A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capacidade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do CGAN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gerar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dados com base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entradas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condicionais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rótulos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classes,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oferece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controle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sobre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o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processo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geração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, o que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ser crucial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muitas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aplicações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Imagem 8" descr="DCGAN(Deep Convolutional GAN, DCGAN 논문 설명)">
            <a:extLst>
              <a:ext uri="{FF2B5EF4-FFF2-40B4-BE49-F238E27FC236}">
                <a16:creationId xmlns:a16="http://schemas.microsoft.com/office/drawing/2014/main" id="{078E7282-D525-ACD9-095F-FC14F13C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84" y="3485623"/>
            <a:ext cx="6553198" cy="32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4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7" y="1481496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600" dirty="0">
                <a:ea typeface="+mn-lt"/>
                <a:cs typeface="+mn-lt"/>
                <a:hlinkClick r:id="rId2"/>
              </a:rPr>
              <a:t>https://arxiv.org/abs/1411.1784</a:t>
            </a:r>
            <a:endParaRPr lang="pt-BR"/>
          </a:p>
          <a:p>
            <a:pPr marL="0" indent="0">
              <a:buNone/>
            </a:pPr>
            <a:r>
              <a:rPr lang="pt-BR" sz="2600" dirty="0">
                <a:ea typeface="+mn-lt"/>
                <a:cs typeface="+mn-lt"/>
                <a:hlinkClick r:id="rId3"/>
              </a:rPr>
              <a:t>https://aws.amazon.com/pt/what-is/gan/</a:t>
            </a:r>
            <a:endParaRPr lang="pt-BR"/>
          </a:p>
          <a:p>
            <a:pPr marL="0" indent="0">
              <a:buNone/>
            </a:pPr>
            <a:r>
              <a:rPr lang="pt-BR" sz="2600" dirty="0">
                <a:ea typeface="+mn-lt"/>
                <a:cs typeface="+mn-lt"/>
                <a:hlinkClick r:id="rId4"/>
              </a:rPr>
              <a:t>https://keras.io/examples/generative/conditional_gan/</a:t>
            </a:r>
            <a:endParaRPr lang="pt-BR" sz="26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sz="2600" dirty="0">
                <a:ea typeface="Calibri"/>
                <a:cs typeface="Calibri"/>
                <a:hlinkClick r:id="rId5"/>
              </a:rPr>
              <a:t>https://www.baeldung.com/cs/vae-vs-gan-image-generation</a:t>
            </a:r>
            <a:endParaRPr lang="pt-BR"/>
          </a:p>
          <a:p>
            <a:pPr marL="0" indent="0">
              <a:buNone/>
            </a:pPr>
            <a:endParaRPr lang="pt-BR" sz="26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6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51FDC06-FD36-793C-FC2E-3A136CE848AD}"/>
              </a:ext>
            </a:extLst>
          </p:cNvPr>
          <p:cNvSpPr txBox="1">
            <a:spLocks/>
          </p:cNvSpPr>
          <p:nvPr/>
        </p:nvSpPr>
        <p:spPr>
          <a:xfrm>
            <a:off x="720969" y="3893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Link para o </a:t>
            </a:r>
            <a:r>
              <a:rPr lang="pt-BR" b="1" err="1"/>
              <a:t>Quizz</a:t>
            </a:r>
            <a:r>
              <a:rPr lang="pt-BR" b="1" dirty="0"/>
              <a:t>:</a:t>
            </a:r>
          </a:p>
          <a:p>
            <a:endParaRPr lang="pt-BR" dirty="0">
              <a:ea typeface="+mj-lt"/>
              <a:cs typeface="+mj-lt"/>
            </a:endParaRPr>
          </a:p>
          <a:p>
            <a:r>
              <a:rPr lang="pt-BR" dirty="0">
                <a:ea typeface="+mj-lt"/>
                <a:cs typeface="+mj-lt"/>
                <a:hlinkClick r:id="rId6"/>
              </a:rPr>
              <a:t>https://docs.google.com/forms/d/e/1FAIpQLSeqRU55FCiI-xj4lwB59HItlI6Ae9u4iRkYMIMeWyHTsh0kzA/viewform?usp=sf_link</a:t>
            </a:r>
            <a:endParaRPr lang="pt-BR">
              <a:ea typeface="+mj-lt"/>
              <a:cs typeface="+mj-lt"/>
            </a:endParaRPr>
          </a:p>
          <a:p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pt-BR" sz="400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8" y="2616444"/>
            <a:ext cx="4864875" cy="38507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2200" b="1" err="1">
                <a:latin typeface="Calibri Light"/>
                <a:ea typeface="Söhne"/>
                <a:cs typeface="Söhne"/>
              </a:rPr>
              <a:t>Conditional</a:t>
            </a:r>
            <a:r>
              <a:rPr lang="pt-BR" sz="2200" b="1" dirty="0">
                <a:latin typeface="Calibri Light"/>
                <a:ea typeface="Söhne"/>
                <a:cs typeface="Söhne"/>
              </a:rPr>
              <a:t> </a:t>
            </a:r>
            <a:r>
              <a:rPr lang="pt-BR" sz="2200" b="1" err="1">
                <a:latin typeface="Calibri Light"/>
                <a:ea typeface="Söhne"/>
                <a:cs typeface="Söhne"/>
              </a:rPr>
              <a:t>Generative</a:t>
            </a:r>
            <a:r>
              <a:rPr lang="pt-BR" sz="2200" b="1" dirty="0">
                <a:latin typeface="Calibri Light"/>
                <a:ea typeface="Söhne"/>
                <a:cs typeface="Söhne"/>
              </a:rPr>
              <a:t> Adversarial Network (CGAN)</a:t>
            </a:r>
            <a:r>
              <a:rPr lang="pt-BR" sz="2200" dirty="0">
                <a:latin typeface="Calibri Light"/>
                <a:ea typeface="Söhne"/>
                <a:cs typeface="Söhne"/>
              </a:rPr>
              <a:t> baseia-se nos princípios das </a:t>
            </a:r>
            <a:r>
              <a:rPr lang="pt-BR" sz="2200" b="1" dirty="0">
                <a:latin typeface="Calibri Light"/>
                <a:ea typeface="Söhne"/>
                <a:cs typeface="Söhne"/>
              </a:rPr>
              <a:t>redes adversariais generativas (</a:t>
            </a:r>
            <a:r>
              <a:rPr lang="pt-BR" sz="2200" b="1" err="1">
                <a:latin typeface="Calibri Light"/>
                <a:ea typeface="Söhne"/>
                <a:cs typeface="Söhne"/>
              </a:rPr>
              <a:t>GANs</a:t>
            </a:r>
            <a:r>
              <a:rPr lang="pt-BR" sz="2200" b="1" dirty="0">
                <a:latin typeface="Calibri Light"/>
                <a:ea typeface="Söhne"/>
                <a:cs typeface="Söhne"/>
              </a:rPr>
              <a:t>)</a:t>
            </a:r>
            <a:r>
              <a:rPr lang="pt-BR" sz="2200" dirty="0">
                <a:latin typeface="Calibri Light"/>
                <a:ea typeface="Söhne"/>
                <a:cs typeface="Söhne"/>
              </a:rPr>
              <a:t> e na ideia de </a:t>
            </a:r>
            <a:r>
              <a:rPr lang="pt-BR" sz="2200" b="1" dirty="0">
                <a:latin typeface="Calibri Light"/>
                <a:ea typeface="Söhne"/>
                <a:cs typeface="Söhne"/>
              </a:rPr>
              <a:t>condicionar</a:t>
            </a:r>
            <a:r>
              <a:rPr lang="pt-BR" sz="2200" dirty="0">
                <a:latin typeface="Calibri Light"/>
                <a:ea typeface="Söhne"/>
                <a:cs typeface="Söhne"/>
              </a:rPr>
              <a:t> a geração de dados a determinadas informações adicionais. </a:t>
            </a:r>
            <a:endParaRPr lang="pt-BR"/>
          </a:p>
          <a:p>
            <a:pPr algn="just"/>
            <a:r>
              <a:rPr lang="pt-BR" sz="2200" dirty="0">
                <a:latin typeface="Calibri Light"/>
                <a:ea typeface="+mn-lt"/>
                <a:cs typeface="+mn-lt"/>
              </a:rPr>
              <a:t>As </a:t>
            </a:r>
            <a:r>
              <a:rPr lang="pt-BR" sz="2200" err="1">
                <a:latin typeface="Calibri Light"/>
                <a:ea typeface="+mn-lt"/>
                <a:cs typeface="+mn-lt"/>
              </a:rPr>
              <a:t>GANs</a:t>
            </a:r>
            <a:r>
              <a:rPr lang="pt-BR" sz="2200" dirty="0">
                <a:latin typeface="Calibri Light"/>
                <a:ea typeface="+mn-lt"/>
                <a:cs typeface="+mn-lt"/>
              </a:rPr>
              <a:t> são uma estrutura de aprendizado profundo composta por dois modelos principais: </a:t>
            </a:r>
            <a:r>
              <a:rPr lang="pt-BR" sz="2200" b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o gerador e o discriminador</a:t>
            </a:r>
            <a:r>
              <a:rPr lang="pt-BR" sz="2200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.</a:t>
            </a:r>
            <a:endParaRPr lang="pt-BR" sz="2200" dirty="0">
              <a:solidFill>
                <a:srgbClr val="FF000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200" dirty="0">
                <a:latin typeface="Calibri Light"/>
                <a:ea typeface="Calibri" panose="020F0502020204030204"/>
                <a:cs typeface="Calibri" panose="020F0502020204030204"/>
              </a:rPr>
              <a:t>As </a:t>
            </a:r>
            <a:r>
              <a:rPr lang="pt-BR" sz="2200" err="1">
                <a:latin typeface="Calibri Light"/>
                <a:ea typeface="Calibri" panose="020F0502020204030204"/>
                <a:cs typeface="Calibri" panose="020F0502020204030204"/>
              </a:rPr>
              <a:t>GANs</a:t>
            </a:r>
            <a:r>
              <a:rPr lang="pt-BR" sz="2200" dirty="0">
                <a:latin typeface="Calibri Light"/>
                <a:ea typeface="Calibri" panose="020F0502020204030204"/>
                <a:cs typeface="Calibri" panose="020F0502020204030204"/>
              </a:rPr>
              <a:t> são </a:t>
            </a:r>
            <a:r>
              <a:rPr lang="pt-BR" sz="2200" dirty="0">
                <a:latin typeface="Calibri Light"/>
                <a:ea typeface="+mn-lt"/>
                <a:cs typeface="+mn-lt"/>
              </a:rPr>
              <a:t>capazes de</a:t>
            </a:r>
            <a:r>
              <a:rPr lang="pt-BR" sz="2200" dirty="0">
                <a:solidFill>
                  <a:srgbClr val="00B05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alibri Light"/>
                <a:ea typeface="+mn-lt"/>
                <a:cs typeface="+mn-lt"/>
              </a:rPr>
              <a:t>gerar dados realistas e de alta qualidade</a:t>
            </a:r>
            <a:r>
              <a:rPr lang="pt-BR" sz="2200" dirty="0">
                <a:latin typeface="Calibri Light"/>
                <a:ea typeface="+mn-lt"/>
                <a:cs typeface="+mn-lt"/>
              </a:rPr>
              <a:t>, sendo amplamente utilizadas em tarefas de geração de imagens, áudio e texto, entre outras.</a:t>
            </a:r>
            <a:endParaRPr lang="pt-BR" sz="22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6437827-C04C-4746-517E-71C197CB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11" y="2135532"/>
            <a:ext cx="6284335" cy="35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5" y="1198819"/>
            <a:ext cx="11093244" cy="5543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§"/>
            </a:pPr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Modelo de rede neural </a:t>
            </a:r>
            <a:r>
              <a:rPr lang="pt-BR" sz="2600" b="1" dirty="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convolucional</a:t>
            </a:r>
            <a:r>
              <a:rPr lang="pt-BR" sz="2600" b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CGAN:</a:t>
            </a:r>
            <a:r>
              <a:rPr lang="pt-BR" sz="26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    </a:t>
            </a:r>
            <a:r>
              <a:rPr lang="pt-BR" sz="2600" dirty="0">
                <a:solidFill>
                  <a:srgbClr val="0D0D0D"/>
                </a:solidFill>
                <a:latin typeface="Calibri"/>
                <a:ea typeface="Calibri" panose="020F0502020204030204"/>
                <a:cs typeface="Calibri" panose="020F0502020204030204"/>
              </a:rPr>
              <a:t>Função de perda: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pt-BR" sz="2600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     </a:t>
            </a:r>
            <a:endParaRPr lang="pt-BR" b="1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G = gerador</a:t>
            </a:r>
            <a:endParaRPr lang="pt-BR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D = discriminador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D(x) = probabilidade de D estimar que a imagem real é verdadeira</a:t>
            </a:r>
            <a:endParaRPr lang="pt-BR" sz="2400">
              <a:solidFill>
                <a:srgbClr val="000000"/>
              </a:solidFill>
              <a:latin typeface="Calibri Light"/>
              <a:ea typeface="+mn-lt"/>
              <a:cs typeface="Calibri Light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D(G(x)) = probabilidade de D estimar que a imagem gerada por G é verdadeira</a:t>
            </a:r>
            <a:endParaRPr lang="pt-BR" sz="2400">
              <a:solidFill>
                <a:srgbClr val="000000"/>
              </a:solidFill>
              <a:latin typeface="Calibri Light"/>
              <a:ea typeface="+mn-lt"/>
              <a:cs typeface="Calibri Light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E =  representa a expectativa matemática, e quando os dados distribuição </a:t>
            </a:r>
            <a:r>
              <a:rPr lang="pt-BR" sz="24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Pz</a:t>
            </a:r>
            <a:r>
              <a:rPr lang="pt-BR" sz="24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é igual à distribuição alvo </a:t>
            </a:r>
            <a:r>
              <a:rPr lang="pt-BR" sz="24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Pdata</a:t>
            </a:r>
            <a:r>
              <a:rPr lang="pt-BR" sz="24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, o melhor GAN pode ser obtido</a:t>
            </a:r>
          </a:p>
          <a:p>
            <a:pPr marL="0" indent="0" algn="just">
              <a:buNone/>
            </a:pPr>
            <a:r>
              <a:rPr lang="pt-BR" sz="2400" err="1">
                <a:solidFill>
                  <a:srgbClr val="0D0D0D"/>
                </a:solidFill>
                <a:latin typeface="Calibri Light"/>
                <a:cs typeface="Calibri"/>
              </a:rPr>
              <a:t>Pz</a:t>
            </a:r>
            <a:r>
              <a:rPr lang="pt-BR" sz="2400" dirty="0">
                <a:solidFill>
                  <a:srgbClr val="0D0D0D"/>
                </a:solidFill>
                <a:latin typeface="Calibri Light"/>
                <a:cs typeface="Calibri"/>
              </a:rPr>
              <a:t>(z) = ruído anterior</a:t>
            </a:r>
          </a:p>
          <a:p>
            <a:pPr algn="just"/>
            <a:r>
              <a:rPr lang="pt-BR" sz="2400" b="1" dirty="0">
                <a:solidFill>
                  <a:srgbClr val="0D0D0D"/>
                </a:solidFill>
                <a:latin typeface="Calibri Light"/>
                <a:ea typeface="Calibri Light"/>
                <a:cs typeface="Calibri"/>
              </a:rPr>
              <a:t>OBS: </a:t>
            </a:r>
            <a:r>
              <a:rPr lang="pt-BR" sz="2400" b="1" dirty="0">
                <a:solidFill>
                  <a:srgbClr val="0D0D0D"/>
                </a:solidFill>
                <a:ea typeface="+mn-lt"/>
                <a:cs typeface="+mn-lt"/>
              </a:rPr>
              <a:t>o modelo generativo e discriminativo são não lineares e são "adversários"</a:t>
            </a:r>
            <a:endParaRPr lang="pt-BR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D7B0F90-A4FB-9338-0E12-B07FEE7B2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" t="22340" r="4750" b="24468"/>
          <a:stretch/>
        </p:blipFill>
        <p:spPr>
          <a:xfrm>
            <a:off x="458736" y="2159563"/>
            <a:ext cx="9859631" cy="6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pt-BR" sz="4000" dirty="0">
                <a:ea typeface="Calibri Light"/>
                <a:cs typeface="Calibri Light"/>
              </a:rPr>
              <a:t>Arquitetura e</a:t>
            </a:r>
            <a:br>
              <a:rPr lang="pt-BR" sz="4000" dirty="0">
                <a:ea typeface="Calibri Light"/>
                <a:cs typeface="Calibri Light"/>
              </a:rPr>
            </a:br>
            <a:r>
              <a:rPr lang="pt-BR" sz="4000" dirty="0">
                <a:ea typeface="Calibri Light"/>
                <a:cs typeface="Calibri Light"/>
              </a:rPr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Rede </a:t>
            </a:r>
            <a:r>
              <a:rPr lang="en-US" sz="2600" b="1" dirty="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Adversária</a:t>
            </a:r>
            <a:r>
              <a:rPr lang="en-US" sz="2600" b="1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Calibri Light"/>
                <a:ea typeface="Calibri"/>
                <a:cs typeface="Calibri"/>
              </a:rPr>
              <a:t>Generativa</a:t>
            </a:r>
            <a:r>
              <a:rPr lang="en-US" sz="2600" b="1" dirty="0">
                <a:latin typeface="Calibri Light"/>
                <a:ea typeface="Calibri"/>
                <a:cs typeface="Calibri"/>
              </a:rPr>
              <a:t> - GAN</a:t>
            </a:r>
          </a:p>
          <a:p>
            <a:endParaRPr lang="pt-BR" sz="2000">
              <a:ea typeface="Calibri"/>
              <a:cs typeface="Calibri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D498585-2B3F-F588-DE0D-D51E540F0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" r="15183" b="469"/>
          <a:stretch/>
        </p:blipFill>
        <p:spPr>
          <a:xfrm>
            <a:off x="402102" y="1981280"/>
            <a:ext cx="8673464" cy="48142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3828211-B6EE-A15B-4A43-7EA545BE181C}"/>
              </a:ext>
            </a:extLst>
          </p:cNvPr>
          <p:cNvSpPr/>
          <p:nvPr/>
        </p:nvSpPr>
        <p:spPr>
          <a:xfrm>
            <a:off x="9077855" y="5323273"/>
            <a:ext cx="1514391" cy="733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a typeface="Calibri"/>
                <a:cs typeface="Calibri"/>
              </a:rPr>
              <a:t>General </a:t>
            </a:r>
            <a:r>
              <a:rPr lang="pt-BR" b="1" dirty="0" err="1">
                <a:solidFill>
                  <a:schemeClr val="tx1"/>
                </a:solidFill>
                <a:ea typeface="Calibri"/>
                <a:cs typeface="Calibri"/>
              </a:rPr>
              <a:t>Loss</a:t>
            </a:r>
            <a:endParaRPr lang="pt-BR" b="1" dirty="0" err="1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A396D7-FABF-7B70-476C-F2C528D396FB}"/>
              </a:ext>
            </a:extLst>
          </p:cNvPr>
          <p:cNvSpPr/>
          <p:nvPr/>
        </p:nvSpPr>
        <p:spPr>
          <a:xfrm>
            <a:off x="9065564" y="2103207"/>
            <a:ext cx="1526681" cy="733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  <a:ea typeface="Calibri"/>
                <a:cs typeface="Calibri"/>
              </a:rPr>
              <a:t>Discriminator</a:t>
            </a:r>
            <a:r>
              <a:rPr lang="pt-BR" b="1" dirty="0">
                <a:solidFill>
                  <a:schemeClr val="tx1"/>
                </a:solidFill>
                <a:ea typeface="Calibri"/>
                <a:cs typeface="Calibri"/>
              </a:rPr>
              <a:t> </a:t>
            </a:r>
            <a:r>
              <a:rPr lang="pt-BR" b="1" dirty="0" err="1">
                <a:solidFill>
                  <a:schemeClr val="tx1"/>
                </a:solidFill>
                <a:ea typeface="Calibri"/>
                <a:cs typeface="Calibri"/>
              </a:rPr>
              <a:t>Loss</a:t>
            </a:r>
            <a:endParaRPr lang="pt-BR" b="1" dirty="0" err="1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8315803-98C3-04FD-68CA-B8B4815084A1}"/>
              </a:ext>
            </a:extLst>
          </p:cNvPr>
          <p:cNvCxnSpPr/>
          <p:nvPr/>
        </p:nvCxnSpPr>
        <p:spPr>
          <a:xfrm flipV="1">
            <a:off x="9030929" y="2915264"/>
            <a:ext cx="779206" cy="101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5A9768D-F4A4-8FAB-0327-6993D5CC0CBC}"/>
              </a:ext>
            </a:extLst>
          </p:cNvPr>
          <p:cNvCxnSpPr>
            <a:cxnSpLocks/>
          </p:cNvCxnSpPr>
          <p:nvPr/>
        </p:nvCxnSpPr>
        <p:spPr>
          <a:xfrm>
            <a:off x="9030928" y="3942735"/>
            <a:ext cx="766917" cy="131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Arquitetura e funcionamento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A17D359F-C917-91C3-CE02-5B2FF031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26" y="2807208"/>
            <a:ext cx="4621160" cy="3300100"/>
          </a:xfrm>
        </p:spPr>
        <p:txBody>
          <a:bodyPr anchor="t">
            <a:normAutofit fontScale="92500" lnSpcReduction="10000"/>
          </a:bodyPr>
          <a:lstStyle/>
          <a:p>
            <a:pPr marL="342900" indent="-342900"/>
            <a:r>
              <a:rPr lang="en-US" sz="2600" b="1" dirty="0">
                <a:latin typeface="Calibri Light"/>
                <a:ea typeface="Calibri"/>
                <a:cs typeface="Calibri"/>
              </a:rPr>
              <a:t>Rede </a:t>
            </a:r>
            <a:r>
              <a:rPr lang="en-US" sz="2600" b="1" err="1">
                <a:latin typeface="Calibri Light"/>
                <a:ea typeface="Calibri"/>
                <a:cs typeface="Calibri"/>
              </a:rPr>
              <a:t>Adversária</a:t>
            </a:r>
            <a:r>
              <a:rPr lang="en-US" sz="2600" b="1" dirty="0">
                <a:latin typeface="Calibri Light"/>
                <a:ea typeface="Calibri"/>
                <a:cs typeface="Calibri"/>
              </a:rPr>
              <a:t> </a:t>
            </a:r>
            <a:r>
              <a:rPr lang="en-US" sz="2600" b="1" err="1">
                <a:latin typeface="Calibri Light"/>
                <a:ea typeface="Calibri"/>
                <a:cs typeface="Calibri"/>
              </a:rPr>
              <a:t>Condicional</a:t>
            </a:r>
            <a:r>
              <a:rPr lang="en-US" sz="2600" b="1" dirty="0">
                <a:latin typeface="Calibri Light"/>
                <a:ea typeface="Calibri"/>
                <a:cs typeface="Calibri"/>
              </a:rPr>
              <a:t> – CGAN</a:t>
            </a:r>
          </a:p>
          <a:p>
            <a:pPr marL="342900" indent="-342900"/>
            <a:endParaRPr lang="en-US" sz="2600" b="1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i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(</a:t>
            </a:r>
            <a:r>
              <a:rPr lang="en-US" sz="2600" i="1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z|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y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) = 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Gerador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 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condicional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 </a:t>
            </a:r>
            <a:endParaRPr lang="en-US" sz="2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D(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x|y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) =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Discriminador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condicional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</a:t>
            </a:r>
            <a:endParaRPr lang="en-US" sz="2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z</a:t>
            </a:r>
            <a:r>
              <a:rPr lang="en-US" sz="2600" i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=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entrada de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ruído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, </a:t>
            </a:r>
            <a:endParaRPr lang="en-US" sz="2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Y = 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condição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adicional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</a:t>
            </a:r>
            <a:endParaRPr lang="en-US" sz="2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600" i="1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x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= 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saída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600" err="1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gerada</a:t>
            </a:r>
            <a:r>
              <a:rPr lang="en-US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.</a:t>
            </a:r>
            <a:endParaRPr lang="en-US" sz="260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 sz="2200" u="sng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u="sng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u="sng" dirty="0">
              <a:ea typeface="Calibri"/>
              <a:cs typeface="Calibri"/>
            </a:endParaRPr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29B8FCB9-2AAA-5B8D-DC69-0AD7A317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" b="-173"/>
          <a:stretch/>
        </p:blipFill>
        <p:spPr>
          <a:xfrm>
            <a:off x="5543108" y="222209"/>
            <a:ext cx="6146182" cy="55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754"/>
            <a:ext cx="11056374" cy="5863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6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2600" b="1" dirty="0">
              <a:solidFill>
                <a:srgbClr val="0D0D0D"/>
              </a:solidFill>
              <a:latin typeface="Calibri Light"/>
              <a:ea typeface="+mn-lt"/>
              <a:cs typeface="+mn-lt"/>
            </a:endParaRPr>
          </a:p>
          <a:p>
            <a:pPr algn="just">
              <a:buFont typeface="Arial"/>
            </a:pPr>
            <a:r>
              <a:rPr lang="pt-BR" sz="2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Preparação dos Dados: 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Os dados de treinamento consistem em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pares de entrada-saída</a:t>
            </a:r>
            <a:r>
              <a:rPr lang="pt-BR" sz="2600" dirty="0">
                <a:ea typeface="+mn-lt"/>
                <a:cs typeface="+mn-lt"/>
              </a:rPr>
              <a:t>,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 onde a entrada pode ser uma imagem de referência ou algum tipo de condição, e a saída é a imagem gerada que corresponde a essa entrada.</a:t>
            </a:r>
            <a:endParaRPr lang="pt-BR" dirty="0">
              <a:ea typeface="Calibri"/>
              <a:cs typeface="Calibri"/>
            </a:endParaRPr>
          </a:p>
          <a:p>
            <a:pPr algn="just">
              <a:buNone/>
            </a:pP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  Por exemplo, se estivermos gerando imagens condicionais, cada exemplo de treinamento consistirá em uma imagem real e uma condição associada a ela.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sz="2600" b="1" dirty="0">
              <a:solidFill>
                <a:srgbClr val="0D0D0D"/>
              </a:solidFill>
              <a:latin typeface="Calibri Light"/>
              <a:ea typeface="Calibri Light"/>
              <a:cs typeface="Calibri Light"/>
            </a:endParaRPr>
          </a:p>
          <a:p>
            <a:pPr algn="just">
              <a:buFont typeface="Arial"/>
            </a:pPr>
            <a:r>
              <a:rPr lang="pt-BR" sz="2600" b="1" dirty="0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Inicialização dos Modelos: 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Os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pesos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 do gerador e do discriminador são inicializados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aleatoriamente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pt-BR" sz="2600" dirty="0">
              <a:solidFill>
                <a:srgbClr val="0D0D0D"/>
              </a:solidFill>
              <a:latin typeface="Calibri Light"/>
              <a:ea typeface="Calibri Light"/>
              <a:cs typeface="Calibri Light"/>
            </a:endParaRPr>
          </a:p>
          <a:p>
            <a:pPr algn="just">
              <a:buFont typeface="Arial"/>
            </a:pPr>
            <a:endParaRPr lang="pt-BR" sz="2600" b="1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/>
            </a:pPr>
            <a:r>
              <a:rPr lang="pt-BR" sz="2600" b="1" dirty="0">
                <a:solidFill>
                  <a:srgbClr val="0D0D0D"/>
                </a:solidFill>
                <a:latin typeface="Calibri Light"/>
                <a:ea typeface="Calibri Light"/>
                <a:cs typeface="Calibri Light"/>
              </a:rPr>
              <a:t>Treinamento Adversarial: 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Durante cada iteração (ou época) de treinamento, os modelos do gerador e do discriminador são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atualizados em etapas alternadas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BR" sz="26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593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754"/>
            <a:ext cx="11056374" cy="58630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endParaRPr lang="pt-BR" sz="26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2600" dirty="0">
              <a:solidFill>
                <a:srgbClr val="0D0D0D"/>
              </a:solidFill>
              <a:latin typeface="Calibri Light"/>
              <a:ea typeface="+mn-lt"/>
              <a:cs typeface="+mn-lt"/>
            </a:endParaRPr>
          </a:p>
          <a:p>
            <a:pPr algn="just"/>
            <a:r>
              <a:rPr lang="pt-BR" sz="26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Passo do Discriminador: 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O discriminador é treinado primeiro. Ele recebe pares de entrada-saída (tanto reais quanto gerados pelo gerador) e é treinado para distinguir entre as saídas reais e as saídas geradas pelo gerador.</a:t>
            </a:r>
            <a:endParaRPr lang="pt-BR" sz="26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 A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função de perda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 do discriminador é calculada com base na diferença entre as  classificações reais e as classificações das saídas geradas.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pt-BR" sz="26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6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Passo do Gerador: </a:t>
            </a:r>
            <a:r>
              <a:rPr lang="pt-BR" sz="26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O gerador é treinado em seguida. Ele recebe uma entrada de ruído e a condição correspondente e gera uma saída. A saída gerada pelo gerador é passada para o discriminador, que a avalia.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  O objetivo do gerador é gerar saídas que sejam indistinguíveis das saídas reais para o discriminador.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  A </a:t>
            </a:r>
            <a:r>
              <a:rPr lang="pt-BR" sz="2600" b="1" dirty="0">
                <a:solidFill>
                  <a:srgbClr val="00B050"/>
                </a:solidFill>
                <a:ea typeface="+mn-lt"/>
                <a:cs typeface="+mn-lt"/>
              </a:rPr>
              <a:t>função de perda</a:t>
            </a:r>
            <a:r>
              <a:rPr lang="pt-BR" sz="2600" dirty="0">
                <a:solidFill>
                  <a:srgbClr val="0D0D0D"/>
                </a:solidFill>
                <a:ea typeface="+mn-lt"/>
                <a:cs typeface="+mn-lt"/>
              </a:rPr>
              <a:t> do gerador é calculada com base na diferença entre as classificações do discriminador para as saídas geradas e o rótulo "real".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pt-BR" sz="26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sz="26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827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97" y="-15875"/>
            <a:ext cx="10515600" cy="1325563"/>
          </a:xfrm>
        </p:spPr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7" y="-5633"/>
            <a:ext cx="11130115" cy="60474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pt-BR" sz="26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2600" dirty="0">
              <a:solidFill>
                <a:srgbClr val="0D0D0D"/>
              </a:solidFill>
              <a:latin typeface="Calibri Light"/>
              <a:ea typeface="+mn-lt"/>
              <a:cs typeface="+mn-lt"/>
            </a:endParaRPr>
          </a:p>
          <a:p>
            <a:pPr algn="just"/>
            <a:r>
              <a:rPr lang="pt-BR" sz="22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Atualização dos Pesos: </a:t>
            </a:r>
            <a:r>
              <a:rPr lang="pt-BR" sz="2200" dirty="0">
                <a:solidFill>
                  <a:srgbClr val="0D0D0D"/>
                </a:solidFill>
                <a:latin typeface="Calibri"/>
                <a:ea typeface="Calibri" panose="020F0502020204030204"/>
                <a:cs typeface="Calibri" panose="020F0502020204030204"/>
              </a:rPr>
              <a:t>Após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 cada passo do treinamento, os pesos do gerador e do discriminador são atualizados usando um </a:t>
            </a:r>
            <a:r>
              <a:rPr lang="pt-BR" sz="2200" b="1" dirty="0">
                <a:solidFill>
                  <a:srgbClr val="00B050"/>
                </a:solidFill>
                <a:ea typeface="+mn-lt"/>
                <a:cs typeface="+mn-lt"/>
              </a:rPr>
              <a:t>algoritmo de otimização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, como o gradiente descendente estocástico (SGD) ou o Adam, </a:t>
            </a:r>
            <a:r>
              <a:rPr lang="pt-BR" sz="2200" b="1" dirty="0">
                <a:solidFill>
                  <a:srgbClr val="00B050"/>
                </a:solidFill>
                <a:ea typeface="+mn-lt"/>
                <a:cs typeface="+mn-lt"/>
              </a:rPr>
              <a:t>para minimizar suas funções de perda.</a:t>
            </a:r>
            <a:endParaRPr lang="pt-BR" sz="2200" b="1">
              <a:solidFill>
                <a:srgbClr val="00B05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algn="just"/>
            <a:endParaRPr lang="pt-BR" sz="2200" b="1" dirty="0">
              <a:solidFill>
                <a:srgbClr val="00B05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2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Treinamento Iterativo:</a:t>
            </a:r>
            <a:r>
              <a:rPr lang="pt-BR" sz="2200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 </a:t>
            </a:r>
            <a:r>
              <a:rPr lang="pt-BR" sz="2200" dirty="0">
                <a:solidFill>
                  <a:srgbClr val="0D0D0D"/>
                </a:solidFill>
                <a:latin typeface="Calibri"/>
                <a:ea typeface="Calibri" panose="020F0502020204030204"/>
                <a:cs typeface="Calibri" panose="020F0502020204030204"/>
              </a:rPr>
              <a:t>Esse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 processo de treinamento adversarial continua iterativamente, com o gerador e o discriminador competindo entre si para melhorar suas habilidades.</a:t>
            </a:r>
            <a:endParaRPr lang="pt-BR" sz="22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B050"/>
                </a:solidFill>
                <a:ea typeface="+mn-lt"/>
                <a:cs typeface="+mn-lt"/>
              </a:rPr>
              <a:t> O objetivo final é alcançar um ponto de equilíbrio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 em que o gerador produza saídas que se assemelham às saídas reais e o discriminador não consiga mais distinguir entre elas com alta confiança.</a:t>
            </a:r>
            <a:endParaRPr lang="pt-BR" sz="2200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sz="2200" dirty="0">
              <a:solidFill>
                <a:srgbClr val="0D0D0D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2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Ajustes de </a:t>
            </a:r>
            <a:r>
              <a:rPr lang="pt-BR" sz="2200" b="1" err="1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Hiperparâmetros</a:t>
            </a:r>
            <a:r>
              <a:rPr lang="pt-BR" sz="2200" b="1" dirty="0">
                <a:solidFill>
                  <a:srgbClr val="0D0D0D"/>
                </a:solidFill>
                <a:latin typeface="Calibri Light"/>
                <a:ea typeface="Calibri" panose="020F0502020204030204"/>
                <a:cs typeface="Calibri" panose="020F0502020204030204"/>
              </a:rPr>
              <a:t>: </a:t>
            </a:r>
            <a:r>
              <a:rPr lang="pt-BR" sz="22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Durante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 o treinamento, os </a:t>
            </a:r>
            <a:r>
              <a:rPr lang="pt-BR" sz="2200" err="1">
                <a:solidFill>
                  <a:srgbClr val="0D0D0D"/>
                </a:solidFill>
                <a:ea typeface="+mn-lt"/>
                <a:cs typeface="+mn-lt"/>
              </a:rPr>
              <a:t>hiperparâmetros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 do modelo, como </a:t>
            </a:r>
            <a:r>
              <a:rPr lang="pt-BR" sz="2200" b="1" dirty="0">
                <a:solidFill>
                  <a:srgbClr val="00B050"/>
                </a:solidFill>
                <a:ea typeface="+mn-lt"/>
                <a:cs typeface="+mn-lt"/>
              </a:rPr>
              <a:t>taxa de aprendizado e arquitetura da rede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, podem ser ajustados para otimizar o desempenho e a estabilidade do treinamento.</a:t>
            </a:r>
            <a:endParaRPr lang="pt-BR" sz="2200" dirty="0">
              <a:solidFill>
                <a:srgbClr val="0D0D0D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0D0D0D"/>
                </a:solidFill>
                <a:ea typeface="+mn-lt"/>
                <a:cs typeface="+mn-lt"/>
              </a:rPr>
              <a:t>OBS: </a:t>
            </a:r>
            <a:r>
              <a:rPr lang="pt-BR" sz="2200" dirty="0">
                <a:solidFill>
                  <a:srgbClr val="0D0D0D"/>
                </a:solidFill>
                <a:ea typeface="+mn-lt"/>
                <a:cs typeface="+mn-lt"/>
              </a:rPr>
              <a:t>Esse processo de treinamento adversarial iterativo continua até que os modelos atinjam um desempenho satisfatório e as saídas geradas pelo gerador sejam de alta qualidade e indistinguíveis das saídas reais.</a:t>
            </a:r>
            <a:endParaRPr lang="pt-BR" sz="2200" dirty="0">
              <a:ea typeface="Calibri" panose="020F0502020204030204"/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pt-BR" dirty="0">
              <a:solidFill>
                <a:srgbClr val="0D0D0D"/>
              </a:solidFill>
              <a:latin typeface="Söhne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0662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49</Words>
  <Application>Microsoft Office PowerPoint</Application>
  <PresentationFormat>Widescreen</PresentationFormat>
  <Paragraphs>14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TP558 - Tópicos avançados em Machine Learning: Conditional GAN (CGAN)</vt:lpstr>
      <vt:lpstr>Introdução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Vantagens e desvantagens</vt:lpstr>
      <vt:lpstr>Vantagens e desvantagens</vt:lpstr>
      <vt:lpstr>Vantagens e desvantagens</vt:lpstr>
      <vt:lpstr>Vantagens e desvantagens</vt:lpstr>
      <vt:lpstr>Exemplo(s) de aplicação</vt:lpstr>
      <vt:lpstr>Exemplo(s) de aplicação</vt:lpstr>
      <vt:lpstr>Comparação com outros algoritmos</vt:lpstr>
      <vt:lpstr>Comparação com outros algoritmos</vt:lpstr>
      <vt:lpstr>Comparação com outros algoritmos</vt:lpstr>
      <vt:lpstr>Comparação com outros algoritmos</vt:lpstr>
      <vt:lpstr>Comparação com outros algoritmos</vt:lpstr>
      <vt:lpstr>Comparação com outros algoritmos</vt:lpstr>
      <vt:lpstr>Comparação com outros algoritmos</vt:lpstr>
      <vt:lpstr>Comparação com outros algoritmos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3531</cp:revision>
  <dcterms:created xsi:type="dcterms:W3CDTF">2020-01-20T13:50:05Z</dcterms:created>
  <dcterms:modified xsi:type="dcterms:W3CDTF">2024-03-20T14:08:44Z</dcterms:modified>
</cp:coreProperties>
</file>