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DM Sans Italics" panose="020B0604020202020204" charset="0"/>
      <p:regular r:id="rId20"/>
    </p:embeddedFont>
    <p:embeddedFont>
      <p:font typeface="Now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8.sv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.svg"/><Relationship Id="rId7" Type="http://schemas.openxmlformats.org/officeDocument/2006/relationships/image" Target="../media/image33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10" Type="http://schemas.openxmlformats.org/officeDocument/2006/relationships/image" Target="../media/image36.jpe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35425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73748" y="1146060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6" y="0"/>
                </a:lnTo>
                <a:lnTo>
                  <a:pt x="846186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95175" y="863050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11660" y="3415905"/>
            <a:ext cx="3447138" cy="3447138"/>
          </a:xfrm>
          <a:custGeom>
            <a:avLst/>
            <a:gdLst/>
            <a:ahLst/>
            <a:cxnLst/>
            <a:rect l="l" t="t" r="r" b="b"/>
            <a:pathLst>
              <a:path w="3447138" h="3447138">
                <a:moveTo>
                  <a:pt x="0" y="0"/>
                </a:moveTo>
                <a:lnTo>
                  <a:pt x="3447138" y="0"/>
                </a:lnTo>
                <a:lnTo>
                  <a:pt x="3447138" y="3447138"/>
                </a:lnTo>
                <a:lnTo>
                  <a:pt x="0" y="34471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001000" y="9486900"/>
            <a:ext cx="10074612" cy="686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743"/>
              </a:lnSpc>
              <a:spcBef>
                <a:spcPct val="0"/>
              </a:spcBef>
            </a:pPr>
            <a:r>
              <a:rPr lang="en-US" sz="2230" dirty="0" err="1">
                <a:solidFill>
                  <a:srgbClr val="56AEFF"/>
                </a:solidFill>
                <a:latin typeface="DM Sans Italics"/>
              </a:rPr>
              <a:t>Trabalho</a:t>
            </a:r>
            <a:r>
              <a:rPr lang="en-US" sz="2230" dirty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2230" dirty="0" err="1">
                <a:solidFill>
                  <a:srgbClr val="56AEFF"/>
                </a:solidFill>
                <a:latin typeface="DM Sans Italics"/>
              </a:rPr>
              <a:t>realizado</a:t>
            </a:r>
            <a:r>
              <a:rPr lang="en-US" sz="2230" dirty="0">
                <a:solidFill>
                  <a:srgbClr val="56AEFF"/>
                </a:solidFill>
                <a:latin typeface="DM Sans Italics"/>
              </a:rPr>
              <a:t> </a:t>
            </a:r>
            <a:r>
              <a:rPr lang="en-US" sz="2230" dirty="0" err="1">
                <a:solidFill>
                  <a:srgbClr val="56AEFF"/>
                </a:solidFill>
                <a:latin typeface="DM Sans Italics"/>
              </a:rPr>
              <a:t>por</a:t>
            </a:r>
            <a:r>
              <a:rPr lang="en-US" sz="2230" dirty="0">
                <a:solidFill>
                  <a:srgbClr val="56AEFF"/>
                </a:solidFill>
                <a:latin typeface="DM Sans Italics"/>
              </a:rPr>
              <a:t>: Augusto Ribeiro (118538), Beatriz Francisco (118638), Catarina Ribeiro (119467) e Diogo Nascimento (120031)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52575" y="4278414"/>
            <a:ext cx="10959085" cy="1722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68"/>
              </a:lnSpc>
            </a:pPr>
            <a:r>
              <a:rPr lang="en-US" sz="11306">
                <a:solidFill>
                  <a:srgbClr val="FFFBFB"/>
                </a:solidFill>
                <a:latin typeface="Now Bold"/>
              </a:rPr>
              <a:t>CAKE4YOU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574588" y="1316650"/>
            <a:ext cx="3111826" cy="63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6"/>
              </a:lnSpc>
            </a:pPr>
            <a:r>
              <a:rPr lang="en-US" sz="2045" spc="-40">
                <a:solidFill>
                  <a:srgbClr val="56AEFF"/>
                </a:solidFill>
                <a:latin typeface="DM Sans Italics"/>
              </a:rPr>
              <a:t>Modelação e Análise de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86667" y="3084143"/>
            <a:ext cx="2613061" cy="2273181"/>
            <a:chOff x="0" y="0"/>
            <a:chExt cx="991873" cy="862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3133964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5844564" y="3084143"/>
            <a:ext cx="2613061" cy="2273181"/>
            <a:chOff x="0" y="0"/>
            <a:chExt cx="991873" cy="8628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5991861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" name="Group 10"/>
          <p:cNvGrpSpPr/>
          <p:nvPr/>
        </p:nvGrpSpPr>
        <p:grpSpPr>
          <a:xfrm>
            <a:off x="2986667" y="5870734"/>
            <a:ext cx="2613061" cy="2252658"/>
            <a:chOff x="0" y="0"/>
            <a:chExt cx="991873" cy="8550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91873" cy="855070"/>
            </a:xfrm>
            <a:custGeom>
              <a:avLst/>
              <a:gdLst/>
              <a:ahLst/>
              <a:cxnLst/>
              <a:rect l="l" t="t" r="r" b="b"/>
              <a:pathLst>
                <a:path w="991873" h="855070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V="1">
            <a:off x="3133964" y="7427054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5844564" y="5870734"/>
            <a:ext cx="2613061" cy="2252658"/>
            <a:chOff x="0" y="0"/>
            <a:chExt cx="991873" cy="85507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91873" cy="855070"/>
            </a:xfrm>
            <a:custGeom>
              <a:avLst/>
              <a:gdLst/>
              <a:ahLst/>
              <a:cxnLst/>
              <a:rect l="l" t="t" r="r" b="b"/>
              <a:pathLst>
                <a:path w="991873" h="855070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5991861" y="7427054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0000675" y="1509629"/>
            <a:ext cx="6992751" cy="8074770"/>
            <a:chOff x="0" y="0"/>
            <a:chExt cx="5499100" cy="63500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499100" cy="6350000"/>
            </a:xfrm>
            <a:custGeom>
              <a:avLst/>
              <a:gdLst/>
              <a:ahLst/>
              <a:cxnLst/>
              <a:rect l="l" t="t" r="r" b="b"/>
              <a:pathLst>
                <a:path w="5499100" h="63500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solidFill>
              <a:srgbClr val="56A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0" name="Group 20"/>
          <p:cNvGrpSpPr>
            <a:grpSpLocks noChangeAspect="1"/>
          </p:cNvGrpSpPr>
          <p:nvPr/>
        </p:nvGrpSpPr>
        <p:grpSpPr>
          <a:xfrm>
            <a:off x="10143550" y="1698193"/>
            <a:ext cx="6697476" cy="7733806"/>
            <a:chOff x="0" y="0"/>
            <a:chExt cx="549910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499100" cy="6350000"/>
            </a:xfrm>
            <a:custGeom>
              <a:avLst/>
              <a:gdLst/>
              <a:ahLst/>
              <a:cxnLst/>
              <a:rect l="l" t="t" r="r" b="b"/>
              <a:pathLst>
                <a:path w="5499100" h="63500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blipFill>
              <a:blip r:embed="rId2"/>
              <a:stretch>
                <a:fillRect l="-8" r="-8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8705275" y="3084143"/>
            <a:ext cx="2613061" cy="2273181"/>
            <a:chOff x="0" y="0"/>
            <a:chExt cx="991873" cy="86286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91873" cy="862860"/>
            </a:xfrm>
            <a:custGeom>
              <a:avLst/>
              <a:gdLst/>
              <a:ahLst/>
              <a:cxnLst/>
              <a:rect l="l" t="t" r="r" b="b"/>
              <a:pathLst>
                <a:path w="991873" h="862860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 flipV="1">
            <a:off x="8852572" y="4640463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6" name="Group 26"/>
          <p:cNvGrpSpPr/>
          <p:nvPr/>
        </p:nvGrpSpPr>
        <p:grpSpPr>
          <a:xfrm>
            <a:off x="8705275" y="5870734"/>
            <a:ext cx="2613061" cy="2252658"/>
            <a:chOff x="0" y="0"/>
            <a:chExt cx="991873" cy="85507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91873" cy="855070"/>
            </a:xfrm>
            <a:custGeom>
              <a:avLst/>
              <a:gdLst/>
              <a:ahLst/>
              <a:cxnLst/>
              <a:rect l="l" t="t" r="r" b="b"/>
              <a:pathLst>
                <a:path w="991873" h="855070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83"/>
                </a:lnSpc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 flipV="1">
            <a:off x="8852572" y="7427054"/>
            <a:ext cx="2203125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-7631327" y="597505"/>
            <a:ext cx="9077445" cy="9077445"/>
          </a:xfrm>
          <a:custGeom>
            <a:avLst/>
            <a:gdLst/>
            <a:ahLst/>
            <a:cxnLst/>
            <a:rect l="l" t="t" r="r" b="b"/>
            <a:pathLst>
              <a:path w="9077445" h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986667" y="1698193"/>
            <a:ext cx="8437330" cy="122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56AEFF"/>
                </a:solidFill>
                <a:latin typeface="Now Bold"/>
              </a:rPr>
              <a:t>ÍNDICE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986667" y="4760016"/>
            <a:ext cx="2613061" cy="597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7"/>
              </a:lnSpc>
            </a:pPr>
            <a:r>
              <a:rPr lang="en-US" sz="1787">
                <a:solidFill>
                  <a:srgbClr val="FFFFFF"/>
                </a:solidFill>
                <a:latin typeface="DM Sans"/>
              </a:rPr>
              <a:t>Área de Atuação</a:t>
            </a:r>
          </a:p>
          <a:p>
            <a:pPr algn="ctr">
              <a:lnSpc>
                <a:spcPts val="2467"/>
              </a:lnSpc>
            </a:pPr>
            <a:r>
              <a:rPr lang="en-US" sz="1787">
                <a:solidFill>
                  <a:srgbClr val="FFFFFF"/>
                </a:solidFill>
                <a:latin typeface="DM Sans"/>
              </a:rPr>
              <a:t>e Contexto de Mercado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447970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844564" y="4703796"/>
            <a:ext cx="2613061" cy="642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</a:rPr>
              <a:t> Problemas e </a:t>
            </a:r>
          </a:p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</a:rPr>
              <a:t>Objetivos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305867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076293" y="7480745"/>
            <a:ext cx="2318467" cy="642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</a:rPr>
              <a:t>Visão geral dos Casos de Utilização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447970" y="6012493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991861" y="7480745"/>
            <a:ext cx="2318467" cy="642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</a:rPr>
              <a:t>Ambiente de Utilização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6305867" y="6012493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05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778924" y="4694843"/>
            <a:ext cx="2465764" cy="642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</a:rPr>
              <a:t>Conceitos do </a:t>
            </a:r>
          </a:p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</a:rPr>
              <a:t>Produto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166578" y="3225902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852572" y="7582446"/>
            <a:ext cx="2318467" cy="31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5"/>
              </a:lnSpc>
            </a:pPr>
            <a:r>
              <a:rPr lang="en-US" sz="1887">
                <a:solidFill>
                  <a:srgbClr val="FFFFFF"/>
                </a:solidFill>
                <a:latin typeface="DM Sans"/>
              </a:rPr>
              <a:t>Limites e Exclusões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166578" y="6012493"/>
            <a:ext cx="1690455" cy="973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14"/>
              </a:lnSpc>
            </a:pPr>
            <a:r>
              <a:rPr lang="en-US" sz="5735">
                <a:solidFill>
                  <a:srgbClr val="FFFFFF"/>
                </a:solidFill>
                <a:latin typeface="DM Sans Bold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159728" y="3574441"/>
            <a:ext cx="0" cy="4676296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7780685" y="6141963"/>
            <a:ext cx="4026849" cy="1934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r>
              <a:rPr lang="en-US" sz="2215" u="none" strike="noStrike">
                <a:solidFill>
                  <a:srgbClr val="FFFFFF"/>
                </a:solidFill>
                <a:latin typeface="DM Sans"/>
              </a:rPr>
              <a:t> O mercado mostra uma pressão cada vez maior para as empresas inovarem a sua oferta e oferecerem soluções digitais aos clientes.</a:t>
            </a:r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 rot="6150721">
            <a:off x="6080933" y="4579544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1807534" y="0"/>
            <a:ext cx="6254290" cy="10287000"/>
            <a:chOff x="0" y="0"/>
            <a:chExt cx="3860673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860673" cy="6350000"/>
            </a:xfrm>
            <a:custGeom>
              <a:avLst/>
              <a:gdLst/>
              <a:ahLst/>
              <a:cxnLst/>
              <a:rect l="l" t="t" r="r" b="b"/>
              <a:pathLst>
                <a:path w="3860673" h="6350000">
                  <a:moveTo>
                    <a:pt x="3860673" y="0"/>
                  </a:moveTo>
                  <a:lnTo>
                    <a:pt x="2341753" y="6350000"/>
                  </a:lnTo>
                  <a:lnTo>
                    <a:pt x="0" y="6350000"/>
                  </a:lnTo>
                  <a:lnTo>
                    <a:pt x="1518920" y="0"/>
                  </a:lnTo>
                  <a:lnTo>
                    <a:pt x="3860673" y="0"/>
                  </a:lnTo>
                  <a:close/>
                </a:path>
              </a:pathLst>
            </a:custGeom>
            <a:blipFill>
              <a:blip r:embed="rId5"/>
              <a:stretch>
                <a:fillRect l="-15791" r="-15791"/>
              </a:stretch>
            </a:blipFill>
          </p:spPr>
        </p:sp>
      </p:grpSp>
      <p:sp>
        <p:nvSpPr>
          <p:cNvPr id="12" name="Freeform 12"/>
          <p:cNvSpPr/>
          <p:nvPr/>
        </p:nvSpPr>
        <p:spPr>
          <a:xfrm rot="-4615544">
            <a:off x="10510810" y="5041623"/>
            <a:ext cx="13544802" cy="1127911"/>
          </a:xfrm>
          <a:custGeom>
            <a:avLst/>
            <a:gdLst/>
            <a:ahLst/>
            <a:cxnLst/>
            <a:rect l="l" t="t" r="r" b="b"/>
            <a:pathLst>
              <a:path w="13544802" h="1127911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7172"/>
            </a:stretch>
          </a:blipFill>
        </p:spPr>
      </p:sp>
      <p:grpSp>
        <p:nvGrpSpPr>
          <p:cNvPr id="13" name="Group 13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4600097" y="861572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9194248" y="202855"/>
              <a:ext cx="4149650" cy="4149650"/>
            </a:xfrm>
            <a:custGeom>
              <a:avLst/>
              <a:gdLst/>
              <a:ahLst/>
              <a:cxnLst/>
              <a:rect l="l" t="t" r="r" b="b"/>
              <a:pathLst>
                <a:path w="4149650" h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3794345" y="1064427"/>
              <a:ext cx="4149650" cy="3288079"/>
            </a:xfrm>
            <a:custGeom>
              <a:avLst/>
              <a:gdLst/>
              <a:ahLst/>
              <a:cxnLst/>
              <a:rect l="l" t="t" r="r" b="b"/>
              <a:pathLst>
                <a:path w="4149650" h="3288079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b="-26202"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>
            <a:off x="3851884" y="3838895"/>
            <a:ext cx="1320039" cy="1212035"/>
          </a:xfrm>
          <a:custGeom>
            <a:avLst/>
            <a:gdLst/>
            <a:ahLst/>
            <a:cxnLst/>
            <a:rect l="l" t="t" r="r" b="b"/>
            <a:pathLst>
              <a:path w="1320039" h="1212035">
                <a:moveTo>
                  <a:pt x="0" y="0"/>
                </a:moveTo>
                <a:lnTo>
                  <a:pt x="1320039" y="0"/>
                </a:lnTo>
                <a:lnTo>
                  <a:pt x="1320039" y="1212036"/>
                </a:lnTo>
                <a:lnTo>
                  <a:pt x="0" y="1212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9008138" y="4154498"/>
            <a:ext cx="1494055" cy="896433"/>
          </a:xfrm>
          <a:custGeom>
            <a:avLst/>
            <a:gdLst/>
            <a:ahLst/>
            <a:cxnLst/>
            <a:rect l="l" t="t" r="r" b="b"/>
            <a:pathLst>
              <a:path w="1494055" h="896433">
                <a:moveTo>
                  <a:pt x="0" y="0"/>
                </a:moveTo>
                <a:lnTo>
                  <a:pt x="1494055" y="0"/>
                </a:lnTo>
                <a:lnTo>
                  <a:pt x="1494055" y="896433"/>
                </a:lnTo>
                <a:lnTo>
                  <a:pt x="0" y="8964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3324098" y="1028700"/>
            <a:ext cx="7718884" cy="2454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CONTEXTO DO NEGÓCIO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01743" y="6335692"/>
            <a:ext cx="4026849" cy="1546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"/>
              </a:rPr>
              <a:t>A Cake4You é uma empresa do ramo alimentar, que usufrui de parcerias com outras companhias na mesma área.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783309" y="5635441"/>
            <a:ext cx="4026849" cy="38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 Bold"/>
              </a:rPr>
              <a:t>ÁREA DE ATUAÇÃO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693540" y="5635441"/>
            <a:ext cx="4026849" cy="38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57"/>
              </a:lnSpc>
              <a:spcBef>
                <a:spcPct val="0"/>
              </a:spcBef>
            </a:pPr>
            <a:r>
              <a:rPr lang="en-US" sz="2215">
                <a:solidFill>
                  <a:srgbClr val="FFFFFF"/>
                </a:solidFill>
                <a:latin typeface="DM Sans Bold"/>
              </a:rPr>
              <a:t>CONTEXTO DE MERCADO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60209" y="2183769"/>
            <a:ext cx="4161751" cy="1184729"/>
            <a:chOff x="0" y="0"/>
            <a:chExt cx="2565722" cy="730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6093797" y="3368497"/>
            <a:ext cx="4161751" cy="1184729"/>
            <a:chOff x="0" y="0"/>
            <a:chExt cx="2565722" cy="730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724615" y="4553226"/>
            <a:ext cx="4161751" cy="1184729"/>
            <a:chOff x="0" y="0"/>
            <a:chExt cx="2565722" cy="73038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10800000">
            <a:off x="6758203" y="5737955"/>
            <a:ext cx="4161751" cy="1184729"/>
            <a:chOff x="0" y="0"/>
            <a:chExt cx="2565722" cy="73038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724615" y="6918503"/>
            <a:ext cx="4161751" cy="1184729"/>
            <a:chOff x="0" y="0"/>
            <a:chExt cx="2565722" cy="73038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65722" cy="730386"/>
            </a:xfrm>
            <a:custGeom>
              <a:avLst/>
              <a:gdLst/>
              <a:ahLst/>
              <a:cxnLst/>
              <a:rect l="l" t="t" r="r" b="b"/>
              <a:pathLst>
                <a:path w="2565722" h="730386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F4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093797" y="3468508"/>
            <a:ext cx="4032666" cy="93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05"/>
              </a:lnSpc>
              <a:spcBef>
                <a:spcPct val="0"/>
              </a:spcBef>
            </a:pPr>
            <a:r>
              <a:rPr lang="en-US" sz="2757">
                <a:solidFill>
                  <a:srgbClr val="051D40"/>
                </a:solidFill>
                <a:latin typeface="DM Sans Bold"/>
              </a:rPr>
              <a:t>Comunicação direta com a confeitaria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81181" y="2283779"/>
            <a:ext cx="3453516" cy="93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05"/>
              </a:lnSpc>
              <a:spcBef>
                <a:spcPct val="0"/>
              </a:spcBef>
            </a:pPr>
            <a:r>
              <a:rPr lang="en-US" sz="2757">
                <a:solidFill>
                  <a:srgbClr val="051D40"/>
                </a:solidFill>
                <a:latin typeface="DM Sans Bold"/>
              </a:rPr>
              <a:t>Conjunto limitado de opções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388338" y="2256515"/>
            <a:ext cx="4526224" cy="117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55"/>
              </a:lnSpc>
            </a:pPr>
            <a:r>
              <a:rPr lang="en-US" sz="1869">
                <a:solidFill>
                  <a:srgbClr val="FFFFFF"/>
                </a:solidFill>
                <a:latin typeface="DM Sans"/>
              </a:rPr>
              <a:t>A plataforma deve trabalhar para atrair uma ampla gama de confeitarias para participar, garantindo uma variedade extensa de opções para os clientes.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724615" y="4648476"/>
            <a:ext cx="4017207" cy="93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05"/>
              </a:lnSpc>
              <a:spcBef>
                <a:spcPct val="0"/>
              </a:spcBef>
            </a:pPr>
            <a:r>
              <a:rPr lang="en-US" sz="2757">
                <a:solidFill>
                  <a:srgbClr val="051D40"/>
                </a:solidFill>
                <a:latin typeface="DM Sans Bold"/>
              </a:rPr>
              <a:t>Personalização específica dos bolos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915665" y="5833205"/>
            <a:ext cx="3672473" cy="93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05"/>
              </a:lnSpc>
              <a:spcBef>
                <a:spcPct val="0"/>
              </a:spcBef>
            </a:pPr>
            <a:r>
              <a:rPr lang="en-US" sz="2757">
                <a:solidFill>
                  <a:srgbClr val="051D40"/>
                </a:solidFill>
                <a:latin typeface="DM Sans Bold"/>
              </a:rPr>
              <a:t>Falta de informação sobre os bolos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10653" y="6991867"/>
            <a:ext cx="3789674" cy="937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05"/>
              </a:lnSpc>
              <a:spcBef>
                <a:spcPct val="0"/>
              </a:spcBef>
            </a:pPr>
            <a:r>
              <a:rPr lang="en-US" sz="2757">
                <a:solidFill>
                  <a:srgbClr val="051D40"/>
                </a:solidFill>
                <a:latin typeface="DM Sans Bold"/>
              </a:rPr>
              <a:t>Incerteza sobre o tempo de confeção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65636" y="3373621"/>
            <a:ext cx="4490889" cy="147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55"/>
              </a:lnSpc>
            </a:pPr>
            <a:r>
              <a:rPr lang="en-US" sz="1869">
                <a:solidFill>
                  <a:srgbClr val="FFFFFF"/>
                </a:solidFill>
                <a:latin typeface="DM Sans"/>
              </a:rPr>
              <a:t>Facilitar a comunicação direta entre o cliente e a confeitaria para garantir que todos os detalhes, preferências e requisitos específicos sejam compreendidos corretamente.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037445" y="4572276"/>
            <a:ext cx="4884918" cy="117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55"/>
              </a:lnSpc>
            </a:pPr>
            <a:r>
              <a:rPr lang="en-US" sz="1869">
                <a:solidFill>
                  <a:srgbClr val="FFFFFF"/>
                </a:solidFill>
                <a:latin typeface="DM Sans"/>
              </a:rPr>
              <a:t>Implementar ferramentas eficazes que permitam aos clientes personalizar seus bolos de maneira fácil e clara, incentivando a criatividade.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949758" y="5741176"/>
            <a:ext cx="4656045" cy="147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355"/>
              </a:lnSpc>
            </a:pPr>
            <a:r>
              <a:rPr lang="en-US" sz="1869">
                <a:solidFill>
                  <a:srgbClr val="FFFFFF"/>
                </a:solidFill>
                <a:latin typeface="DM Sans"/>
              </a:rPr>
              <a:t>Exigir que as confeitarias forneçam informações detalhadas sobre ingredientes e quaisquer outros detalhes relevantes, garantindo transparência e construindo confiança com os clientes.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988729" y="7039414"/>
            <a:ext cx="4500162" cy="881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355"/>
              </a:lnSpc>
            </a:pPr>
            <a:r>
              <a:rPr lang="en-US" sz="1869" dirty="0" err="1">
                <a:solidFill>
                  <a:srgbClr val="FFFFFF"/>
                </a:solidFill>
                <a:latin typeface="DM Sans"/>
              </a:rPr>
              <a:t>Desenvolver</a:t>
            </a:r>
            <a:r>
              <a:rPr lang="en-US" sz="1869" dirty="0">
                <a:solidFill>
                  <a:srgbClr val="FFFFFF"/>
                </a:solidFill>
                <a:latin typeface="DM Sans"/>
              </a:rPr>
              <a:t> um </a:t>
            </a:r>
            <a:r>
              <a:rPr lang="en-US" sz="1869" dirty="0" err="1">
                <a:solidFill>
                  <a:srgbClr val="FFFFFF"/>
                </a:solidFill>
                <a:latin typeface="DM Sans"/>
              </a:rPr>
              <a:t>sistema</a:t>
            </a:r>
            <a:r>
              <a:rPr lang="en-US" sz="1869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869" dirty="0" err="1">
                <a:solidFill>
                  <a:srgbClr val="FFFFFF"/>
                </a:solidFill>
                <a:latin typeface="DM Sans"/>
              </a:rPr>
              <a:t>eficiente</a:t>
            </a:r>
            <a:r>
              <a:rPr lang="en-US" sz="1869" dirty="0">
                <a:solidFill>
                  <a:srgbClr val="FFFFFF"/>
                </a:solidFill>
                <a:latin typeface="DM Sans"/>
              </a:rPr>
              <a:t> para lidar com a </a:t>
            </a:r>
            <a:r>
              <a:rPr lang="en-US" sz="1869" dirty="0" err="1">
                <a:solidFill>
                  <a:srgbClr val="FFFFFF"/>
                </a:solidFill>
                <a:latin typeface="DM Sans"/>
              </a:rPr>
              <a:t>logística</a:t>
            </a:r>
            <a:r>
              <a:rPr lang="en-US" sz="1869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1869" dirty="0" err="1">
                <a:solidFill>
                  <a:srgbClr val="FFFFFF"/>
                </a:solidFill>
                <a:latin typeface="DM Sans"/>
              </a:rPr>
              <a:t>incluindo</a:t>
            </a:r>
            <a:r>
              <a:rPr lang="en-US" sz="1869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869" dirty="0" err="1">
                <a:solidFill>
                  <a:srgbClr val="FFFFFF"/>
                </a:solidFill>
                <a:latin typeface="DM Sans"/>
              </a:rPr>
              <a:t>prazos</a:t>
            </a:r>
            <a:r>
              <a:rPr lang="en-US" sz="1869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1869" dirty="0" err="1">
                <a:solidFill>
                  <a:srgbClr val="FFFFFF"/>
                </a:solidFill>
                <a:latin typeface="DM Sans"/>
              </a:rPr>
              <a:t>entrega</a:t>
            </a:r>
            <a:r>
              <a:rPr lang="en-US" sz="1869" dirty="0">
                <a:solidFill>
                  <a:srgbClr val="FFFFFF"/>
                </a:solidFill>
                <a:latin typeface="DM Sans"/>
              </a:rPr>
              <a:t> claros</a:t>
            </a:r>
          </a:p>
        </p:txBody>
      </p:sp>
      <p:sp>
        <p:nvSpPr>
          <p:cNvPr id="27" name="Freeform 27"/>
          <p:cNvSpPr/>
          <p:nvPr/>
        </p:nvSpPr>
        <p:spPr>
          <a:xfrm>
            <a:off x="-2519628" y="7227483"/>
            <a:ext cx="7086596" cy="7086596"/>
          </a:xfrm>
          <a:custGeom>
            <a:avLst/>
            <a:gdLst/>
            <a:ahLst/>
            <a:cxnLst/>
            <a:rect l="l" t="t" r="r" b="b"/>
            <a:pathLst>
              <a:path w="7086596" h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10436461">
            <a:off x="14152110" y="-4118246"/>
            <a:ext cx="6566182" cy="6566182"/>
          </a:xfrm>
          <a:custGeom>
            <a:avLst/>
            <a:gdLst/>
            <a:ahLst/>
            <a:cxnLst/>
            <a:rect l="l" t="t" r="r" b="b"/>
            <a:pathLst>
              <a:path w="6566182" h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-593005" y="415016"/>
            <a:ext cx="15306428" cy="1227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25"/>
              </a:lnSpc>
              <a:spcBef>
                <a:spcPct val="0"/>
              </a:spcBef>
            </a:pPr>
            <a:r>
              <a:rPr lang="en-US" sz="8020">
                <a:solidFill>
                  <a:srgbClr val="FFFFFF"/>
                </a:solidFill>
                <a:latin typeface="Now Bold"/>
              </a:rPr>
              <a:t>PROBLEMAS E OBJETIVOS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13163">
            <a:off x="-4261137" y="6573910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67961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984095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10" y="0"/>
                </a:lnTo>
                <a:lnTo>
                  <a:pt x="4319810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703955" y="8412696"/>
            <a:ext cx="4319810" cy="426581"/>
          </a:xfrm>
          <a:custGeom>
            <a:avLst/>
            <a:gdLst/>
            <a:ahLst/>
            <a:cxnLst/>
            <a:rect l="l" t="t" r="r" b="b"/>
            <a:pathLst>
              <a:path w="4319810" h="426581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99999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290722" y="4206681"/>
            <a:ext cx="4297048" cy="4206015"/>
            <a:chOff x="0" y="0"/>
            <a:chExt cx="1131733" cy="110775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31733" cy="1107757"/>
            </a:xfrm>
            <a:custGeom>
              <a:avLst/>
              <a:gdLst/>
              <a:ahLst/>
              <a:cxnLst/>
              <a:rect l="l" t="t" r="r" b="b"/>
              <a:pathLst>
                <a:path w="1131733" h="1107757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993607" y="4206681"/>
            <a:ext cx="4297048" cy="4206015"/>
            <a:chOff x="0" y="0"/>
            <a:chExt cx="1131733" cy="110775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31733" cy="1107757"/>
            </a:xfrm>
            <a:custGeom>
              <a:avLst/>
              <a:gdLst/>
              <a:ahLst/>
              <a:cxnLst/>
              <a:rect l="l" t="t" r="r" b="b"/>
              <a:pathLst>
                <a:path w="1131733" h="1107757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700230" y="4206681"/>
            <a:ext cx="4297048" cy="4206015"/>
            <a:chOff x="0" y="0"/>
            <a:chExt cx="1131733" cy="11077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31733" cy="1107757"/>
            </a:xfrm>
            <a:custGeom>
              <a:avLst/>
              <a:gdLst/>
              <a:ahLst/>
              <a:cxnLst/>
              <a:rect l="l" t="t" r="r" b="b"/>
              <a:pathLst>
                <a:path w="1131733" h="1107757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1313163">
            <a:off x="14330817" y="-1655690"/>
            <a:ext cx="9085628" cy="5368780"/>
          </a:xfrm>
          <a:custGeom>
            <a:avLst/>
            <a:gdLst/>
            <a:ahLst/>
            <a:cxnLst/>
            <a:rect l="l" t="t" r="r" b="b"/>
            <a:pathLst>
              <a:path w="9085628" h="5368780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043486" y="1030611"/>
            <a:ext cx="8197288" cy="1649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51"/>
              </a:lnSpc>
              <a:spcBef>
                <a:spcPct val="0"/>
              </a:spcBef>
            </a:pPr>
            <a:r>
              <a:rPr lang="en-US" sz="5376">
                <a:solidFill>
                  <a:srgbClr val="FFFFFF"/>
                </a:solidFill>
                <a:latin typeface="Now Bold"/>
              </a:rPr>
              <a:t>CONCEITO DO PRODUTO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843721" y="2641730"/>
            <a:ext cx="10596820" cy="1193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35"/>
              </a:lnSpc>
              <a:spcBef>
                <a:spcPct val="0"/>
              </a:spcBef>
            </a:pPr>
            <a:r>
              <a:rPr lang="en-US" sz="2344">
                <a:solidFill>
                  <a:srgbClr val="FFFFFF"/>
                </a:solidFill>
                <a:latin typeface="DM Sans"/>
              </a:rPr>
              <a:t>Este produto é útil para planeadores de eventos que necessitem de ajuda de confeitarias ou qualquer pessoa que pretenda encomendar este tipo de comida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711792" y="6262377"/>
            <a:ext cx="3432147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>
                <a:solidFill>
                  <a:srgbClr val="0071C9"/>
                </a:solidFill>
                <a:latin typeface="DM Sans Bold"/>
              </a:rPr>
              <a:t>Conceito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541757" y="6546542"/>
            <a:ext cx="3200745" cy="1679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9"/>
              </a:lnSpc>
              <a:spcBef>
                <a:spcPct val="0"/>
              </a:spcBef>
            </a:pPr>
            <a:r>
              <a:rPr lang="en-US" sz="1572" dirty="0" err="1">
                <a:solidFill>
                  <a:srgbClr val="051D40"/>
                </a:solidFill>
                <a:latin typeface="DM Sans"/>
              </a:rPr>
              <a:t>Permite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ao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cliente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escolher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encomendar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confeitarias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de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várias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lojas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aderentes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,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personalizar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essas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mesmas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encomendas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, e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receber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sugestões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dependentes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de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vários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  <a:r>
              <a:rPr lang="en-US" sz="1572" dirty="0" err="1">
                <a:solidFill>
                  <a:srgbClr val="051D40"/>
                </a:solidFill>
                <a:latin typeface="DM Sans"/>
              </a:rPr>
              <a:t>eventos</a:t>
            </a:r>
            <a:r>
              <a:rPr lang="en-US" sz="1572" dirty="0">
                <a:solidFill>
                  <a:srgbClr val="051D40"/>
                </a:solidFill>
                <a:latin typeface="DM Sans"/>
              </a:rPr>
              <a:t>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44547" y="6189088"/>
            <a:ext cx="2395164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u="none" strike="noStrike" dirty="0" err="1">
                <a:solidFill>
                  <a:srgbClr val="0071C9"/>
                </a:solidFill>
                <a:latin typeface="DM Sans Bold"/>
              </a:rPr>
              <a:t>Objetivo</a:t>
            </a:r>
            <a:endParaRPr lang="en-US" sz="2300" u="none" strike="noStrike" dirty="0">
              <a:solidFill>
                <a:srgbClr val="0071C9"/>
              </a:solidFill>
              <a:latin typeface="DM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263487" y="6762249"/>
            <a:ext cx="3200745" cy="81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9"/>
              </a:lnSpc>
              <a:spcBef>
                <a:spcPct val="0"/>
              </a:spcBef>
            </a:pPr>
            <a:r>
              <a:rPr lang="en-US" sz="1572">
                <a:solidFill>
                  <a:srgbClr val="051D40"/>
                </a:solidFill>
                <a:latin typeface="DM Sans"/>
              </a:rPr>
              <a:t>Permite uma personalização rápida e intuitiva de bolos de diversas formas e tamanhos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666278" y="6262377"/>
            <a:ext cx="2395164" cy="385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74"/>
              </a:lnSpc>
              <a:spcBef>
                <a:spcPct val="0"/>
              </a:spcBef>
            </a:pPr>
            <a:r>
              <a:rPr lang="en-US" sz="2300" u="none" strike="noStrike">
                <a:solidFill>
                  <a:srgbClr val="0071C9"/>
                </a:solidFill>
                <a:latin typeface="DM Sans Bold"/>
              </a:rPr>
              <a:t>Personalização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40362" y="6762249"/>
            <a:ext cx="3200745" cy="109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9"/>
              </a:lnSpc>
              <a:spcBef>
                <a:spcPct val="0"/>
              </a:spcBef>
            </a:pPr>
            <a:r>
              <a:rPr lang="en-US" sz="1572">
                <a:solidFill>
                  <a:srgbClr val="051D40"/>
                </a:solidFill>
                <a:latin typeface="DM Sans"/>
              </a:rPr>
              <a:t>Um portal para encomenda de bolos, com apoio e/ou sugestões à escolha para determinados eventos </a:t>
            </a:r>
          </a:p>
        </p:txBody>
      </p:sp>
      <p:sp>
        <p:nvSpPr>
          <p:cNvPr id="24" name="Freeform 24"/>
          <p:cNvSpPr/>
          <p:nvPr/>
        </p:nvSpPr>
        <p:spPr>
          <a:xfrm>
            <a:off x="3843721" y="4828358"/>
            <a:ext cx="1073436" cy="1038306"/>
          </a:xfrm>
          <a:custGeom>
            <a:avLst/>
            <a:gdLst/>
            <a:ahLst/>
            <a:cxnLst/>
            <a:rect l="l" t="t" r="r" b="b"/>
            <a:pathLst>
              <a:path w="1073436" h="1038306">
                <a:moveTo>
                  <a:pt x="0" y="0"/>
                </a:moveTo>
                <a:lnTo>
                  <a:pt x="1073436" y="0"/>
                </a:lnTo>
                <a:lnTo>
                  <a:pt x="1073436" y="1038305"/>
                </a:lnTo>
                <a:lnTo>
                  <a:pt x="0" y="10383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Freeform 25"/>
          <p:cNvSpPr/>
          <p:nvPr/>
        </p:nvSpPr>
        <p:spPr>
          <a:xfrm>
            <a:off x="8605257" y="4828358"/>
            <a:ext cx="1077487" cy="1038306"/>
          </a:xfrm>
          <a:custGeom>
            <a:avLst/>
            <a:gdLst/>
            <a:ahLst/>
            <a:cxnLst/>
            <a:rect l="l" t="t" r="r" b="b"/>
            <a:pathLst>
              <a:path w="1077487" h="1038306">
                <a:moveTo>
                  <a:pt x="0" y="0"/>
                </a:moveTo>
                <a:lnTo>
                  <a:pt x="1077486" y="0"/>
                </a:lnTo>
                <a:lnTo>
                  <a:pt x="1077486" y="1038305"/>
                </a:lnTo>
                <a:lnTo>
                  <a:pt x="0" y="10383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>
            <a:off x="13409773" y="4769392"/>
            <a:ext cx="908172" cy="1156238"/>
          </a:xfrm>
          <a:custGeom>
            <a:avLst/>
            <a:gdLst/>
            <a:ahLst/>
            <a:cxnLst/>
            <a:rect l="l" t="t" r="r" b="b"/>
            <a:pathLst>
              <a:path w="908172" h="1156238">
                <a:moveTo>
                  <a:pt x="0" y="0"/>
                </a:moveTo>
                <a:lnTo>
                  <a:pt x="908173" y="0"/>
                </a:lnTo>
                <a:lnTo>
                  <a:pt x="908173" y="1156237"/>
                </a:lnTo>
                <a:lnTo>
                  <a:pt x="0" y="11562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993373" y="-5458262"/>
            <a:ext cx="10196686" cy="10196686"/>
          </a:xfrm>
          <a:custGeom>
            <a:avLst/>
            <a:gdLst/>
            <a:ahLst/>
            <a:cxnLst/>
            <a:rect l="l" t="t" r="r" b="b"/>
            <a:pathLst>
              <a:path w="10196686" h="10196686">
                <a:moveTo>
                  <a:pt x="0" y="0"/>
                </a:moveTo>
                <a:lnTo>
                  <a:pt x="10196686" y="0"/>
                </a:lnTo>
                <a:lnTo>
                  <a:pt x="10196686" y="10196685"/>
                </a:lnTo>
                <a:lnTo>
                  <a:pt x="0" y="101966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697329" y="6667836"/>
            <a:ext cx="8414387" cy="8414387"/>
          </a:xfrm>
          <a:custGeom>
            <a:avLst/>
            <a:gdLst/>
            <a:ahLst/>
            <a:cxnLst/>
            <a:rect l="l" t="t" r="r" b="b"/>
            <a:pathLst>
              <a:path w="8414387" h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071500" y="2173443"/>
            <a:ext cx="8145000" cy="7084857"/>
          </a:xfrm>
          <a:custGeom>
            <a:avLst/>
            <a:gdLst/>
            <a:ahLst/>
            <a:cxnLst/>
            <a:rect l="l" t="t" r="r" b="b"/>
            <a:pathLst>
              <a:path w="8145000" h="7084857">
                <a:moveTo>
                  <a:pt x="0" y="0"/>
                </a:moveTo>
                <a:lnTo>
                  <a:pt x="8145000" y="0"/>
                </a:lnTo>
                <a:lnTo>
                  <a:pt x="8145000" y="7084857"/>
                </a:lnTo>
                <a:lnTo>
                  <a:pt x="0" y="70848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045922" y="489356"/>
            <a:ext cx="12196156" cy="1577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99"/>
              </a:lnSpc>
              <a:spcBef>
                <a:spcPct val="0"/>
              </a:spcBef>
            </a:pPr>
            <a:r>
              <a:rPr lang="en-US" sz="5166">
                <a:solidFill>
                  <a:srgbClr val="FFFFFF"/>
                </a:solidFill>
                <a:latin typeface="Now Bold"/>
              </a:rPr>
              <a:t>VISÃO GERAL DOS CASOS DE UTILIZAÇÃO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97329" y="6667836"/>
            <a:ext cx="8414387" cy="8414387"/>
          </a:xfrm>
          <a:custGeom>
            <a:avLst/>
            <a:gdLst/>
            <a:ahLst/>
            <a:cxnLst/>
            <a:rect l="l" t="t" r="r" b="b"/>
            <a:pathLst>
              <a:path w="8414387" h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520658" y="3240029"/>
            <a:ext cx="1142373" cy="114237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520658" y="5182483"/>
            <a:ext cx="1142373" cy="114237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505771" y="7147534"/>
            <a:ext cx="1142373" cy="1142373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725261" y="7334506"/>
            <a:ext cx="733166" cy="714504"/>
          </a:xfrm>
          <a:custGeom>
            <a:avLst/>
            <a:gdLst/>
            <a:ahLst/>
            <a:cxnLst/>
            <a:rect l="l" t="t" r="r" b="b"/>
            <a:pathLst>
              <a:path w="733166" h="714504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733101" y="5388464"/>
            <a:ext cx="637739" cy="730742"/>
          </a:xfrm>
          <a:custGeom>
            <a:avLst/>
            <a:gdLst/>
            <a:ahLst/>
            <a:cxnLst/>
            <a:rect l="l" t="t" r="r" b="b"/>
            <a:pathLst>
              <a:path w="637739" h="730742">
                <a:moveTo>
                  <a:pt x="0" y="0"/>
                </a:moveTo>
                <a:lnTo>
                  <a:pt x="637739" y="0"/>
                </a:lnTo>
                <a:lnTo>
                  <a:pt x="637739" y="730743"/>
                </a:lnTo>
                <a:lnTo>
                  <a:pt x="0" y="730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5807930" y="3398432"/>
            <a:ext cx="650497" cy="774401"/>
          </a:xfrm>
          <a:custGeom>
            <a:avLst/>
            <a:gdLst/>
            <a:ahLst/>
            <a:cxnLst/>
            <a:rect l="l" t="t" r="r" b="b"/>
            <a:pathLst>
              <a:path w="650497" h="774401">
                <a:moveTo>
                  <a:pt x="0" y="0"/>
                </a:moveTo>
                <a:lnTo>
                  <a:pt x="650497" y="0"/>
                </a:lnTo>
                <a:lnTo>
                  <a:pt x="650497" y="774401"/>
                </a:lnTo>
                <a:lnTo>
                  <a:pt x="0" y="7744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-5257818" y="0"/>
            <a:ext cx="10635601" cy="10287000"/>
          </a:xfrm>
          <a:custGeom>
            <a:avLst/>
            <a:gdLst/>
            <a:ahLst/>
            <a:cxnLst/>
            <a:rect l="l" t="t" r="r" b="b"/>
            <a:pathLst>
              <a:path w="10635601" h="10287000">
                <a:moveTo>
                  <a:pt x="0" y="0"/>
                </a:moveTo>
                <a:lnTo>
                  <a:pt x="10635601" y="0"/>
                </a:lnTo>
                <a:lnTo>
                  <a:pt x="1063560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5904" r="-3590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458427" y="1193206"/>
            <a:ext cx="9879016" cy="731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719"/>
              </a:lnSpc>
              <a:spcBef>
                <a:spcPct val="0"/>
              </a:spcBef>
            </a:pPr>
            <a:r>
              <a:rPr lang="en-US" sz="4766">
                <a:solidFill>
                  <a:srgbClr val="FFFFFF"/>
                </a:solidFill>
                <a:latin typeface="Now Bold"/>
              </a:rPr>
              <a:t>AMBIENTE DE UTILIZAÇÃO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30047" y="2933916"/>
            <a:ext cx="5514353" cy="55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3274" dirty="0" err="1">
                <a:solidFill>
                  <a:srgbClr val="4BD1FB"/>
                </a:solidFill>
                <a:latin typeface="DM Sans Bold"/>
              </a:rPr>
              <a:t>Implementação</a:t>
            </a:r>
            <a:r>
              <a:rPr lang="en-US" sz="3274" dirty="0">
                <a:solidFill>
                  <a:srgbClr val="4BD1FB"/>
                </a:solidFill>
                <a:latin typeface="DM Sans Bold"/>
              </a:rPr>
              <a:t> Técnica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47387" y="3562737"/>
            <a:ext cx="6015843" cy="1022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64"/>
              </a:lnSpc>
              <a:spcBef>
                <a:spcPct val="0"/>
              </a:spcBef>
            </a:pPr>
            <a:r>
              <a:rPr lang="en-US" sz="1931" dirty="0">
                <a:solidFill>
                  <a:srgbClr val="FFFFFF"/>
                </a:solidFill>
                <a:latin typeface="DM Sans"/>
              </a:rPr>
              <a:t>A interface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será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amigável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intuitiva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para que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os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clientes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possam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navegar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facilmente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,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fazer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pedidos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e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receber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sugestões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personalizadas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30047" y="4945112"/>
            <a:ext cx="5210221" cy="55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3274" dirty="0" err="1">
                <a:solidFill>
                  <a:srgbClr val="4BD1FB"/>
                </a:solidFill>
                <a:latin typeface="DM Sans Bold"/>
              </a:rPr>
              <a:t>Número</a:t>
            </a:r>
            <a:r>
              <a:rPr lang="en-US" sz="3274" dirty="0">
                <a:solidFill>
                  <a:srgbClr val="4BD1FB"/>
                </a:solidFill>
                <a:latin typeface="DM Sans Bold"/>
              </a:rPr>
              <a:t> de </a:t>
            </a:r>
            <a:r>
              <a:rPr lang="en-US" sz="3274" dirty="0" err="1">
                <a:solidFill>
                  <a:srgbClr val="4BD1FB"/>
                </a:solidFill>
                <a:latin typeface="DM Sans Bold"/>
              </a:rPr>
              <a:t>utilizadores</a:t>
            </a:r>
            <a:endParaRPr lang="en-US" sz="3274" dirty="0">
              <a:solidFill>
                <a:srgbClr val="4BD1FB"/>
              </a:solidFill>
              <a:latin typeface="DM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803008" y="5479037"/>
            <a:ext cx="6015843" cy="1361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64"/>
              </a:lnSpc>
              <a:spcBef>
                <a:spcPct val="0"/>
              </a:spcBef>
            </a:pPr>
            <a:r>
              <a:rPr lang="pt-PT" sz="1931" dirty="0">
                <a:solidFill>
                  <a:srgbClr val="FFFFFF"/>
                </a:solidFill>
                <a:latin typeface="DM Sans"/>
              </a:rPr>
              <a:t>O número esperado de clientes que farão pedidos de bolos através da plataforma e o número de confeitarias que serão participantes no </a:t>
            </a:r>
            <a:r>
              <a:rPr lang="pt-PT" sz="1931" dirty="0" err="1">
                <a:solidFill>
                  <a:srgbClr val="FFFFFF"/>
                </a:solidFill>
                <a:latin typeface="DM Sans"/>
              </a:rPr>
              <a:t>marketplace</a:t>
            </a:r>
            <a:r>
              <a:rPr lang="pt-PT" sz="1931" dirty="0">
                <a:solidFill>
                  <a:srgbClr val="FFFFFF"/>
                </a:solidFill>
                <a:latin typeface="DM Sans"/>
              </a:rPr>
              <a:t> como os utilizadores do sistema. </a:t>
            </a:r>
            <a:endParaRPr lang="en-US" sz="1931" dirty="0">
              <a:solidFill>
                <a:srgbClr val="FFFFFF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842856" y="6989258"/>
            <a:ext cx="4402447" cy="555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519"/>
              </a:lnSpc>
              <a:spcBef>
                <a:spcPct val="0"/>
              </a:spcBef>
            </a:pPr>
            <a:r>
              <a:rPr lang="en-US" sz="3274" dirty="0">
                <a:solidFill>
                  <a:srgbClr val="4BD1FB"/>
                </a:solidFill>
                <a:latin typeface="DM Sans Bold"/>
              </a:rPr>
              <a:t>Sistema de </a:t>
            </a:r>
            <a:r>
              <a:rPr lang="en-US" sz="3274" dirty="0" err="1">
                <a:solidFill>
                  <a:srgbClr val="4BD1FB"/>
                </a:solidFill>
                <a:latin typeface="DM Sans Bold"/>
              </a:rPr>
              <a:t>Suporte</a:t>
            </a:r>
            <a:endParaRPr lang="en-US" sz="3274" dirty="0">
              <a:solidFill>
                <a:srgbClr val="4BD1FB"/>
              </a:solidFill>
              <a:latin typeface="DM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832639" y="7547279"/>
            <a:ext cx="6015843" cy="98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664"/>
              </a:lnSpc>
              <a:spcBef>
                <a:spcPct val="0"/>
              </a:spcBef>
            </a:pPr>
            <a:r>
              <a:rPr lang="en-US" sz="1931" dirty="0">
                <a:solidFill>
                  <a:srgbClr val="FFFFFF"/>
                </a:solidFill>
                <a:latin typeface="DM Sans"/>
              </a:rPr>
              <a:t>Um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sistema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de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suporte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ao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cliente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para responder a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dúvidas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, lidar com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reclamações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ou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problemas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 com </a:t>
            </a:r>
            <a:r>
              <a:rPr lang="en-US" sz="1931" dirty="0" err="1">
                <a:solidFill>
                  <a:srgbClr val="FFFFFF"/>
                </a:solidFill>
                <a:latin typeface="DM Sans"/>
              </a:rPr>
              <a:t>pedidos</a:t>
            </a:r>
            <a:r>
              <a:rPr lang="en-US" sz="1931" dirty="0">
                <a:solidFill>
                  <a:srgbClr val="FFFFFF"/>
                </a:solidFill>
                <a:latin typeface="DM Sans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23064" y="3893230"/>
            <a:ext cx="2845162" cy="4381054"/>
            <a:chOff x="0" y="0"/>
            <a:chExt cx="862412" cy="1327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2412" cy="1327963"/>
            </a:xfrm>
            <a:custGeom>
              <a:avLst/>
              <a:gdLst/>
              <a:ahLst/>
              <a:cxnLst/>
              <a:rect l="l" t="t" r="r" b="b"/>
              <a:pathLst>
                <a:path w="862412" h="1327963">
                  <a:moveTo>
                    <a:pt x="0" y="0"/>
                  </a:moveTo>
                  <a:lnTo>
                    <a:pt x="862412" y="0"/>
                  </a:lnTo>
                  <a:lnTo>
                    <a:pt x="862412" y="1327963"/>
                  </a:lnTo>
                  <a:lnTo>
                    <a:pt x="0" y="132796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62412" cy="1375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721419" y="3893230"/>
            <a:ext cx="2845162" cy="4381054"/>
            <a:chOff x="0" y="0"/>
            <a:chExt cx="862412" cy="132796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62412" cy="1327963"/>
            </a:xfrm>
            <a:custGeom>
              <a:avLst/>
              <a:gdLst/>
              <a:ahLst/>
              <a:cxnLst/>
              <a:rect l="l" t="t" r="r" b="b"/>
              <a:pathLst>
                <a:path w="862412" h="1327963">
                  <a:moveTo>
                    <a:pt x="0" y="0"/>
                  </a:moveTo>
                  <a:lnTo>
                    <a:pt x="862412" y="0"/>
                  </a:lnTo>
                  <a:lnTo>
                    <a:pt x="862412" y="1327963"/>
                  </a:lnTo>
                  <a:lnTo>
                    <a:pt x="0" y="132796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62412" cy="1375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919774" y="3893230"/>
            <a:ext cx="2845162" cy="4381054"/>
            <a:chOff x="0" y="0"/>
            <a:chExt cx="862412" cy="132796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62412" cy="1327963"/>
            </a:xfrm>
            <a:custGeom>
              <a:avLst/>
              <a:gdLst/>
              <a:ahLst/>
              <a:cxnLst/>
              <a:rect l="l" t="t" r="r" b="b"/>
              <a:pathLst>
                <a:path w="862412" h="1327963">
                  <a:moveTo>
                    <a:pt x="0" y="0"/>
                  </a:moveTo>
                  <a:lnTo>
                    <a:pt x="862412" y="0"/>
                  </a:lnTo>
                  <a:lnTo>
                    <a:pt x="862412" y="1327963"/>
                  </a:lnTo>
                  <a:lnTo>
                    <a:pt x="0" y="1327963"/>
                  </a:lnTo>
                  <a:close/>
                </a:path>
              </a:pathLst>
            </a:custGeom>
            <a:solidFill>
              <a:srgbClr val="051D40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62412" cy="13755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523064" y="8274283"/>
            <a:ext cx="2845162" cy="301305"/>
          </a:xfrm>
          <a:custGeom>
            <a:avLst/>
            <a:gdLst/>
            <a:ahLst/>
            <a:cxnLst/>
            <a:rect l="l" t="t" r="r" b="b"/>
            <a:pathLst>
              <a:path w="2845162" h="301305">
                <a:moveTo>
                  <a:pt x="0" y="0"/>
                </a:moveTo>
                <a:lnTo>
                  <a:pt x="2845162" y="0"/>
                </a:lnTo>
                <a:lnTo>
                  <a:pt x="2845162" y="301305"/>
                </a:lnTo>
                <a:lnTo>
                  <a:pt x="0" y="30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721419" y="8274283"/>
            <a:ext cx="2845162" cy="301305"/>
          </a:xfrm>
          <a:custGeom>
            <a:avLst/>
            <a:gdLst/>
            <a:ahLst/>
            <a:cxnLst/>
            <a:rect l="l" t="t" r="r" b="b"/>
            <a:pathLst>
              <a:path w="2845162" h="301305">
                <a:moveTo>
                  <a:pt x="0" y="0"/>
                </a:moveTo>
                <a:lnTo>
                  <a:pt x="2845162" y="0"/>
                </a:lnTo>
                <a:lnTo>
                  <a:pt x="2845162" y="301305"/>
                </a:lnTo>
                <a:lnTo>
                  <a:pt x="0" y="30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919774" y="8274283"/>
            <a:ext cx="2845162" cy="301305"/>
          </a:xfrm>
          <a:custGeom>
            <a:avLst/>
            <a:gdLst/>
            <a:ahLst/>
            <a:cxnLst/>
            <a:rect l="l" t="t" r="r" b="b"/>
            <a:pathLst>
              <a:path w="2845162" h="301305">
                <a:moveTo>
                  <a:pt x="0" y="0"/>
                </a:moveTo>
                <a:lnTo>
                  <a:pt x="2845162" y="0"/>
                </a:lnTo>
                <a:lnTo>
                  <a:pt x="2845162" y="301305"/>
                </a:lnTo>
                <a:lnTo>
                  <a:pt x="0" y="30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-690640" y="-1543050"/>
            <a:ext cx="19210521" cy="4453378"/>
            <a:chOff x="0" y="0"/>
            <a:chExt cx="5059561" cy="117290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59561" cy="1172906"/>
            </a:xfrm>
            <a:custGeom>
              <a:avLst/>
              <a:gdLst/>
              <a:ahLst/>
              <a:cxnLst/>
              <a:rect l="l" t="t" r="r" b="b"/>
              <a:pathLst>
                <a:path w="5059561" h="1172906">
                  <a:moveTo>
                    <a:pt x="0" y="0"/>
                  </a:moveTo>
                  <a:lnTo>
                    <a:pt x="5059561" y="0"/>
                  </a:lnTo>
                  <a:lnTo>
                    <a:pt x="5059561" y="1172906"/>
                  </a:lnTo>
                  <a:lnTo>
                    <a:pt x="0" y="1172906"/>
                  </a:lnTo>
                  <a:close/>
                </a:path>
              </a:pathLst>
            </a:custGeom>
            <a:solidFill>
              <a:srgbClr val="051D40"/>
            </a:solidFill>
            <a:ln w="38100" cap="sq">
              <a:solidFill>
                <a:srgbClr val="56AEFF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5059561" cy="1211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5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919280" y="1636188"/>
            <a:ext cx="10450651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9"/>
              </a:lnSpc>
              <a:spcBef>
                <a:spcPct val="0"/>
              </a:spcBef>
            </a:pPr>
            <a:r>
              <a:rPr lang="en-US" sz="4766">
                <a:solidFill>
                  <a:srgbClr val="FFFFFF"/>
                </a:solidFill>
                <a:latin typeface="Now Bold"/>
              </a:rPr>
              <a:t>LIMITES E EXCLUSÕES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710331" y="4877540"/>
            <a:ext cx="2470628" cy="2223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</a:rPr>
              <a:t>Ausência de contacto direto com os responsáveis pela confeção do pedido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08211" y="4877540"/>
            <a:ext cx="2272789" cy="2223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2"/>
              </a:lnSpc>
            </a:pPr>
            <a:r>
              <a:rPr lang="en-US" sz="2477" spc="123">
                <a:solidFill>
                  <a:srgbClr val="FFFBFB"/>
                </a:solidFill>
                <a:latin typeface="DM Sans"/>
              </a:rPr>
              <a:t>Na realização de eventos, a confeitaria terá de levar a encomenda até ao local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395256" y="4503145"/>
            <a:ext cx="1907678" cy="2971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6"/>
              </a:lnSpc>
            </a:pPr>
            <a:r>
              <a:rPr lang="en-US" sz="2480" spc="124">
                <a:solidFill>
                  <a:srgbClr val="FFFBFB"/>
                </a:solidFill>
                <a:latin typeface="DM Sans"/>
              </a:rPr>
              <a:t>A mesma confeitaria não poderá executar mais do que 2 eventos por dia</a:t>
            </a:r>
          </a:p>
        </p:txBody>
      </p:sp>
      <p:sp>
        <p:nvSpPr>
          <p:cNvPr id="21" name="Freeform 21"/>
          <p:cNvSpPr/>
          <p:nvPr/>
        </p:nvSpPr>
        <p:spPr>
          <a:xfrm>
            <a:off x="16804754" y="9074551"/>
            <a:ext cx="1715127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6"/>
                </a:lnTo>
                <a:lnTo>
                  <a:pt x="0" y="17151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-363441" y="-390286"/>
            <a:ext cx="1715127" cy="1715127"/>
          </a:xfrm>
          <a:custGeom>
            <a:avLst/>
            <a:gdLst/>
            <a:ahLst/>
            <a:cxnLst/>
            <a:rect l="l" t="t" r="r" b="b"/>
            <a:pathLst>
              <a:path w="1715127" h="1715127">
                <a:moveTo>
                  <a:pt x="0" y="0"/>
                </a:moveTo>
                <a:lnTo>
                  <a:pt x="1715127" y="0"/>
                </a:lnTo>
                <a:lnTo>
                  <a:pt x="1715127" y="1715127"/>
                </a:lnTo>
                <a:lnTo>
                  <a:pt x="0" y="1715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4398071" y="-136788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00991" y="9922935"/>
            <a:ext cx="2988937" cy="570615"/>
          </a:xfrm>
          <a:custGeom>
            <a:avLst/>
            <a:gdLst/>
            <a:ahLst/>
            <a:cxnLst/>
            <a:rect l="l" t="t" r="r" b="b"/>
            <a:pathLst>
              <a:path w="2988937" h="570615">
                <a:moveTo>
                  <a:pt x="0" y="0"/>
                </a:moveTo>
                <a:lnTo>
                  <a:pt x="2988938" y="0"/>
                </a:lnTo>
                <a:lnTo>
                  <a:pt x="2988938" y="570616"/>
                </a:lnTo>
                <a:lnTo>
                  <a:pt x="0" y="5706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83520" y="159091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26554" y="4099871"/>
            <a:ext cx="10434893" cy="2633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43"/>
              </a:lnSpc>
            </a:pPr>
            <a:r>
              <a:rPr lang="en-US" sz="7530" spc="459">
                <a:solidFill>
                  <a:srgbClr val="FFFFFF"/>
                </a:solidFill>
                <a:latin typeface="Now Bold"/>
              </a:rPr>
              <a:t>Obrigada pela vossa atenção!</a:t>
            </a:r>
          </a:p>
        </p:txBody>
      </p:sp>
      <p:sp>
        <p:nvSpPr>
          <p:cNvPr id="4" name="Freeform 4"/>
          <p:cNvSpPr/>
          <p:nvPr/>
        </p:nvSpPr>
        <p:spPr>
          <a:xfrm>
            <a:off x="-789475" y="-570381"/>
            <a:ext cx="2651835" cy="2651835"/>
          </a:xfrm>
          <a:custGeom>
            <a:avLst/>
            <a:gdLst/>
            <a:ahLst/>
            <a:cxnLst/>
            <a:rect l="l" t="t" r="r" b="b"/>
            <a:pathLst>
              <a:path w="2651835" h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469</Words>
  <Application>Microsoft Office PowerPoint</Application>
  <PresentationFormat>Personalizados</PresentationFormat>
  <Paragraphs>56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6" baseType="lpstr">
      <vt:lpstr>DM Sans Italics</vt:lpstr>
      <vt:lpstr>Now Bold</vt:lpstr>
      <vt:lpstr>DM Sans Bold</vt:lpstr>
      <vt:lpstr>DM Sans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Dark Professional Geometric Business Project Presentation </dc:title>
  <cp:lastModifiedBy>Beatriz Francisco</cp:lastModifiedBy>
  <cp:revision>5</cp:revision>
  <dcterms:created xsi:type="dcterms:W3CDTF">2006-08-16T00:00:00Z</dcterms:created>
  <dcterms:modified xsi:type="dcterms:W3CDTF">2023-11-22T10:18:54Z</dcterms:modified>
  <dc:identifier>DAF01gvbYGw</dc:identifier>
</cp:coreProperties>
</file>