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ow Bold" panose="020B0604020202020204" charset="0"/>
      <p:regular r:id="rId13"/>
    </p:embeddedFont>
    <p:embeddedFont>
      <p:font typeface="Rosario" panose="020B0604020202020204" charset="0"/>
      <p:regular r:id="rId14"/>
    </p:embeddedFont>
    <p:embeddedFont>
      <p:font typeface="Rosario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1690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239906" y="1141687"/>
            <a:ext cx="13177642" cy="8003625"/>
          </a:xfrm>
          <a:prstGeom prst="rect">
            <a:avLst/>
          </a:prstGeom>
          <a:solidFill>
            <a:srgbClr val="F1AD8E"/>
          </a:solidFill>
        </p:spPr>
      </p:sp>
      <p:sp>
        <p:nvSpPr>
          <p:cNvPr id="3" name="AutoShape 3"/>
          <p:cNvSpPr/>
          <p:nvPr/>
        </p:nvSpPr>
        <p:spPr>
          <a:xfrm>
            <a:off x="1061884" y="7211644"/>
            <a:ext cx="9726472" cy="142262"/>
          </a:xfrm>
          <a:prstGeom prst="rect">
            <a:avLst/>
          </a:prstGeom>
          <a:solidFill>
            <a:srgbClr val="FAF5E8"/>
          </a:solidFill>
        </p:spPr>
      </p:sp>
      <p:sp>
        <p:nvSpPr>
          <p:cNvPr id="4" name="Freeform 4"/>
          <p:cNvSpPr/>
          <p:nvPr/>
        </p:nvSpPr>
        <p:spPr>
          <a:xfrm>
            <a:off x="12308109" y="2357926"/>
            <a:ext cx="5526698" cy="5571149"/>
          </a:xfrm>
          <a:custGeom>
            <a:avLst/>
            <a:gdLst/>
            <a:ahLst/>
            <a:cxnLst/>
            <a:rect l="l" t="t" r="r" b="b"/>
            <a:pathLst>
              <a:path w="5526698" h="5571149">
                <a:moveTo>
                  <a:pt x="0" y="0"/>
                </a:moveTo>
                <a:lnTo>
                  <a:pt x="5526698" y="0"/>
                </a:lnTo>
                <a:lnTo>
                  <a:pt x="5526698" y="5571148"/>
                </a:lnTo>
                <a:lnTo>
                  <a:pt x="0" y="557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34205" y="1632132"/>
            <a:ext cx="8641427" cy="349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400">
                <a:solidFill>
                  <a:srgbClr val="FAF5E8"/>
                </a:solidFill>
                <a:latin typeface="Rosario Bold"/>
              </a:rPr>
              <a:t>MODELAÇÃO E ANÁLISE DE SISTEMAS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825235"/>
            <a:ext cx="9452438" cy="2021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0"/>
              </a:lnSpc>
            </a:pPr>
            <a:r>
              <a:rPr lang="en-US" sz="14000">
                <a:solidFill>
                  <a:srgbClr val="74402D"/>
                </a:solidFill>
                <a:latin typeface="Now Bold"/>
              </a:rPr>
              <a:t>Cake4You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75091" y="7615131"/>
            <a:ext cx="9759656" cy="701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AF5E8"/>
                </a:solidFill>
                <a:latin typeface="Rosario"/>
              </a:rPr>
              <a:t>Trabalho realizado por: Augusto Ribeiro (118538), Beatriz Francisco (118638), Catarina Ribeiro (119467) e Diogo Nascimento (120031)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AD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30069" y="9258300"/>
            <a:ext cx="19748139" cy="142262"/>
          </a:xfrm>
          <a:prstGeom prst="rect">
            <a:avLst/>
          </a:prstGeom>
          <a:solidFill>
            <a:srgbClr val="FAF5E8"/>
          </a:solidFill>
        </p:spPr>
      </p:sp>
      <p:sp>
        <p:nvSpPr>
          <p:cNvPr id="3" name="Freeform 3"/>
          <p:cNvSpPr/>
          <p:nvPr/>
        </p:nvSpPr>
        <p:spPr>
          <a:xfrm>
            <a:off x="13311351" y="10885"/>
            <a:ext cx="5472684" cy="10884346"/>
          </a:xfrm>
          <a:custGeom>
            <a:avLst/>
            <a:gdLst/>
            <a:ahLst/>
            <a:cxnLst/>
            <a:rect l="l" t="t" r="r" b="b"/>
            <a:pathLst>
              <a:path w="5472684" h="10884346">
                <a:moveTo>
                  <a:pt x="0" y="0"/>
                </a:moveTo>
                <a:lnTo>
                  <a:pt x="5472684" y="0"/>
                </a:lnTo>
                <a:lnTo>
                  <a:pt x="5472684" y="10884346"/>
                </a:lnTo>
                <a:lnTo>
                  <a:pt x="0" y="10884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132" r="-3613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9861976" cy="1102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AF5E8"/>
                </a:solidFill>
                <a:latin typeface="Now Bold"/>
              </a:rPr>
              <a:t>Índice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872579"/>
            <a:ext cx="9292253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spc="320">
                <a:solidFill>
                  <a:srgbClr val="FAF5E8"/>
                </a:solidFill>
                <a:latin typeface="Rosario Bold"/>
              </a:rPr>
              <a:t>FLUXO E PRIORIDADES DO PROJETO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81507" y="3501229"/>
            <a:ext cx="11106388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 err="1">
                <a:solidFill>
                  <a:srgbClr val="74402D"/>
                </a:solidFill>
                <a:latin typeface="Rosario"/>
              </a:rPr>
              <a:t>Fluxo</a:t>
            </a:r>
            <a:r>
              <a:rPr lang="en-US" sz="2499" dirty="0">
                <a:solidFill>
                  <a:srgbClr val="74402D"/>
                </a:solidFill>
                <a:latin typeface="Rosario"/>
              </a:rPr>
              <a:t> do modo de </a:t>
            </a:r>
            <a:r>
              <a:rPr lang="en-US" sz="2499" dirty="0" err="1">
                <a:solidFill>
                  <a:srgbClr val="74402D"/>
                </a:solidFill>
                <a:latin typeface="Rosario"/>
              </a:rPr>
              <a:t>funcionamento</a:t>
            </a:r>
            <a:r>
              <a:rPr lang="en-US" sz="2499" dirty="0">
                <a:solidFill>
                  <a:srgbClr val="74402D"/>
                </a:solidFill>
                <a:latin typeface="Rosario"/>
              </a:rPr>
              <a:t> da </a:t>
            </a:r>
            <a:r>
              <a:rPr lang="en-US" sz="2499" dirty="0" err="1">
                <a:solidFill>
                  <a:srgbClr val="74402D"/>
                </a:solidFill>
                <a:latin typeface="Rosario"/>
              </a:rPr>
              <a:t>empresa</a:t>
            </a:r>
            <a:endParaRPr lang="en-US" sz="2499" dirty="0">
              <a:solidFill>
                <a:srgbClr val="74402D"/>
              </a:solidFill>
              <a:latin typeface="Rosario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>
                <a:solidFill>
                  <a:srgbClr val="74402D"/>
                </a:solidFill>
                <a:latin typeface="Rosario"/>
              </a:rPr>
              <a:t>User Stories (Epics)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780754"/>
            <a:ext cx="9292253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u="none" strike="noStrike" spc="320" dirty="0">
                <a:solidFill>
                  <a:srgbClr val="FAF5E8"/>
                </a:solidFill>
                <a:latin typeface="Rosario Bold"/>
              </a:rPr>
              <a:t>ORGANIZAÇÃO DA SOLUÇÃO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81507" y="5405433"/>
            <a:ext cx="11106388" cy="1308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 err="1">
                <a:solidFill>
                  <a:srgbClr val="74402D"/>
                </a:solidFill>
                <a:latin typeface="Rosario"/>
              </a:rPr>
              <a:t>Arquitetura</a:t>
            </a:r>
            <a:r>
              <a:rPr lang="en-US" sz="2499" dirty="0">
                <a:solidFill>
                  <a:srgbClr val="74402D"/>
                </a:solidFill>
                <a:latin typeface="Rosario"/>
              </a:rPr>
              <a:t> </a:t>
            </a:r>
            <a:r>
              <a:rPr lang="en-US" sz="2499" dirty="0" err="1">
                <a:solidFill>
                  <a:srgbClr val="74402D"/>
                </a:solidFill>
                <a:latin typeface="Rosario"/>
              </a:rPr>
              <a:t>geral</a:t>
            </a:r>
            <a:endParaRPr lang="en-US" sz="2499" dirty="0">
              <a:solidFill>
                <a:srgbClr val="74402D"/>
              </a:solidFill>
              <a:latin typeface="Rosario"/>
            </a:endParaRPr>
          </a:p>
          <a:p>
            <a:pPr marL="539749" lvl="1" indent="-269875" algn="l">
              <a:lnSpc>
                <a:spcPts val="3499"/>
              </a:lnSpc>
              <a:buFont typeface="Arial"/>
              <a:buChar char="•"/>
            </a:pPr>
            <a:r>
              <a:rPr lang="en-US" sz="2499" dirty="0" err="1">
                <a:solidFill>
                  <a:srgbClr val="74402D"/>
                </a:solidFill>
                <a:latin typeface="Rosario"/>
              </a:rPr>
              <a:t>Integração</a:t>
            </a:r>
            <a:r>
              <a:rPr lang="en-US" sz="2499" dirty="0">
                <a:solidFill>
                  <a:srgbClr val="74402D"/>
                </a:solidFill>
                <a:latin typeface="Rosario"/>
              </a:rPr>
              <a:t> de </a:t>
            </a:r>
            <a:r>
              <a:rPr lang="en-US" sz="2499" dirty="0" err="1">
                <a:solidFill>
                  <a:srgbClr val="74402D"/>
                </a:solidFill>
                <a:latin typeface="Rosario"/>
              </a:rPr>
              <a:t>sistemas</a:t>
            </a:r>
            <a:r>
              <a:rPr lang="en-US" sz="2499" dirty="0">
                <a:solidFill>
                  <a:srgbClr val="74402D"/>
                </a:solidFill>
                <a:latin typeface="Rosario"/>
              </a:rPr>
              <a:t> </a:t>
            </a:r>
            <a:r>
              <a:rPr lang="en-US" sz="2499" dirty="0" err="1">
                <a:solidFill>
                  <a:srgbClr val="74402D"/>
                </a:solidFill>
                <a:latin typeface="Rosario"/>
              </a:rPr>
              <a:t>externos</a:t>
            </a:r>
            <a:endParaRPr lang="en-US" sz="2499" dirty="0">
              <a:solidFill>
                <a:srgbClr val="74402D"/>
              </a:solidFill>
              <a:latin typeface="Rosario"/>
            </a:endParaRP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 dirty="0" err="1">
                <a:solidFill>
                  <a:srgbClr val="74402D"/>
                </a:solidFill>
                <a:latin typeface="Rosario"/>
              </a:rPr>
              <a:t>Determinação</a:t>
            </a:r>
            <a:r>
              <a:rPr lang="en-US" sz="2499" dirty="0">
                <a:solidFill>
                  <a:srgbClr val="74402D"/>
                </a:solidFill>
                <a:latin typeface="Rosario"/>
              </a:rPr>
              <a:t> dos </a:t>
            </a:r>
            <a:r>
              <a:rPr lang="en-US" sz="2499" dirty="0" err="1">
                <a:solidFill>
                  <a:srgbClr val="74402D"/>
                </a:solidFill>
                <a:latin typeface="Rosario"/>
              </a:rPr>
              <a:t>requisitos</a:t>
            </a:r>
            <a:endParaRPr lang="en-US" sz="2499" dirty="0">
              <a:solidFill>
                <a:srgbClr val="74402D"/>
              </a:solidFill>
              <a:latin typeface="Rosari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7121125"/>
            <a:ext cx="9292253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840"/>
              </a:lnSpc>
              <a:spcBef>
                <a:spcPct val="0"/>
              </a:spcBef>
            </a:pPr>
            <a:r>
              <a:rPr lang="en-US" sz="3200" u="none" strike="noStrike" spc="320">
                <a:solidFill>
                  <a:srgbClr val="FAF5E8"/>
                </a:solidFill>
                <a:latin typeface="Rosario Bold"/>
              </a:rPr>
              <a:t>APRESENTAÇÃO DO PROTÓTIPO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AD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30069" y="9258300"/>
            <a:ext cx="19748139" cy="142262"/>
          </a:xfrm>
          <a:prstGeom prst="rect">
            <a:avLst/>
          </a:prstGeom>
          <a:solidFill>
            <a:srgbClr val="FAF5E8"/>
          </a:solidFill>
        </p:spPr>
      </p:sp>
      <p:sp>
        <p:nvSpPr>
          <p:cNvPr id="4" name="TextBox 4"/>
          <p:cNvSpPr txBox="1"/>
          <p:nvPr/>
        </p:nvSpPr>
        <p:spPr>
          <a:xfrm>
            <a:off x="1028700" y="3489008"/>
            <a:ext cx="7041308" cy="330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640"/>
              </a:lnSpc>
              <a:spcBef>
                <a:spcPct val="0"/>
              </a:spcBef>
            </a:pPr>
            <a:r>
              <a:rPr lang="en-US" sz="7200" u="none" strike="noStrike">
                <a:solidFill>
                  <a:srgbClr val="FAF5E8"/>
                </a:solidFill>
                <a:latin typeface="Now Bold"/>
              </a:rPr>
              <a:t>Diagrama com o fluxo da empresa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7814C1-A6E4-ADD1-A2E8-DDE4A315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47650"/>
            <a:ext cx="7946638" cy="9791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AD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30069" y="9258300"/>
            <a:ext cx="19748139" cy="142262"/>
          </a:xfrm>
          <a:prstGeom prst="rect">
            <a:avLst/>
          </a:prstGeom>
          <a:solidFill>
            <a:srgbClr val="FAF5E8"/>
          </a:solidFill>
        </p:spPr>
      </p:sp>
      <p:grpSp>
        <p:nvGrpSpPr>
          <p:cNvPr id="3" name="Group 3"/>
          <p:cNvGrpSpPr/>
          <p:nvPr/>
        </p:nvGrpSpPr>
        <p:grpSpPr>
          <a:xfrm>
            <a:off x="11316182" y="1710690"/>
            <a:ext cx="5585749" cy="3086100"/>
            <a:chOff x="0" y="0"/>
            <a:chExt cx="7447666" cy="4114800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447666" cy="4114800"/>
              <a:chOff x="0" y="0"/>
              <a:chExt cx="1471144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471144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471144" h="812800">
                    <a:moveTo>
                      <a:pt x="70687" y="0"/>
                    </a:moveTo>
                    <a:lnTo>
                      <a:pt x="1400457" y="0"/>
                    </a:lnTo>
                    <a:cubicBezTo>
                      <a:pt x="1419205" y="0"/>
                      <a:pt x="1437184" y="7447"/>
                      <a:pt x="1450440" y="20704"/>
                    </a:cubicBezTo>
                    <a:cubicBezTo>
                      <a:pt x="1463697" y="33960"/>
                      <a:pt x="1471144" y="51939"/>
                      <a:pt x="1471144" y="70687"/>
                    </a:cubicBezTo>
                    <a:lnTo>
                      <a:pt x="1471144" y="742113"/>
                    </a:lnTo>
                    <a:cubicBezTo>
                      <a:pt x="1471144" y="781153"/>
                      <a:pt x="1439496" y="812800"/>
                      <a:pt x="1400457" y="812800"/>
                    </a:cubicBezTo>
                    <a:lnTo>
                      <a:pt x="70687" y="812800"/>
                    </a:lnTo>
                    <a:cubicBezTo>
                      <a:pt x="51939" y="812800"/>
                      <a:pt x="33960" y="805353"/>
                      <a:pt x="20704" y="792096"/>
                    </a:cubicBezTo>
                    <a:cubicBezTo>
                      <a:pt x="7447" y="778840"/>
                      <a:pt x="0" y="760861"/>
                      <a:pt x="0" y="742113"/>
                    </a:cubicBezTo>
                    <a:lnTo>
                      <a:pt x="0" y="70687"/>
                    </a:lnTo>
                    <a:cubicBezTo>
                      <a:pt x="0" y="51939"/>
                      <a:pt x="7447" y="33960"/>
                      <a:pt x="20704" y="20704"/>
                    </a:cubicBezTo>
                    <a:cubicBezTo>
                      <a:pt x="33960" y="7447"/>
                      <a:pt x="51939" y="0"/>
                      <a:pt x="70687" y="0"/>
                    </a:cubicBezTo>
                    <a:close/>
                  </a:path>
                </a:pathLst>
              </a:custGeom>
              <a:solidFill>
                <a:srgbClr val="FAF5E8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0"/>
                <a:ext cx="1471144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1" indent="0" algn="l">
                  <a:lnSpc>
                    <a:spcPts val="3840"/>
                  </a:lnSpc>
                  <a:spcBef>
                    <a:spcPct val="0"/>
                  </a:spcBef>
                </a:pPr>
                <a:r>
                  <a:rPr lang="en-US" sz="3200" u="none" strike="noStrike" spc="320">
                    <a:solidFill>
                      <a:srgbClr val="FAF5E8"/>
                    </a:solidFill>
                    <a:latin typeface="Rosario Bold"/>
                  </a:rPr>
                  <a:t>C</a:t>
                </a:r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1644650"/>
              <a:ext cx="7447666" cy="825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4919"/>
                </a:lnSpc>
                <a:spcBef>
                  <a:spcPct val="0"/>
                </a:spcBef>
              </a:pPr>
              <a:r>
                <a:rPr lang="en-US" sz="4099" u="none" strike="noStrike" spc="409">
                  <a:solidFill>
                    <a:srgbClr val="F1AD8E"/>
                  </a:solidFill>
                  <a:latin typeface="Rosario Bold"/>
                </a:rPr>
                <a:t>COMPRAR BOLOS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316182" y="5484495"/>
            <a:ext cx="5585749" cy="3086100"/>
            <a:chOff x="0" y="0"/>
            <a:chExt cx="7447666" cy="4114800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7447666" cy="4114800"/>
              <a:chOff x="0" y="0"/>
              <a:chExt cx="1471144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471144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471144" h="812800">
                    <a:moveTo>
                      <a:pt x="70687" y="0"/>
                    </a:moveTo>
                    <a:lnTo>
                      <a:pt x="1400457" y="0"/>
                    </a:lnTo>
                    <a:cubicBezTo>
                      <a:pt x="1419205" y="0"/>
                      <a:pt x="1437184" y="7447"/>
                      <a:pt x="1450440" y="20704"/>
                    </a:cubicBezTo>
                    <a:cubicBezTo>
                      <a:pt x="1463697" y="33960"/>
                      <a:pt x="1471144" y="51939"/>
                      <a:pt x="1471144" y="70687"/>
                    </a:cubicBezTo>
                    <a:lnTo>
                      <a:pt x="1471144" y="742113"/>
                    </a:lnTo>
                    <a:cubicBezTo>
                      <a:pt x="1471144" y="781153"/>
                      <a:pt x="1439496" y="812800"/>
                      <a:pt x="1400457" y="812800"/>
                    </a:cubicBezTo>
                    <a:lnTo>
                      <a:pt x="70687" y="812800"/>
                    </a:lnTo>
                    <a:cubicBezTo>
                      <a:pt x="51939" y="812800"/>
                      <a:pt x="33960" y="805353"/>
                      <a:pt x="20704" y="792096"/>
                    </a:cubicBezTo>
                    <a:cubicBezTo>
                      <a:pt x="7447" y="778840"/>
                      <a:pt x="0" y="760861"/>
                      <a:pt x="0" y="742113"/>
                    </a:cubicBezTo>
                    <a:lnTo>
                      <a:pt x="0" y="70687"/>
                    </a:lnTo>
                    <a:cubicBezTo>
                      <a:pt x="0" y="51939"/>
                      <a:pt x="7447" y="33960"/>
                      <a:pt x="20704" y="20704"/>
                    </a:cubicBezTo>
                    <a:cubicBezTo>
                      <a:pt x="33960" y="7447"/>
                      <a:pt x="51939" y="0"/>
                      <a:pt x="70687" y="0"/>
                    </a:cubicBezTo>
                    <a:close/>
                  </a:path>
                </a:pathLst>
              </a:custGeom>
              <a:solidFill>
                <a:srgbClr val="FAF5E8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0"/>
                <a:ext cx="1471144" cy="8128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1" indent="0" algn="l">
                  <a:lnSpc>
                    <a:spcPts val="3840"/>
                  </a:lnSpc>
                  <a:spcBef>
                    <a:spcPct val="0"/>
                  </a:spcBef>
                </a:pPr>
                <a:r>
                  <a:rPr lang="en-US" sz="3200" u="none" strike="noStrike" spc="320">
                    <a:solidFill>
                      <a:srgbClr val="FAF5E8"/>
                    </a:solidFill>
                    <a:latin typeface="Rosario Bold"/>
                  </a:rPr>
                  <a:t>C</a:t>
                </a:r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1231900"/>
              <a:ext cx="7447666" cy="1651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4919"/>
                </a:lnSpc>
                <a:spcBef>
                  <a:spcPct val="0"/>
                </a:spcBef>
              </a:pPr>
              <a:r>
                <a:rPr lang="en-US" sz="4099" spc="409">
                  <a:solidFill>
                    <a:srgbClr val="F1AD8E"/>
                  </a:solidFill>
                  <a:latin typeface="Rosario Bold"/>
                </a:rPr>
                <a:t>REALIZAR O LOGIN OU O REGISTO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805172" y="2141992"/>
            <a:ext cx="9208402" cy="6003017"/>
          </a:xfrm>
          <a:custGeom>
            <a:avLst/>
            <a:gdLst/>
            <a:ahLst/>
            <a:cxnLst/>
            <a:rect l="l" t="t" r="r" b="b"/>
            <a:pathLst>
              <a:path w="9208402" h="6003017">
                <a:moveTo>
                  <a:pt x="0" y="0"/>
                </a:moveTo>
                <a:lnTo>
                  <a:pt x="9208403" y="0"/>
                </a:lnTo>
                <a:lnTo>
                  <a:pt x="9208403" y="6003016"/>
                </a:lnTo>
                <a:lnTo>
                  <a:pt x="0" y="6003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98" t="-13106" r="-109129" b="-11911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05172" y="477202"/>
            <a:ext cx="8872816" cy="1102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640"/>
              </a:lnSpc>
              <a:spcBef>
                <a:spcPct val="0"/>
              </a:spcBef>
            </a:pPr>
            <a:r>
              <a:rPr lang="en-US" sz="7200" u="none" strike="noStrike">
                <a:solidFill>
                  <a:srgbClr val="FAF5E8"/>
                </a:solidFill>
                <a:latin typeface="Now Bold"/>
              </a:rPr>
              <a:t>User Stories Epics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AD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30069" y="9258300"/>
            <a:ext cx="19748139" cy="142262"/>
          </a:xfrm>
          <a:prstGeom prst="rect">
            <a:avLst/>
          </a:prstGeom>
          <a:solidFill>
            <a:srgbClr val="FAF5E8"/>
          </a:solidFill>
        </p:spPr>
      </p:sp>
      <p:sp>
        <p:nvSpPr>
          <p:cNvPr id="3" name="TextBox 3"/>
          <p:cNvSpPr txBox="1"/>
          <p:nvPr/>
        </p:nvSpPr>
        <p:spPr>
          <a:xfrm>
            <a:off x="-212256" y="790815"/>
            <a:ext cx="9356256" cy="1102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640"/>
              </a:lnSpc>
              <a:spcBef>
                <a:spcPct val="0"/>
              </a:spcBef>
            </a:pPr>
            <a:r>
              <a:rPr lang="en-US" sz="7200" u="none" strike="noStrike">
                <a:solidFill>
                  <a:srgbClr val="FAF5E8"/>
                </a:solidFill>
                <a:latin typeface="Now Bold"/>
              </a:rPr>
              <a:t>Arquitetura Geral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86015" y="3063875"/>
            <a:ext cx="521617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>
              <a:lnSpc>
                <a:spcPts val="3960"/>
              </a:lnSpc>
              <a:spcBef>
                <a:spcPct val="0"/>
              </a:spcBef>
            </a:pPr>
            <a:r>
              <a:rPr lang="en-US" sz="3300" u="none" strike="noStrike" spc="330">
                <a:solidFill>
                  <a:srgbClr val="FAF5E8"/>
                </a:solidFill>
                <a:latin typeface="Rosario Bold"/>
              </a:rPr>
              <a:t>WEBSITE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86015" y="3511550"/>
            <a:ext cx="5149801" cy="188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>
                <a:solidFill>
                  <a:srgbClr val="FAF5E8"/>
                </a:solidFill>
                <a:latin typeface="Rosario"/>
              </a:rPr>
              <a:t>Elaborar um website através da utilização de código HTML, CSS e JS e de bibliotecas como o Bootstrap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86015" y="6256461"/>
            <a:ext cx="521617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960"/>
              </a:lnSpc>
              <a:spcBef>
                <a:spcPct val="0"/>
              </a:spcBef>
            </a:pPr>
            <a:r>
              <a:rPr lang="en-US" sz="3300" u="none" strike="noStrike" spc="330">
                <a:solidFill>
                  <a:srgbClr val="FAF5E8"/>
                </a:solidFill>
                <a:latin typeface="Rosario Bold"/>
              </a:rPr>
              <a:t>OBJETIVOS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86015" y="6839229"/>
            <a:ext cx="5149801" cy="140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2699">
                <a:solidFill>
                  <a:srgbClr val="FAF5E8"/>
                </a:solidFill>
                <a:latin typeface="Rosario"/>
              </a:rPr>
              <a:t>Apresentar um site simples, intuitivo e que proporcione uma boa experiência ao cliente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49090" y="2990935"/>
            <a:ext cx="521617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960"/>
              </a:lnSpc>
              <a:spcBef>
                <a:spcPct val="0"/>
              </a:spcBef>
            </a:pPr>
            <a:r>
              <a:rPr lang="en-US" sz="3300" u="none" strike="noStrike" spc="330">
                <a:solidFill>
                  <a:srgbClr val="FAF5E8"/>
                </a:solidFill>
                <a:latin typeface="Rosario Bold"/>
              </a:rPr>
              <a:t>PLATAFORMAS DE PAGAMENTO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49090" y="3933910"/>
            <a:ext cx="5149801" cy="140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AF5E8"/>
                </a:solidFill>
                <a:latin typeface="Rosario"/>
              </a:rPr>
              <a:t>Integrar sistemas de pagamento como MBWay, Paypal e cartões multibanco.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84108" y="6189709"/>
            <a:ext cx="521617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960"/>
              </a:lnSpc>
              <a:spcBef>
                <a:spcPct val="0"/>
              </a:spcBef>
            </a:pPr>
            <a:r>
              <a:rPr lang="en-US" sz="3300" u="none" strike="noStrike" spc="330">
                <a:solidFill>
                  <a:srgbClr val="FAF5E8"/>
                </a:solidFill>
                <a:latin typeface="Rosario Bold"/>
              </a:rPr>
              <a:t>BASE DE DADOS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84108" y="6704136"/>
            <a:ext cx="5703892" cy="188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AF5E8"/>
                </a:solidFill>
                <a:latin typeface="Rosario"/>
              </a:rPr>
              <a:t>Aceder à base de dados da empresa para ter acesso a informações sobre todos os estabelecimentos, receitas e pedidos agendados.</a:t>
            </a:r>
          </a:p>
        </p:txBody>
      </p:sp>
      <p:sp>
        <p:nvSpPr>
          <p:cNvPr id="12" name="Freeform 12"/>
          <p:cNvSpPr/>
          <p:nvPr/>
        </p:nvSpPr>
        <p:spPr>
          <a:xfrm>
            <a:off x="628847" y="6189709"/>
            <a:ext cx="2057315" cy="2057315"/>
          </a:xfrm>
          <a:custGeom>
            <a:avLst/>
            <a:gdLst/>
            <a:ahLst/>
            <a:cxnLst/>
            <a:rect l="l" t="t" r="r" b="b"/>
            <a:pathLst>
              <a:path w="2057315" h="2057315">
                <a:moveTo>
                  <a:pt x="0" y="0"/>
                </a:moveTo>
                <a:lnTo>
                  <a:pt x="2057315" y="0"/>
                </a:lnTo>
                <a:lnTo>
                  <a:pt x="2057315" y="2057315"/>
                </a:lnTo>
                <a:lnTo>
                  <a:pt x="0" y="2057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28847" y="2990935"/>
            <a:ext cx="2057315" cy="2057315"/>
          </a:xfrm>
          <a:custGeom>
            <a:avLst/>
            <a:gdLst/>
            <a:ahLst/>
            <a:cxnLst/>
            <a:rect l="l" t="t" r="r" b="b"/>
            <a:pathLst>
              <a:path w="2057315" h="2057315">
                <a:moveTo>
                  <a:pt x="0" y="0"/>
                </a:moveTo>
                <a:lnTo>
                  <a:pt x="2057315" y="0"/>
                </a:lnTo>
                <a:lnTo>
                  <a:pt x="2057315" y="2057315"/>
                </a:lnTo>
                <a:lnTo>
                  <a:pt x="0" y="2057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302185" y="239317"/>
            <a:ext cx="10533008" cy="2205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FAF5E8"/>
                </a:solidFill>
                <a:latin typeface="Now Bold"/>
              </a:rPr>
              <a:t>Integração de Sistemas Externos</a:t>
            </a:r>
          </a:p>
        </p:txBody>
      </p:sp>
      <p:sp>
        <p:nvSpPr>
          <p:cNvPr id="15" name="AutoShape 15"/>
          <p:cNvSpPr/>
          <p:nvPr/>
        </p:nvSpPr>
        <p:spPr>
          <a:xfrm flipV="1">
            <a:off x="9105900" y="3506205"/>
            <a:ext cx="19050" cy="4699768"/>
          </a:xfrm>
          <a:prstGeom prst="line">
            <a:avLst/>
          </a:prstGeom>
          <a:ln w="38100" cap="flat">
            <a:solidFill>
              <a:srgbClr val="FAF5E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Freeform 16"/>
          <p:cNvSpPr/>
          <p:nvPr/>
        </p:nvSpPr>
        <p:spPr>
          <a:xfrm>
            <a:off x="9991725" y="3103567"/>
            <a:ext cx="2057315" cy="2057315"/>
          </a:xfrm>
          <a:custGeom>
            <a:avLst/>
            <a:gdLst/>
            <a:ahLst/>
            <a:cxnLst/>
            <a:rect l="l" t="t" r="r" b="b"/>
            <a:pathLst>
              <a:path w="2057315" h="2057315">
                <a:moveTo>
                  <a:pt x="0" y="0"/>
                </a:moveTo>
                <a:lnTo>
                  <a:pt x="2057315" y="0"/>
                </a:lnTo>
                <a:lnTo>
                  <a:pt x="2057315" y="2057315"/>
                </a:lnTo>
                <a:lnTo>
                  <a:pt x="0" y="2057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991725" y="6189709"/>
            <a:ext cx="2057315" cy="2057315"/>
          </a:xfrm>
          <a:custGeom>
            <a:avLst/>
            <a:gdLst/>
            <a:ahLst/>
            <a:cxnLst/>
            <a:rect l="l" t="t" r="r" b="b"/>
            <a:pathLst>
              <a:path w="2057315" h="2057315">
                <a:moveTo>
                  <a:pt x="0" y="0"/>
                </a:moveTo>
                <a:lnTo>
                  <a:pt x="2057315" y="0"/>
                </a:lnTo>
                <a:lnTo>
                  <a:pt x="2057315" y="2057315"/>
                </a:lnTo>
                <a:lnTo>
                  <a:pt x="0" y="2057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AD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30069" y="9258300"/>
            <a:ext cx="19748139" cy="142262"/>
          </a:xfrm>
          <a:prstGeom prst="rect">
            <a:avLst/>
          </a:prstGeom>
          <a:solidFill>
            <a:srgbClr val="FAF5E8"/>
          </a:solidFill>
        </p:spPr>
      </p:sp>
      <p:sp>
        <p:nvSpPr>
          <p:cNvPr id="3" name="Freeform 3"/>
          <p:cNvSpPr/>
          <p:nvPr/>
        </p:nvSpPr>
        <p:spPr>
          <a:xfrm>
            <a:off x="5984995" y="6904158"/>
            <a:ext cx="1459621" cy="875772"/>
          </a:xfrm>
          <a:custGeom>
            <a:avLst/>
            <a:gdLst/>
            <a:ahLst/>
            <a:cxnLst/>
            <a:rect l="l" t="t" r="r" b="b"/>
            <a:pathLst>
              <a:path w="1459621" h="875772">
                <a:moveTo>
                  <a:pt x="0" y="0"/>
                </a:moveTo>
                <a:lnTo>
                  <a:pt x="1459621" y="0"/>
                </a:lnTo>
                <a:lnTo>
                  <a:pt x="1459621" y="875772"/>
                </a:lnTo>
                <a:lnTo>
                  <a:pt x="0" y="8757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260058" y="2292512"/>
            <a:ext cx="1102306" cy="1062222"/>
          </a:xfrm>
          <a:custGeom>
            <a:avLst/>
            <a:gdLst/>
            <a:ahLst/>
            <a:cxnLst/>
            <a:rect l="l" t="t" r="r" b="b"/>
            <a:pathLst>
              <a:path w="1102306" h="1062222">
                <a:moveTo>
                  <a:pt x="0" y="0"/>
                </a:moveTo>
                <a:lnTo>
                  <a:pt x="1102306" y="0"/>
                </a:lnTo>
                <a:lnTo>
                  <a:pt x="1102306" y="1062222"/>
                </a:lnTo>
                <a:lnTo>
                  <a:pt x="0" y="1062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067246" y="4335809"/>
            <a:ext cx="1295118" cy="1189153"/>
          </a:xfrm>
          <a:custGeom>
            <a:avLst/>
            <a:gdLst/>
            <a:ahLst/>
            <a:cxnLst/>
            <a:rect l="l" t="t" r="r" b="b"/>
            <a:pathLst>
              <a:path w="1295118" h="1189153">
                <a:moveTo>
                  <a:pt x="0" y="0"/>
                </a:moveTo>
                <a:lnTo>
                  <a:pt x="1295118" y="0"/>
                </a:lnTo>
                <a:lnTo>
                  <a:pt x="1295118" y="1189154"/>
                </a:lnTo>
                <a:lnTo>
                  <a:pt x="0" y="11891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101190" y="0"/>
            <a:ext cx="6887352" cy="10339285"/>
          </a:xfrm>
          <a:custGeom>
            <a:avLst/>
            <a:gdLst/>
            <a:ahLst/>
            <a:cxnLst/>
            <a:rect l="l" t="t" r="r" b="b"/>
            <a:pathLst>
              <a:path w="6887352" h="10339285">
                <a:moveTo>
                  <a:pt x="0" y="0"/>
                </a:moveTo>
                <a:lnTo>
                  <a:pt x="6887352" y="0"/>
                </a:lnTo>
                <a:lnTo>
                  <a:pt x="6887352" y="10339285"/>
                </a:lnTo>
                <a:lnTo>
                  <a:pt x="0" y="103392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260058" y="389417"/>
            <a:ext cx="11194448" cy="1102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640"/>
              </a:lnSpc>
              <a:spcBef>
                <a:spcPct val="0"/>
              </a:spcBef>
            </a:pPr>
            <a:r>
              <a:rPr lang="en-US" sz="7200" u="none" strike="noStrike">
                <a:solidFill>
                  <a:srgbClr val="FAF5E8"/>
                </a:solidFill>
                <a:latin typeface="Now Bold"/>
              </a:rPr>
              <a:t>Requisitos “Revelação”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62364" y="2372138"/>
            <a:ext cx="10556291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960"/>
              </a:lnSpc>
              <a:spcBef>
                <a:spcPct val="0"/>
              </a:spcBef>
            </a:pPr>
            <a:r>
              <a:rPr lang="en-US" sz="3300" spc="330">
                <a:solidFill>
                  <a:srgbClr val="FAF5E8"/>
                </a:solidFill>
                <a:latin typeface="Rosario Bold"/>
              </a:rPr>
              <a:t>FATURA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96430" y="2899439"/>
            <a:ext cx="10100246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79"/>
              </a:lnSpc>
              <a:spcBef>
                <a:spcPct val="0"/>
              </a:spcBef>
            </a:pPr>
            <a:r>
              <a:rPr lang="en-US" sz="2699" u="none" strike="noStrike">
                <a:solidFill>
                  <a:srgbClr val="FAF5E8"/>
                </a:solidFill>
                <a:latin typeface="Rosario"/>
              </a:rPr>
              <a:t>Quando a compra for confirmada, será enviada uma fatura ao cliente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96430" y="4153338"/>
            <a:ext cx="966287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960"/>
              </a:lnSpc>
              <a:spcBef>
                <a:spcPct val="0"/>
              </a:spcBef>
            </a:pPr>
            <a:r>
              <a:rPr lang="en-US" sz="3300" spc="330">
                <a:solidFill>
                  <a:srgbClr val="FAF5E8"/>
                </a:solidFill>
                <a:latin typeface="Rosario Bold"/>
              </a:rPr>
              <a:t>ENVIO DE INFORMAÇÃO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05154" y="4677213"/>
            <a:ext cx="9666791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AF5E8"/>
                </a:solidFill>
                <a:latin typeface="Rosario"/>
              </a:rPr>
              <a:t>Garantir que as confeitarias são notificadas de novas encomendas em tempo real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809074" y="6408858"/>
            <a:ext cx="9662870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960"/>
              </a:lnSpc>
              <a:spcBef>
                <a:spcPct val="0"/>
              </a:spcBef>
            </a:pPr>
            <a:r>
              <a:rPr lang="en-US" sz="3300" spc="330">
                <a:solidFill>
                  <a:srgbClr val="FAF5E8"/>
                </a:solidFill>
                <a:latin typeface="Rosario Bold"/>
              </a:rPr>
              <a:t>TRANSAÇÕES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13877" y="6932733"/>
            <a:ext cx="9245423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AF5E8"/>
                </a:solidFill>
                <a:latin typeface="Rosario"/>
              </a:rPr>
              <a:t>Garantir que todas as transações MB demoram menos de 1 minuto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AD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730069" y="9258300"/>
            <a:ext cx="19748139" cy="142262"/>
          </a:xfrm>
          <a:prstGeom prst="rect">
            <a:avLst/>
          </a:prstGeom>
          <a:solidFill>
            <a:srgbClr val="FAF5E8"/>
          </a:solidFill>
        </p:spPr>
      </p:sp>
      <p:grpSp>
        <p:nvGrpSpPr>
          <p:cNvPr id="3" name="Group 3"/>
          <p:cNvGrpSpPr/>
          <p:nvPr/>
        </p:nvGrpSpPr>
        <p:grpSpPr>
          <a:xfrm>
            <a:off x="2177930" y="4271186"/>
            <a:ext cx="13932139" cy="1744629"/>
            <a:chOff x="0" y="0"/>
            <a:chExt cx="18576185" cy="2326172"/>
          </a:xfrm>
        </p:grpSpPr>
        <p:sp>
          <p:nvSpPr>
            <p:cNvPr id="4" name="TextBox 4"/>
            <p:cNvSpPr txBox="1"/>
            <p:nvPr/>
          </p:nvSpPr>
          <p:spPr>
            <a:xfrm>
              <a:off x="3053" y="0"/>
              <a:ext cx="18319899" cy="14706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640"/>
                </a:lnSpc>
                <a:spcBef>
                  <a:spcPct val="0"/>
                </a:spcBef>
              </a:pPr>
              <a:r>
                <a:rPr lang="en-US" sz="7200" u="none" strike="noStrike">
                  <a:solidFill>
                    <a:srgbClr val="FAF5E8"/>
                  </a:solidFill>
                  <a:latin typeface="Now Bold"/>
                </a:rPr>
                <a:t>Apresentação do Protótipo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87997"/>
              <a:ext cx="18576185" cy="638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211</Words>
  <Application>Microsoft Office PowerPoint</Application>
  <PresentationFormat>Personalizados</PresentationFormat>
  <Paragraphs>36</Paragraphs>
  <Slides>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3" baseType="lpstr">
      <vt:lpstr>Rosario Bold</vt:lpstr>
      <vt:lpstr>Rosario</vt:lpstr>
      <vt:lpstr>Calibri</vt:lpstr>
      <vt:lpstr>Arial</vt:lpstr>
      <vt:lpstr>Now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Modelação e Análise de sistemas</dc:title>
  <cp:lastModifiedBy>Beatriz Francisco</cp:lastModifiedBy>
  <cp:revision>3</cp:revision>
  <dcterms:created xsi:type="dcterms:W3CDTF">2006-08-16T00:00:00Z</dcterms:created>
  <dcterms:modified xsi:type="dcterms:W3CDTF">2023-12-06T09:30:56Z</dcterms:modified>
  <dc:identifier>DAF2Jse1Zyk</dc:identifier>
</cp:coreProperties>
</file>