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agrid" charset="1" panose="00000500000000000000"/>
      <p:regular r:id="rId10"/>
    </p:embeddedFont>
    <p:embeddedFont>
      <p:font typeface="Hagrid Light" charset="1" panose="00000400000000000000"/>
      <p:regular r:id="rId11"/>
    </p:embeddedFont>
    <p:embeddedFont>
      <p:font typeface="Hagrid Medium" charset="1" panose="00000600000000000000"/>
      <p:regular r:id="rId12"/>
    </p:embeddedFont>
    <p:embeddedFont>
      <p:font typeface="Hagrid Ultra-Bold" charset="1" panose="00000800000000000000"/>
      <p:regular r:id="rId13"/>
    </p:embeddedFont>
    <p:embeddedFont>
      <p:font typeface="Hagrid Heavy" charset="1" panose="00000A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https://cake4you-mas.netlify.app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83732">
            <a:off x="8994128" y="-9198999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33115">
            <a:off x="-629562" y="6814518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8332">
            <a:off x="-2545275" y="-1296673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736244">
            <a:off x="16557000" y="6675012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61213" y="4367605"/>
            <a:ext cx="12592138" cy="17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1"/>
              </a:lnSpc>
            </a:pPr>
            <a:r>
              <a:rPr lang="en-US" sz="12458">
                <a:solidFill>
                  <a:srgbClr val="C78E5F"/>
                </a:solidFill>
                <a:latin typeface="Hagrid"/>
              </a:rPr>
              <a:t>CAKE4YOU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47931" y="6698973"/>
            <a:ext cx="12592138" cy="90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A68477"/>
                </a:solidFill>
                <a:latin typeface="Hagrid Light"/>
              </a:rPr>
              <a:t>Incremento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73676" y="9452612"/>
            <a:ext cx="12592138" cy="83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A68477"/>
                </a:solidFill>
                <a:latin typeface="Hagrid Light"/>
              </a:rPr>
              <a:t>Trabalho realizado por: Augusto Ribeiro (118538) , Beatriz Francisco (118638), Catarina Ribeiro (119467) e Diogo Nascimento (120031)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3099" y="1537943"/>
            <a:ext cx="7315200" cy="1997849"/>
          </a:xfrm>
          <a:custGeom>
            <a:avLst/>
            <a:gdLst/>
            <a:ahLst/>
            <a:cxnLst/>
            <a:rect r="r" b="b" t="t" l="l"/>
            <a:pathLst>
              <a:path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9"/>
                </a:lnTo>
                <a:lnTo>
                  <a:pt x="0" y="19978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1254" y="5341235"/>
            <a:ext cx="4544488" cy="1636016"/>
          </a:xfrm>
          <a:custGeom>
            <a:avLst/>
            <a:gdLst/>
            <a:ahLst/>
            <a:cxnLst/>
            <a:rect r="r" b="b" t="t" l="l"/>
            <a:pathLst>
              <a:path h="1636016" w="4544488">
                <a:moveTo>
                  <a:pt x="0" y="0"/>
                </a:moveTo>
                <a:lnTo>
                  <a:pt x="4544488" y="0"/>
                </a:lnTo>
                <a:lnTo>
                  <a:pt x="4544488" y="1636015"/>
                </a:lnTo>
                <a:lnTo>
                  <a:pt x="0" y="1636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073469" y="5388641"/>
            <a:ext cx="4580058" cy="163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1"/>
              </a:lnSpc>
              <a:spcBef>
                <a:spcPct val="0"/>
              </a:spcBef>
            </a:pPr>
            <a:r>
              <a:rPr lang="en-US" sz="3873">
                <a:solidFill>
                  <a:srgbClr val="FFFFFF"/>
                </a:solidFill>
                <a:latin typeface="Hagrid"/>
              </a:rPr>
              <a:t>Promover um mercado competitivo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183732">
            <a:off x="-9876605" y="-8223037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183732">
            <a:off x="15380438" y="5422419"/>
            <a:ext cx="8286580" cy="8992879"/>
          </a:xfrm>
          <a:custGeom>
            <a:avLst/>
            <a:gdLst/>
            <a:ahLst/>
            <a:cxnLst/>
            <a:rect r="r" b="b" t="t" l="l"/>
            <a:pathLst>
              <a:path h="8992879" w="8286580">
                <a:moveTo>
                  <a:pt x="0" y="0"/>
                </a:moveTo>
                <a:lnTo>
                  <a:pt x="8286580" y="0"/>
                </a:lnTo>
                <a:lnTo>
                  <a:pt x="8286580" y="8992879"/>
                </a:lnTo>
                <a:lnTo>
                  <a:pt x="0" y="8992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69437" y="7750032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2" y="0"/>
                </a:lnTo>
                <a:lnTo>
                  <a:pt x="40250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2583" y="5341235"/>
            <a:ext cx="4544488" cy="1636016"/>
          </a:xfrm>
          <a:custGeom>
            <a:avLst/>
            <a:gdLst/>
            <a:ahLst/>
            <a:cxnLst/>
            <a:rect r="r" b="b" t="t" l="l"/>
            <a:pathLst>
              <a:path h="1636016" w="4544488">
                <a:moveTo>
                  <a:pt x="0" y="0"/>
                </a:moveTo>
                <a:lnTo>
                  <a:pt x="4544488" y="0"/>
                </a:lnTo>
                <a:lnTo>
                  <a:pt x="4544488" y="1636015"/>
                </a:lnTo>
                <a:lnTo>
                  <a:pt x="0" y="1636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3971" y="5341235"/>
            <a:ext cx="4544488" cy="1636016"/>
          </a:xfrm>
          <a:custGeom>
            <a:avLst/>
            <a:gdLst/>
            <a:ahLst/>
            <a:cxnLst/>
            <a:rect r="r" b="b" t="t" l="l"/>
            <a:pathLst>
              <a:path h="1636016" w="4544488">
                <a:moveTo>
                  <a:pt x="0" y="0"/>
                </a:moveTo>
                <a:lnTo>
                  <a:pt x="4544488" y="0"/>
                </a:lnTo>
                <a:lnTo>
                  <a:pt x="4544488" y="1636015"/>
                </a:lnTo>
                <a:lnTo>
                  <a:pt x="0" y="1636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83519" y="2019660"/>
            <a:ext cx="14520962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sz="6600">
                <a:solidFill>
                  <a:srgbClr val="000000"/>
                </a:solidFill>
                <a:latin typeface="Hagrid Medium"/>
              </a:rPr>
              <a:t>Transformação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2583" y="5388641"/>
            <a:ext cx="4580058" cy="163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873">
                <a:solidFill>
                  <a:srgbClr val="FFFFFF"/>
                </a:solidFill>
                <a:latin typeface="Hagrid"/>
              </a:rPr>
              <a:t>Melhorar a experiência do cliente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53971" y="5388641"/>
            <a:ext cx="4580058" cy="163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1"/>
              </a:lnSpc>
              <a:spcBef>
                <a:spcPct val="0"/>
              </a:spcBef>
            </a:pPr>
            <a:r>
              <a:rPr lang="en-US" sz="3873">
                <a:solidFill>
                  <a:srgbClr val="FFFFFF"/>
                </a:solidFill>
                <a:latin typeface="Hagrid"/>
              </a:rPr>
              <a:t>Facilitar o processo de escolha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7020" y="1710346"/>
            <a:ext cx="7315200" cy="1997849"/>
          </a:xfrm>
          <a:custGeom>
            <a:avLst/>
            <a:gdLst/>
            <a:ahLst/>
            <a:cxnLst/>
            <a:rect r="r" b="b" t="t" l="l"/>
            <a:pathLst>
              <a:path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8"/>
                </a:lnTo>
                <a:lnTo>
                  <a:pt x="0" y="1997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2224185"/>
            <a:ext cx="7322748" cy="137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520"/>
              </a:lnSpc>
              <a:spcBef>
                <a:spcPct val="0"/>
              </a:spcBef>
            </a:pPr>
            <a:r>
              <a:rPr lang="en-US" sz="3680" strike="noStrike" u="none">
                <a:solidFill>
                  <a:srgbClr val="000000"/>
                </a:solidFill>
                <a:latin typeface="Hagrid Light"/>
              </a:rPr>
              <a:t>Disponiblizar um serviço cómodo e prático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997764" y="2585327"/>
            <a:ext cx="1436922" cy="771999"/>
            <a:chOff x="0" y="0"/>
            <a:chExt cx="1915896" cy="102933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886564" y="0"/>
              <a:ext cx="1029332" cy="1029332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5E52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22160"/>
              <a:ext cx="1476705" cy="860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652"/>
                </a:lnSpc>
              </a:pPr>
              <a:r>
                <a:rPr lang="en-US" sz="3600">
                  <a:solidFill>
                    <a:srgbClr val="FFFFFF"/>
                  </a:solidFill>
                  <a:latin typeface="Hagrid Light"/>
                </a:rPr>
                <a:t>1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4396359"/>
            <a:ext cx="7322748" cy="137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520"/>
              </a:lnSpc>
              <a:spcBef>
                <a:spcPct val="0"/>
              </a:spcBef>
            </a:pPr>
            <a:r>
              <a:rPr lang="en-US" sz="3680" strike="noStrike" u="none">
                <a:solidFill>
                  <a:srgbClr val="000000"/>
                </a:solidFill>
                <a:latin typeface="Hagrid Light"/>
              </a:rPr>
              <a:t>Site intuitivo e responsivo aos pedidos do cliente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123530" y="4757501"/>
            <a:ext cx="1389297" cy="771999"/>
            <a:chOff x="0" y="0"/>
            <a:chExt cx="1852396" cy="102933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823064" y="0"/>
              <a:ext cx="1029332" cy="1029332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5E52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17842"/>
              <a:ext cx="1520809" cy="860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1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Hagrid Light"/>
                </a:rPr>
                <a:t>2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204270" y="6325984"/>
            <a:ext cx="7322748" cy="2082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520"/>
              </a:lnSpc>
              <a:spcBef>
                <a:spcPct val="0"/>
              </a:spcBef>
            </a:pPr>
            <a:r>
              <a:rPr lang="en-US" sz="3680" strike="noStrike" u="none">
                <a:solidFill>
                  <a:srgbClr val="000000"/>
                </a:solidFill>
                <a:latin typeface="Hagrid Light"/>
              </a:rPr>
              <a:t>Promover a comunicação entre o cliente e as confeitarias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234689" y="6925204"/>
            <a:ext cx="1389297" cy="771999"/>
            <a:chOff x="0" y="0"/>
            <a:chExt cx="1852396" cy="102933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823064" y="0"/>
              <a:ext cx="1029332" cy="1029332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5E52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0" y="17842"/>
              <a:ext cx="1542861" cy="860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1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Hagrid Light"/>
                </a:rPr>
                <a:t>3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74365" y="2182316"/>
            <a:ext cx="4141816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60"/>
              </a:lnSpc>
              <a:spcBef>
                <a:spcPct val="0"/>
              </a:spcBef>
            </a:pPr>
            <a:r>
              <a:rPr lang="en-US" sz="5300">
                <a:solidFill>
                  <a:srgbClr val="000000"/>
                </a:solidFill>
                <a:latin typeface="Hagrid Medium"/>
              </a:rPr>
              <a:t>Produto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4199473">
            <a:off x="15959667" y="-347054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1455281" y="8672177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6"/>
                </a:lnTo>
                <a:lnTo>
                  <a:pt x="0" y="32296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190625" y="4779647"/>
            <a:ext cx="14991908" cy="0"/>
          </a:xfrm>
          <a:prstGeom prst="line">
            <a:avLst/>
          </a:prstGeom>
          <a:ln cap="rnd" w="19050">
            <a:solidFill>
              <a:srgbClr val="F5C8B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57633" y="4608197"/>
            <a:ext cx="323850" cy="32385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58333" y="4617722"/>
            <a:ext cx="323850" cy="3238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955918" y="4608197"/>
            <a:ext cx="323850" cy="32385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531877"/>
            <a:ext cx="16230600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Arquitetura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7871" y="5627372"/>
            <a:ext cx="3364925" cy="44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71"/>
              </a:lnSpc>
              <a:spcBef>
                <a:spcPct val="0"/>
              </a:spcBef>
            </a:pPr>
            <a:r>
              <a:rPr lang="en-US" sz="2747">
                <a:solidFill>
                  <a:srgbClr val="000000"/>
                </a:solidFill>
                <a:latin typeface="Hagrid Medium"/>
              </a:rPr>
              <a:t>Website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67871" y="6704999"/>
            <a:ext cx="3364925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Hagrid Light"/>
              </a:rPr>
              <a:t>Construir um website recorrendo a linguagens como HTML e JS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99721" y="6784707"/>
            <a:ext cx="3364925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Hagrid Light"/>
              </a:rPr>
              <a:t>O site tem de ser compatível com todos os browsers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35381" y="6756132"/>
            <a:ext cx="3364925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Hagrid Light"/>
              </a:rPr>
              <a:t>Os dados inseridos pelo cliente relativamente à sua conta e ao pedido têm de ser devidamente guardaddos.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99721" y="5590876"/>
            <a:ext cx="3364925" cy="441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71"/>
              </a:lnSpc>
              <a:spcBef>
                <a:spcPct val="0"/>
              </a:spcBef>
            </a:pPr>
            <a:r>
              <a:rPr lang="en-US" sz="2747">
                <a:solidFill>
                  <a:srgbClr val="000000"/>
                </a:solidFill>
                <a:latin typeface="Hagrid"/>
              </a:rPr>
              <a:t>Compatibilidade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35381" y="5590876"/>
            <a:ext cx="3364925" cy="88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71"/>
              </a:lnSpc>
              <a:spcBef>
                <a:spcPct val="0"/>
              </a:spcBef>
            </a:pPr>
            <a:r>
              <a:rPr lang="en-US" sz="2747">
                <a:solidFill>
                  <a:srgbClr val="000000"/>
                </a:solidFill>
                <a:latin typeface="Hagrid"/>
              </a:rPr>
              <a:t>Armazenamento de dados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4199473">
            <a:off x="15777740" y="-662914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20267">
            <a:off x="6564254" y="-3163921"/>
            <a:ext cx="15581762" cy="16909859"/>
          </a:xfrm>
          <a:custGeom>
            <a:avLst/>
            <a:gdLst/>
            <a:ahLst/>
            <a:cxnLst/>
            <a:rect r="r" b="b" t="t" l="l"/>
            <a:pathLst>
              <a:path h="16909859" w="15581762">
                <a:moveTo>
                  <a:pt x="0" y="0"/>
                </a:moveTo>
                <a:lnTo>
                  <a:pt x="15581762" y="0"/>
                </a:lnTo>
                <a:lnTo>
                  <a:pt x="15581762" y="16909859"/>
                </a:lnTo>
                <a:lnTo>
                  <a:pt x="0" y="16909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66216" y="1368873"/>
            <a:ext cx="4753798" cy="3017782"/>
            <a:chOff x="0" y="0"/>
            <a:chExt cx="6338398" cy="402370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11205" t="0" r="11205" b="0"/>
            <a:stretch>
              <a:fillRect/>
            </a:stretch>
          </p:blipFill>
          <p:spPr>
            <a:xfrm flipH="false" flipV="false">
              <a:off x="0" y="0"/>
              <a:ext cx="6338398" cy="4023709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-1061974" y="8373146"/>
            <a:ext cx="3074485" cy="3143061"/>
          </a:xfrm>
          <a:custGeom>
            <a:avLst/>
            <a:gdLst/>
            <a:ahLst/>
            <a:cxnLst/>
            <a:rect r="r" b="b" t="t" l="l"/>
            <a:pathLst>
              <a:path h="3143061" w="3074485">
                <a:moveTo>
                  <a:pt x="0" y="0"/>
                </a:moveTo>
                <a:lnTo>
                  <a:pt x="3074485" y="0"/>
                </a:lnTo>
                <a:lnTo>
                  <a:pt x="3074485" y="3143061"/>
                </a:lnTo>
                <a:lnTo>
                  <a:pt x="0" y="3143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72587" y="-1464640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5"/>
                </a:lnTo>
                <a:lnTo>
                  <a:pt x="0" y="32296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45757" y="1894804"/>
            <a:ext cx="413394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5"/>
              </a:lnSpc>
            </a:pPr>
            <a:r>
              <a:rPr lang="en-US" sz="4837">
                <a:solidFill>
                  <a:srgbClr val="000000"/>
                </a:solidFill>
                <a:latin typeface="Hagrid"/>
              </a:rPr>
              <a:t>Incremento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162488" y="1368873"/>
            <a:ext cx="4946246" cy="3017782"/>
            <a:chOff x="0" y="0"/>
            <a:chExt cx="6594994" cy="4023709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9"/>
            <a:srcRect l="10028" t="0" r="10028" b="0"/>
            <a:stretch>
              <a:fillRect/>
            </a:stretch>
          </p:blipFill>
          <p:spPr>
            <a:xfrm flipH="false" flipV="false">
              <a:off x="0" y="0"/>
              <a:ext cx="6594994" cy="4023709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475269" y="3843010"/>
            <a:ext cx="6715314" cy="149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5979" indent="-287989" lvl="1">
              <a:lnSpc>
                <a:spcPts val="4001"/>
              </a:lnSpc>
              <a:buFont typeface="Arial"/>
              <a:buChar char="•"/>
            </a:pPr>
            <a:r>
              <a:rPr lang="en-US" sz="2667">
                <a:solidFill>
                  <a:srgbClr val="000000"/>
                </a:solidFill>
                <a:latin typeface="Hagrid Light"/>
              </a:rPr>
              <a:t>O cliente pode realizar o login para entrar no site e caso não tenha conta pode criá-la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5269" y="6541717"/>
            <a:ext cx="6715314" cy="993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5979" indent="-287989" lvl="1">
              <a:lnSpc>
                <a:spcPts val="4001"/>
              </a:lnSpc>
              <a:buFont typeface="Arial"/>
              <a:buChar char="•"/>
            </a:pPr>
            <a:r>
              <a:rPr lang="en-US" sz="2667">
                <a:solidFill>
                  <a:srgbClr val="000000"/>
                </a:solidFill>
                <a:latin typeface="Hagrid Light"/>
              </a:rPr>
              <a:t>O cliente pode encomendar o seu bolo à confeitaria que desejar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37425" y="5482922"/>
            <a:ext cx="5650128" cy="3197048"/>
            <a:chOff x="0" y="0"/>
            <a:chExt cx="7533504" cy="4262730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10"/>
            <a:srcRect l="6522" t="0" r="6522" b="0"/>
            <a:stretch>
              <a:fillRect/>
            </a:stretch>
          </p:blipFill>
          <p:spPr>
            <a:xfrm flipH="false" flipV="false">
              <a:off x="0" y="0"/>
              <a:ext cx="7533504" cy="4262730"/>
            </a:xfrm>
            <a:prstGeom prst="rect">
              <a:avLst/>
            </a:prstGeom>
          </p:spPr>
        </p:pic>
      </p:grpSp>
      <p:sp>
        <p:nvSpPr>
          <p:cNvPr name="TextBox 14" id="14"/>
          <p:cNvSpPr txBox="true"/>
          <p:nvPr/>
        </p:nvSpPr>
        <p:spPr>
          <a:xfrm rot="0">
            <a:off x="2012511" y="9722131"/>
            <a:ext cx="5818985" cy="378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01"/>
              </a:lnSpc>
            </a:pPr>
            <a:r>
              <a:rPr lang="en-US" sz="2067" u="sng">
                <a:solidFill>
                  <a:srgbClr val="000000"/>
                </a:solidFill>
                <a:latin typeface="Hagrid Light"/>
                <a:hlinkClick r:id="rId11" tooltip="https://cake4you-mas.netlify.app"/>
              </a:rPr>
              <a:t>https://cake4you-mas.netlify.app/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57059" y="9395408"/>
            <a:ext cx="5818985" cy="378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01"/>
              </a:lnSpc>
            </a:pPr>
            <a:r>
              <a:rPr lang="en-US" sz="2067">
                <a:solidFill>
                  <a:srgbClr val="000000"/>
                </a:solidFill>
                <a:latin typeface="Hagrid Light"/>
              </a:rPr>
              <a:t>Website: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7320" y="4323582"/>
            <a:ext cx="3388048" cy="4369954"/>
            <a:chOff x="0" y="0"/>
            <a:chExt cx="2623191" cy="33834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030340" y="5285917"/>
            <a:ext cx="2722009" cy="24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5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Hagrid Light"/>
              </a:rPr>
              <a:t>Capacidade de  adaptação, tanto do plano inicial como dos elementos do grupo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532424" y="4323582"/>
            <a:ext cx="3388048" cy="4369954"/>
            <a:chOff x="0" y="0"/>
            <a:chExt cx="2623191" cy="33834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865444" y="4485817"/>
            <a:ext cx="2722009" cy="4007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5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Hagrid Light"/>
              </a:rPr>
              <a:t>A dificuldade de cada tarefa fez com que  tivéssemos de saber avaliá-las e dar prioridades a algumas em detrimento de outras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367528" y="4323582"/>
            <a:ext cx="3388048" cy="4369954"/>
            <a:chOff x="0" y="0"/>
            <a:chExt cx="2623191" cy="33834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701522" y="4685842"/>
            <a:ext cx="2722009" cy="3607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5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Hagrid Light"/>
              </a:rPr>
              <a:t>Ganhámos  a consciência do quão importante é definir  os prazos associados a cada tarefa para a realização do projeto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3202632" y="4323582"/>
            <a:ext cx="3388048" cy="4369954"/>
            <a:chOff x="0" y="0"/>
            <a:chExt cx="2623191" cy="33834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23191" cy="3383431"/>
            </a:xfrm>
            <a:custGeom>
              <a:avLst/>
              <a:gdLst/>
              <a:ahLst/>
              <a:cxnLst/>
              <a:rect r="r" b="b" t="t" l="l"/>
              <a:pathLst>
                <a:path h="3383431" w="262319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7E5E5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096225" y="1583939"/>
            <a:ext cx="14084886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Lições Aprendidas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7133115">
            <a:off x="-364942" y="7639038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517662">
            <a:off x="14656066" y="-751086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996323" y="6636136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234277" y="-2741345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536626" y="4485817"/>
            <a:ext cx="2722009" cy="4407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5"/>
              </a:lnSpc>
            </a:pPr>
            <a:r>
              <a:rPr lang="en-US" sz="2457">
                <a:solidFill>
                  <a:srgbClr val="FFFFFF"/>
                </a:solidFill>
                <a:latin typeface="Hagrid Light"/>
              </a:rPr>
              <a:t>Mesmo a concretização podendo ser simples, ou não, é necessário construir as bases para dar o começo à construção de algo.</a:t>
            </a:r>
          </a:p>
          <a:p>
            <a:pPr algn="ctr" marL="0" indent="0" lvl="0">
              <a:lnSpc>
                <a:spcPts val="31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DAF3dMoTvho</dc:identifier>
  <dcterms:modified xsi:type="dcterms:W3CDTF">2011-08-01T06:04:30Z</dcterms:modified>
  <cp:revision>1</cp:revision>
  <dc:title>Apresentação proposta comercial básica e simples em tons de marrom</dc:title>
</cp:coreProperties>
</file>