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1" r:id="rId1"/>
  </p:sldMasterIdLst>
  <p:notesMasterIdLst>
    <p:notesMasterId r:id="rId22"/>
  </p:notesMasterIdLst>
  <p:sldIdLst>
    <p:sldId id="341" r:id="rId2"/>
    <p:sldId id="342" r:id="rId3"/>
    <p:sldId id="343" r:id="rId4"/>
    <p:sldId id="266" r:id="rId5"/>
    <p:sldId id="344" r:id="rId6"/>
    <p:sldId id="347" r:id="rId7"/>
    <p:sldId id="345" r:id="rId8"/>
    <p:sldId id="351" r:id="rId9"/>
    <p:sldId id="352" r:id="rId10"/>
    <p:sldId id="355" r:id="rId11"/>
    <p:sldId id="354" r:id="rId12"/>
    <p:sldId id="357" r:id="rId13"/>
    <p:sldId id="358" r:id="rId14"/>
    <p:sldId id="359" r:id="rId15"/>
    <p:sldId id="356" r:id="rId16"/>
    <p:sldId id="360" r:id="rId17"/>
    <p:sldId id="346" r:id="rId18"/>
    <p:sldId id="361" r:id="rId19"/>
    <p:sldId id="362" r:id="rId20"/>
    <p:sldId id="259" r:id="rId2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3"/>
      <p:bold r:id="rId24"/>
      <p:italic r:id="rId25"/>
      <p:boldItalic r:id="rId26"/>
    </p:embeddedFont>
    <p:embeddedFont>
      <p:font typeface="Montserrat" panose="000005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BB4B7C-38B8-4B00-BCE2-2162093EE3AE}">
  <a:tblStyle styleId="{C1BB4B7C-38B8-4B00-BCE2-2162093EE3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9" d="100"/>
          <a:sy n="109" d="100"/>
        </p:scale>
        <p:origin x="7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4647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56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6988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26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33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26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72963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357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30330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4728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87664a208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87664a208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49e8d5037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49e8d5037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80cb239799_2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80cb239799_2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6293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302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8085b9f78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8085b9f78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90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4925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g15631c336f0_0_4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7" name="Google Shape;707;g15631c336f0_0_4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1645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-1515884" y="-1719378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-2175913">
            <a:off x="6501213" y="3908853"/>
            <a:ext cx="1705595" cy="1705595"/>
          </a:xfrm>
          <a:prstGeom prst="blockArc">
            <a:avLst>
              <a:gd name="adj1" fmla="val 13003178"/>
              <a:gd name="adj2" fmla="val 2121832"/>
              <a:gd name="adj3" fmla="val 25028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1355650" y="744575"/>
            <a:ext cx="6261600" cy="23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" name="Google Shape;13;p2"/>
          <p:cNvSpPr txBox="1"/>
          <p:nvPr/>
        </p:nvSpPr>
        <p:spPr>
          <a:xfrm>
            <a:off x="1355650" y="3396875"/>
            <a:ext cx="40485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1080000" y="2834125"/>
            <a:ext cx="6840000" cy="14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1441200" y="1455663"/>
            <a:ext cx="6261600" cy="136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649875" y="3207913"/>
            <a:ext cx="3823800" cy="62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-1709009" y="2992597"/>
            <a:ext cx="3679200" cy="3679200"/>
          </a:xfrm>
          <a:prstGeom prst="blockArc">
            <a:avLst>
              <a:gd name="adj1" fmla="val 15904124"/>
              <a:gd name="adj2" fmla="val 722519"/>
              <a:gd name="adj3" fmla="val 727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10800000">
            <a:off x="708000" y="399750"/>
            <a:ext cx="7728000" cy="4344000"/>
          </a:xfrm>
          <a:prstGeom prst="round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9899997">
            <a:off x="7214620" y="-688760"/>
            <a:ext cx="2387761" cy="2387761"/>
          </a:xfrm>
          <a:prstGeom prst="blockArc">
            <a:avLst>
              <a:gd name="adj1" fmla="val 17023199"/>
              <a:gd name="adj2" fmla="val 920811"/>
              <a:gd name="adj3" fmla="val 9035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 txBox="1"/>
          <p:nvPr/>
        </p:nvSpPr>
        <p:spPr>
          <a:xfrm>
            <a:off x="4576375" y="2150850"/>
            <a:ext cx="3363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6375" y="1388825"/>
            <a:ext cx="3363300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Montserrat"/>
              <a:buNone/>
              <a:defRPr sz="4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576375" y="2710825"/>
            <a:ext cx="3363300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/>
          <p:nvPr/>
        </p:nvSpPr>
        <p:spPr>
          <a:xfrm rot="10800000">
            <a:off x="1056100" y="1337250"/>
            <a:ext cx="2595000" cy="25005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 idx="2" hasCustomPrompt="1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>
              <a:solidFill>
                <a:schemeClr val="dk1"/>
              </a:solidFill>
            </a:endParaRPr>
          </a:p>
        </p:txBody>
      </p:sp>
      <p:sp>
        <p:nvSpPr>
          <p:cNvPr id="60" name="Google Shape;60;p9"/>
          <p:cNvSpPr txBox="1"/>
          <p:nvPr/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595959"/>
                </a:solidFill>
              </a:rPr>
              <a:t>‹Nº›</a:t>
            </a:fld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9"/>
          <p:cNvSpPr/>
          <p:nvPr/>
        </p:nvSpPr>
        <p:spPr>
          <a:xfrm rot="-900094">
            <a:off x="3798381" y="4368678"/>
            <a:ext cx="1783690" cy="1783980"/>
          </a:xfrm>
          <a:prstGeom prst="blockArc">
            <a:avLst>
              <a:gd name="adj1" fmla="val 12085351"/>
              <a:gd name="adj2" fmla="val 16819483"/>
              <a:gd name="adj3" fmla="val 17550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4572000" y="-73925"/>
            <a:ext cx="4572000" cy="5308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/>
          <p:nvPr/>
        </p:nvSpPr>
        <p:spPr>
          <a:xfrm>
            <a:off x="5298300" y="2567075"/>
            <a:ext cx="31194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" name="Google Shape;64;p9"/>
          <p:cNvSpPr txBox="1"/>
          <p:nvPr/>
        </p:nvSpPr>
        <p:spPr>
          <a:xfrm>
            <a:off x="5298300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316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" name="Google Shape;65;p9"/>
          <p:cNvSpPr txBox="1"/>
          <p:nvPr/>
        </p:nvSpPr>
        <p:spPr>
          <a:xfrm>
            <a:off x="5208725" y="4049375"/>
            <a:ext cx="31194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9"/>
          <p:cNvSpPr txBox="1"/>
          <p:nvPr/>
        </p:nvSpPr>
        <p:spPr>
          <a:xfrm>
            <a:off x="5387850" y="3299075"/>
            <a:ext cx="31194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5021275" y="810000"/>
            <a:ext cx="3549600" cy="385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602400" y="862850"/>
            <a:ext cx="3549600" cy="318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/>
          <p:nvPr/>
        </p:nvSpPr>
        <p:spPr>
          <a:xfrm>
            <a:off x="-76800" y="-76500"/>
            <a:ext cx="4638900" cy="527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/>
          <p:nvPr/>
        </p:nvSpPr>
        <p:spPr>
          <a:xfrm rot="10800000">
            <a:off x="735300" y="724075"/>
            <a:ext cx="3241500" cy="3945900"/>
          </a:xfrm>
          <a:prstGeom prst="round1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1"/>
          </p:nvPr>
        </p:nvSpPr>
        <p:spPr>
          <a:xfrm>
            <a:off x="5909000" y="5999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2"/>
          </p:nvPr>
        </p:nvSpPr>
        <p:spPr>
          <a:xfrm>
            <a:off x="5909000" y="10353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3"/>
          </p:nvPr>
        </p:nvSpPr>
        <p:spPr>
          <a:xfrm>
            <a:off x="5909000" y="202852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ubTitle" idx="4"/>
          </p:nvPr>
        </p:nvSpPr>
        <p:spPr>
          <a:xfrm>
            <a:off x="5909000" y="24450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5"/>
          </p:nvPr>
        </p:nvSpPr>
        <p:spPr>
          <a:xfrm>
            <a:off x="5909000" y="345707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6"/>
          </p:nvPr>
        </p:nvSpPr>
        <p:spPr>
          <a:xfrm>
            <a:off x="5909000" y="3854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accent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2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/>
          <p:nvPr/>
        </p:nvSpPr>
        <p:spPr>
          <a:xfrm>
            <a:off x="133325" y="-96562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3"/>
          <p:cNvSpPr/>
          <p:nvPr/>
        </p:nvSpPr>
        <p:spPr>
          <a:xfrm>
            <a:off x="-812125" y="2432975"/>
            <a:ext cx="1360800" cy="1360800"/>
          </a:xfrm>
          <a:prstGeom prst="donut">
            <a:avLst>
              <a:gd name="adj" fmla="val 15082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3"/>
          <p:cNvSpPr/>
          <p:nvPr/>
        </p:nvSpPr>
        <p:spPr>
          <a:xfrm>
            <a:off x="5328125" y="4700000"/>
            <a:ext cx="1360800" cy="1360800"/>
          </a:xfrm>
          <a:prstGeom prst="donut">
            <a:avLst>
              <a:gd name="adj" fmla="val 1391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3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1094125" y="3890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8" name="Google Shape;208;p23"/>
          <p:cNvSpPr/>
          <p:nvPr/>
        </p:nvSpPr>
        <p:spPr>
          <a:xfrm rot="-2700000">
            <a:off x="8681313" y="4641162"/>
            <a:ext cx="1008476" cy="1008476"/>
          </a:xfrm>
          <a:prstGeom prst="blockArc">
            <a:avLst>
              <a:gd name="adj1" fmla="val 13339976"/>
              <a:gd name="adj2" fmla="val 19973339"/>
              <a:gd name="adj3" fmla="val 27944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subTitle" idx="1"/>
          </p:nvPr>
        </p:nvSpPr>
        <p:spPr>
          <a:xfrm>
            <a:off x="713400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subTitle" idx="2"/>
          </p:nvPr>
        </p:nvSpPr>
        <p:spPr>
          <a:xfrm>
            <a:off x="713400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ubTitle" idx="3"/>
          </p:nvPr>
        </p:nvSpPr>
        <p:spPr>
          <a:xfrm>
            <a:off x="2705241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4"/>
          </p:nvPr>
        </p:nvSpPr>
        <p:spPr>
          <a:xfrm>
            <a:off x="2705241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3"/>
          <p:cNvSpPr txBox="1">
            <a:spLocks noGrp="1"/>
          </p:cNvSpPr>
          <p:nvPr>
            <p:ph type="subTitle" idx="5"/>
          </p:nvPr>
        </p:nvSpPr>
        <p:spPr>
          <a:xfrm>
            <a:off x="4697083" y="3163475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3"/>
          <p:cNvSpPr txBox="1">
            <a:spLocks noGrp="1"/>
          </p:cNvSpPr>
          <p:nvPr>
            <p:ph type="subTitle" idx="6"/>
          </p:nvPr>
        </p:nvSpPr>
        <p:spPr>
          <a:xfrm>
            <a:off x="4697083" y="3480875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subTitle" idx="7"/>
          </p:nvPr>
        </p:nvSpPr>
        <p:spPr>
          <a:xfrm>
            <a:off x="6688924" y="1658900"/>
            <a:ext cx="1741800" cy="3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accent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3"/>
          <p:cNvSpPr txBox="1">
            <a:spLocks noGrp="1"/>
          </p:cNvSpPr>
          <p:nvPr>
            <p:ph type="subTitle" idx="8"/>
          </p:nvPr>
        </p:nvSpPr>
        <p:spPr>
          <a:xfrm>
            <a:off x="6688924" y="1976300"/>
            <a:ext cx="17418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4_1_1">
    <p:bg>
      <p:bgPr>
        <a:noFill/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8"/>
          <p:cNvSpPr/>
          <p:nvPr/>
        </p:nvSpPr>
        <p:spPr>
          <a:xfrm rot="-5400000">
            <a:off x="7965010" y="-1097203"/>
            <a:ext cx="2387700" cy="2387700"/>
          </a:xfrm>
          <a:prstGeom prst="blockArc">
            <a:avLst>
              <a:gd name="adj1" fmla="val 10820796"/>
              <a:gd name="adj2" fmla="val 16556050"/>
              <a:gd name="adj3" fmla="val 10848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38"/>
          <p:cNvSpPr/>
          <p:nvPr/>
        </p:nvSpPr>
        <p:spPr>
          <a:xfrm>
            <a:off x="-154350" y="389075"/>
            <a:ext cx="9452700" cy="661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8"/>
          <p:cNvSpPr txBox="1"/>
          <p:nvPr/>
        </p:nvSpPr>
        <p:spPr>
          <a:xfrm>
            <a:off x="1094125" y="541475"/>
            <a:ext cx="68259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3" name="Google Shape;383;p38"/>
          <p:cNvSpPr/>
          <p:nvPr/>
        </p:nvSpPr>
        <p:spPr>
          <a:xfrm rot="-900003">
            <a:off x="-1468002" y="4320800"/>
            <a:ext cx="2387761" cy="2387761"/>
          </a:xfrm>
          <a:prstGeom prst="blockArc">
            <a:avLst>
              <a:gd name="adj1" fmla="val 17506725"/>
              <a:gd name="adj2" fmla="val 21555750"/>
              <a:gd name="adj3" fmla="val 9524"/>
            </a:avLst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4_1_1_1_1_2">
    <p:bg>
      <p:bgPr>
        <a:solidFill>
          <a:schemeClr val="accent2"/>
        </a:solidFill>
        <a:effectLst/>
      </p:bgPr>
    </p:bg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●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○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Char char="■"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8" r:id="rId4"/>
    <p:sldLayoutId id="2147483659" r:id="rId5"/>
    <p:sldLayoutId id="2147483669" r:id="rId6"/>
    <p:sldLayoutId id="2147483684" r:id="rId7"/>
    <p:sldLayoutId id="214748369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7"/>
          <p:cNvSpPr txBox="1">
            <a:spLocks noGrp="1"/>
          </p:cNvSpPr>
          <p:nvPr>
            <p:ph type="subTitle" idx="1"/>
          </p:nvPr>
        </p:nvSpPr>
        <p:spPr>
          <a:xfrm>
            <a:off x="3049658" y="4068742"/>
            <a:ext cx="3044681" cy="39343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Data Science – The Bridge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Beatriz García Dueñas</a:t>
            </a:r>
            <a:endParaRPr sz="1400" dirty="0"/>
          </a:p>
        </p:txBody>
      </p:sp>
      <p:sp>
        <p:nvSpPr>
          <p:cNvPr id="473" name="Google Shape;473;p57"/>
          <p:cNvSpPr txBox="1">
            <a:spLocks noGrp="1"/>
          </p:cNvSpPr>
          <p:nvPr>
            <p:ph type="title"/>
          </p:nvPr>
        </p:nvSpPr>
        <p:spPr>
          <a:xfrm>
            <a:off x="1083527" y="1502981"/>
            <a:ext cx="6976946" cy="5435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rgbClr val="FFC000"/>
                </a:solidFill>
              </a:rPr>
              <a:t>EN BUSCA DEL ÉXITO PROFESIONAL</a:t>
            </a:r>
            <a:br>
              <a:rPr lang="en" sz="2000" dirty="0"/>
            </a:br>
            <a:endParaRPr sz="2000" dirty="0"/>
          </a:p>
        </p:txBody>
      </p:sp>
      <p:sp>
        <p:nvSpPr>
          <p:cNvPr id="3" name="Google Shape;472;p57">
            <a:extLst>
              <a:ext uri="{FF2B5EF4-FFF2-40B4-BE49-F238E27FC236}">
                <a16:creationId xmlns:a16="http://schemas.microsoft.com/office/drawing/2014/main" id="{2B96B2FA-2815-1291-76CA-E36B9BBDDC9F}"/>
              </a:ext>
            </a:extLst>
          </p:cNvPr>
          <p:cNvSpPr txBox="1">
            <a:spLocks/>
          </p:cNvSpPr>
          <p:nvPr/>
        </p:nvSpPr>
        <p:spPr>
          <a:xfrm>
            <a:off x="1129989" y="2506108"/>
            <a:ext cx="688402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just"/>
            <a:r>
              <a:rPr lang="en" sz="2000" dirty="0"/>
              <a:t>Análisis de los factores clave que impulsan la empleabilidad de los estudiantes universitarios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D1EFCFD9-C3B3-D213-14A3-35C9FDE25C1A}"/>
              </a:ext>
            </a:extLst>
          </p:cNvPr>
          <p:cNvCxnSpPr/>
          <p:nvPr/>
        </p:nvCxnSpPr>
        <p:spPr>
          <a:xfrm>
            <a:off x="2133599" y="2133600"/>
            <a:ext cx="4876800" cy="0"/>
          </a:xfrm>
          <a:prstGeom prst="line">
            <a:avLst/>
          </a:prstGeom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9753B32-9B1D-7CE4-ABCA-D30C4FE50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551" y="1202787"/>
            <a:ext cx="4837699" cy="371562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474822F-905C-4A86-D178-1658FB69AF7A}"/>
              </a:ext>
            </a:extLst>
          </p:cNvPr>
          <p:cNvSpPr txBox="1"/>
          <p:nvPr/>
        </p:nvSpPr>
        <p:spPr>
          <a:xfrm>
            <a:off x="5767754" y="2271932"/>
            <a:ext cx="3064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solidFill>
                  <a:schemeClr val="accent1"/>
                </a:solidFill>
              </a:rPr>
              <a:t>Edad</a:t>
            </a: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endParaRPr lang="es-ES" b="1" dirty="0">
              <a:solidFill>
                <a:schemeClr val="accent1"/>
              </a:solidFill>
            </a:endParaRPr>
          </a:p>
          <a:p>
            <a:pPr algn="ctr"/>
            <a:r>
              <a:rPr lang="es-ES" b="1" dirty="0">
                <a:solidFill>
                  <a:schemeClr val="accent1"/>
                </a:solidFill>
              </a:rPr>
              <a:t>Tiempo transcurrido </a:t>
            </a:r>
            <a:r>
              <a:rPr lang="es-ES" dirty="0">
                <a:solidFill>
                  <a:schemeClr val="accent1"/>
                </a:solidFill>
              </a:rPr>
              <a:t>desde la obtención del título hasta la obtención del </a:t>
            </a:r>
            <a:r>
              <a:rPr lang="es-ES" b="1" dirty="0">
                <a:solidFill>
                  <a:schemeClr val="accent1"/>
                </a:solidFill>
              </a:rPr>
              <a:t>primer empleo</a:t>
            </a:r>
          </a:p>
        </p:txBody>
      </p:sp>
      <p:sp>
        <p:nvSpPr>
          <p:cNvPr id="8" name="Flecha: arriba y abajo 7">
            <a:extLst>
              <a:ext uri="{FF2B5EF4-FFF2-40B4-BE49-F238E27FC236}">
                <a16:creationId xmlns:a16="http://schemas.microsoft.com/office/drawing/2014/main" id="{037C13EF-CF17-E04C-1B60-88E537B305C1}"/>
              </a:ext>
            </a:extLst>
          </p:cNvPr>
          <p:cNvSpPr/>
          <p:nvPr/>
        </p:nvSpPr>
        <p:spPr>
          <a:xfrm>
            <a:off x="7230794" y="2607173"/>
            <a:ext cx="175846" cy="572700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74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CUÁNDO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La edad de obtención del título universitario influye en la empleabilidad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8C1640-052F-87B4-BE81-A191CB437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675" y="2089227"/>
            <a:ext cx="5266857" cy="286418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44C123F4-C5A9-EC1F-FF92-A528215673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042"/>
          <a:stretch/>
        </p:blipFill>
        <p:spPr>
          <a:xfrm>
            <a:off x="5463993" y="2811448"/>
            <a:ext cx="3368332" cy="1419740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927FBC37-D0DC-E20C-5E69-781FB8395220}"/>
              </a:ext>
            </a:extLst>
          </p:cNvPr>
          <p:cNvSpPr/>
          <p:nvPr/>
        </p:nvSpPr>
        <p:spPr>
          <a:xfrm>
            <a:off x="6907237" y="3073791"/>
            <a:ext cx="1835835" cy="267286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3D593FF-93FA-7251-EF83-5F01799BDB4E}"/>
              </a:ext>
            </a:extLst>
          </p:cNvPr>
          <p:cNvSpPr/>
          <p:nvPr/>
        </p:nvSpPr>
        <p:spPr>
          <a:xfrm>
            <a:off x="6907236" y="3568544"/>
            <a:ext cx="1835835" cy="267286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419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548640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 tras 5 años  </a:t>
            </a:r>
            <a:r>
              <a:rPr lang="es-ES" sz="1200" b="1" dirty="0">
                <a:solidFill>
                  <a:schemeClr val="accent3"/>
                </a:solidFill>
              </a:rPr>
              <a:t>2019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46E172-3B7D-66A2-76AA-0020694D1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9959" y="1901481"/>
            <a:ext cx="4770864" cy="324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56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548640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  </a:t>
            </a:r>
            <a:r>
              <a:rPr lang="es-ES" sz="1200" b="1" dirty="0">
                <a:solidFill>
                  <a:schemeClr val="accent3"/>
                </a:solidFill>
              </a:rPr>
              <a:t>Al terminar los estudios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03C163-4618-2AA5-5DBC-9DE479C6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193" y="1907864"/>
            <a:ext cx="4494628" cy="304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22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49702" y="1167618"/>
            <a:ext cx="8644596" cy="65414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DÓNDE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 b="1" dirty="0">
                <a:solidFill>
                  <a:schemeClr val="tx1">
                    <a:lumMod val="65000"/>
                  </a:schemeClr>
                </a:solidFill>
              </a:rPr>
              <a:t>Estudiar en una universidad privada te garantiza más oportunidades de empleo al terminar el grado universitario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3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A22B5B6-5EC3-D150-C95D-CFF517E923F6}"/>
              </a:ext>
            </a:extLst>
          </p:cNvPr>
          <p:cNvSpPr txBox="1"/>
          <p:nvPr/>
        </p:nvSpPr>
        <p:spPr>
          <a:xfrm>
            <a:off x="77372" y="2571750"/>
            <a:ext cx="2451295" cy="1443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Formación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3"/>
                </a:solidFill>
              </a:rPr>
              <a:t>1 solo grado universitario</a:t>
            </a:r>
          </a:p>
          <a:p>
            <a:pPr algn="ctr">
              <a:lnSpc>
                <a:spcPct val="150000"/>
              </a:lnSpc>
            </a:pPr>
            <a:endParaRPr lang="es-ES" sz="1200" b="1" dirty="0">
              <a:solidFill>
                <a:schemeClr val="accent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Situación laboral</a:t>
            </a:r>
          </a:p>
          <a:p>
            <a:pPr algn="ctr">
              <a:lnSpc>
                <a:spcPct val="150000"/>
              </a:lnSpc>
            </a:pPr>
            <a:r>
              <a:rPr lang="es-ES" sz="1200" b="1" dirty="0">
                <a:solidFill>
                  <a:schemeClr val="accent1"/>
                </a:solidFill>
              </a:rPr>
              <a:t>  </a:t>
            </a:r>
            <a:r>
              <a:rPr lang="es-ES" sz="1200" b="1" dirty="0">
                <a:solidFill>
                  <a:schemeClr val="accent3"/>
                </a:solidFill>
              </a:rPr>
              <a:t>Al terminar los estudios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C615EB-E341-F024-560F-F7222C831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8667" y="1983208"/>
            <a:ext cx="6434372" cy="295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761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566272" y="1128795"/>
            <a:ext cx="8011456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El</a:t>
            </a:r>
            <a:r>
              <a:rPr lang="es-ES" b="1" dirty="0">
                <a:solidFill>
                  <a:schemeClr val="accent3"/>
                </a:solidFill>
              </a:rPr>
              <a:t> POR QUÉ</a:t>
            </a:r>
            <a:r>
              <a:rPr lang="es-ES" b="1" dirty="0">
                <a:solidFill>
                  <a:schemeClr val="accent1"/>
                </a:solidFill>
              </a:rPr>
              <a:t> se inician los estudios universitarios tiene impacto sobre la empleabilidad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Estudiantes con vocación obtienen mejores tasas de empleo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Adicionales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DBDE5A-2137-6A9F-6C17-F91496640E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128" y="2061526"/>
            <a:ext cx="5164206" cy="2892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84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566272" y="1128795"/>
            <a:ext cx="8011456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El</a:t>
            </a:r>
            <a:r>
              <a:rPr lang="es-ES" b="1" dirty="0">
                <a:solidFill>
                  <a:schemeClr val="accent3"/>
                </a:solidFill>
              </a:rPr>
              <a:t> POR QUÉ</a:t>
            </a:r>
            <a:r>
              <a:rPr lang="es-ES" b="1" dirty="0">
                <a:solidFill>
                  <a:schemeClr val="accent1"/>
                </a:solidFill>
              </a:rPr>
              <a:t> se inician los estudios universitarios tiene impacto sobre la empleabilidad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Estudiantes con vocación obtienen mejores tasas de empleo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Adicionales</a:t>
            </a:r>
            <a:endParaRPr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D8C6D8C-4915-3773-432E-6C6318B3D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38" y="2032780"/>
            <a:ext cx="5430815" cy="29741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4B9603-3C5E-CF41-1267-13CFD03949B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530"/>
          <a:stretch/>
        </p:blipFill>
        <p:spPr>
          <a:xfrm>
            <a:off x="6360116" y="2474371"/>
            <a:ext cx="2217612" cy="1752971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C8FCF8F4-F1AC-FE2D-8AE2-30276645BC26}"/>
              </a:ext>
            </a:extLst>
          </p:cNvPr>
          <p:cNvSpPr/>
          <p:nvPr/>
        </p:nvSpPr>
        <p:spPr>
          <a:xfrm>
            <a:off x="7272997" y="2748693"/>
            <a:ext cx="1248460" cy="225082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4C88D7C-6FFF-74CC-FB9A-B43CFD220FB6}"/>
              </a:ext>
            </a:extLst>
          </p:cNvPr>
          <p:cNvSpPr/>
          <p:nvPr/>
        </p:nvSpPr>
        <p:spPr>
          <a:xfrm>
            <a:off x="7315200" y="3502855"/>
            <a:ext cx="1248460" cy="225082"/>
          </a:xfrm>
          <a:prstGeom prst="rect">
            <a:avLst/>
          </a:prstGeom>
          <a:noFill/>
          <a:ln w="38100" cap="flat" cmpd="sng" algn="ctr">
            <a:solidFill>
              <a:srgbClr val="FF993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1B57241-CEBF-7C2B-CD34-83D6EB91E379}"/>
              </a:ext>
            </a:extLst>
          </p:cNvPr>
          <p:cNvSpPr/>
          <p:nvPr/>
        </p:nvSpPr>
        <p:spPr>
          <a:xfrm>
            <a:off x="7188591" y="3003451"/>
            <a:ext cx="1332866" cy="22508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2459F2-5473-5A76-A38D-3A0EDDD454E8}"/>
              </a:ext>
            </a:extLst>
          </p:cNvPr>
          <p:cNvSpPr/>
          <p:nvPr/>
        </p:nvSpPr>
        <p:spPr>
          <a:xfrm>
            <a:off x="7230794" y="3757613"/>
            <a:ext cx="1332866" cy="225082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7704EB3-04EF-CAEF-FDC1-E40A58DDFB42}"/>
              </a:ext>
            </a:extLst>
          </p:cNvPr>
          <p:cNvSpPr/>
          <p:nvPr/>
        </p:nvSpPr>
        <p:spPr>
          <a:xfrm>
            <a:off x="7385537" y="3247347"/>
            <a:ext cx="1135919" cy="22508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BF83E2-8C81-AE24-B841-C06530F1AFD3}"/>
              </a:ext>
            </a:extLst>
          </p:cNvPr>
          <p:cNvSpPr/>
          <p:nvPr/>
        </p:nvSpPr>
        <p:spPr>
          <a:xfrm>
            <a:off x="7385537" y="4011667"/>
            <a:ext cx="1135919" cy="225082"/>
          </a:xfrm>
          <a:prstGeom prst="rect">
            <a:avLst/>
          </a:prstGeom>
          <a:noFill/>
          <a:ln w="381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E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343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2753415" y="1267950"/>
            <a:ext cx="5478973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r>
              <a:rPr lang="en" dirty="0"/>
              <a:t>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779698" y="2583100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Resultados obtenidos y futuras oportunidades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47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9BF98-0319-41F2-1287-E3908EC86F50}"/>
              </a:ext>
            </a:extLst>
          </p:cNvPr>
          <p:cNvSpPr txBox="1"/>
          <p:nvPr/>
        </p:nvSpPr>
        <p:spPr>
          <a:xfrm>
            <a:off x="427729" y="1439557"/>
            <a:ext cx="8404596" cy="27938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La </a:t>
            </a:r>
            <a:r>
              <a:rPr lang="es-ES" sz="2400" b="1" dirty="0">
                <a:solidFill>
                  <a:schemeClr val="accent2"/>
                </a:solidFill>
              </a:rPr>
              <a:t>rama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>
                <a:solidFill>
                  <a:schemeClr val="accent3"/>
                </a:solidFill>
              </a:rPr>
              <a:t>influye</a:t>
            </a:r>
            <a:r>
              <a:rPr lang="es-ES" sz="2400" dirty="0">
                <a:solidFill>
                  <a:schemeClr val="accent1"/>
                </a:solidFill>
              </a:rPr>
              <a:t> en la empleabilidad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La </a:t>
            </a:r>
            <a:r>
              <a:rPr lang="es-ES" sz="2400" b="1" dirty="0">
                <a:solidFill>
                  <a:schemeClr val="accent2"/>
                </a:solidFill>
              </a:rPr>
              <a:t>edad</a:t>
            </a:r>
            <a:r>
              <a:rPr lang="es-ES" sz="2400" dirty="0">
                <a:solidFill>
                  <a:schemeClr val="accent1"/>
                </a:solidFill>
              </a:rPr>
              <a:t> </a:t>
            </a:r>
            <a:r>
              <a:rPr lang="es-ES" sz="2400" dirty="0">
                <a:solidFill>
                  <a:schemeClr val="accent3"/>
                </a:solidFill>
              </a:rPr>
              <a:t>no influye </a:t>
            </a:r>
            <a:r>
              <a:rPr lang="es-ES" sz="2400" dirty="0">
                <a:solidFill>
                  <a:schemeClr val="accent1"/>
                </a:solidFill>
              </a:rPr>
              <a:t>en la empleabilidad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El </a:t>
            </a:r>
            <a:r>
              <a:rPr lang="es-ES" sz="2400" b="1" dirty="0">
                <a:solidFill>
                  <a:schemeClr val="accent2"/>
                </a:solidFill>
              </a:rPr>
              <a:t>tipo de universidad </a:t>
            </a:r>
            <a:r>
              <a:rPr lang="es-ES" sz="2400" dirty="0">
                <a:solidFill>
                  <a:schemeClr val="accent3"/>
                </a:solidFill>
              </a:rPr>
              <a:t>influye bastante </a:t>
            </a:r>
            <a:r>
              <a:rPr lang="es-ES" sz="2400" dirty="0">
                <a:solidFill>
                  <a:schemeClr val="accent1"/>
                </a:solidFill>
              </a:rPr>
              <a:t>en la empleabilidad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La </a:t>
            </a:r>
            <a:r>
              <a:rPr lang="es-ES" sz="2400" b="1" dirty="0">
                <a:solidFill>
                  <a:schemeClr val="accent2"/>
                </a:solidFill>
              </a:rPr>
              <a:t>motivación</a:t>
            </a:r>
            <a:r>
              <a:rPr lang="es-ES" sz="2400" dirty="0">
                <a:solidFill>
                  <a:schemeClr val="accent1"/>
                </a:solidFill>
              </a:rPr>
              <a:t> por estudiar </a:t>
            </a:r>
            <a:r>
              <a:rPr lang="es-ES" sz="2400" dirty="0">
                <a:solidFill>
                  <a:schemeClr val="accent3"/>
                </a:solidFill>
              </a:rPr>
              <a:t>no</a:t>
            </a:r>
            <a:r>
              <a:rPr lang="es-ES" sz="2400" b="1" dirty="0">
                <a:solidFill>
                  <a:schemeClr val="accent2"/>
                </a:solidFill>
              </a:rPr>
              <a:t> </a:t>
            </a:r>
            <a:r>
              <a:rPr lang="es-ES" sz="2400" dirty="0">
                <a:solidFill>
                  <a:schemeClr val="accent3"/>
                </a:solidFill>
              </a:rPr>
              <a:t>influye </a:t>
            </a:r>
            <a:r>
              <a:rPr lang="es-ES" sz="2400" dirty="0">
                <a:solidFill>
                  <a:schemeClr val="accent1"/>
                </a:solidFill>
              </a:rPr>
              <a:t>en la empleabilidad</a:t>
            </a:r>
          </a:p>
        </p:txBody>
      </p:sp>
    </p:spTree>
    <p:extLst>
      <p:ext uri="{BB962C8B-B14F-4D97-AF65-F5344CB8AC3E}">
        <p14:creationId xmlns:p14="http://schemas.microsoft.com/office/powerpoint/2010/main" val="41697639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Oportunidades futuras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209BF98-0319-41F2-1287-E3908EC86F50}"/>
              </a:ext>
            </a:extLst>
          </p:cNvPr>
          <p:cNvSpPr txBox="1"/>
          <p:nvPr/>
        </p:nvSpPr>
        <p:spPr>
          <a:xfrm>
            <a:off x="702900" y="1362185"/>
            <a:ext cx="8129425" cy="33478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Diseño de programas educativos específicos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Estrategias de inserción laboral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Aumentar la colaboración entre las universidades y sectores específicos con mayores tasas de desempleo.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400" dirty="0">
                <a:solidFill>
                  <a:schemeClr val="accent1"/>
                </a:solidFill>
              </a:rPr>
              <a:t>Investigación adicional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906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1"/>
          <p:cNvSpPr txBox="1">
            <a:spLocks noGrp="1"/>
          </p:cNvSpPr>
          <p:nvPr>
            <p:ph type="subTitle" idx="1"/>
          </p:nvPr>
        </p:nvSpPr>
        <p:spPr>
          <a:xfrm>
            <a:off x="5909000" y="188144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Contexto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7" name="Google Shape;577;p61"/>
          <p:cNvSpPr txBox="1">
            <a:spLocks noGrp="1"/>
          </p:cNvSpPr>
          <p:nvPr>
            <p:ph type="subTitle" idx="2"/>
          </p:nvPr>
        </p:nvSpPr>
        <p:spPr>
          <a:xfrm>
            <a:off x="5909000" y="582129"/>
            <a:ext cx="2603098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Actualidad en el entorno laboral para universitarios</a:t>
            </a:r>
            <a:endParaRPr dirty="0"/>
          </a:p>
        </p:txBody>
      </p:sp>
      <p:sp>
        <p:nvSpPr>
          <p:cNvPr id="578" name="Google Shape;578;p61"/>
          <p:cNvSpPr txBox="1">
            <a:spLocks noGrp="1"/>
          </p:cNvSpPr>
          <p:nvPr>
            <p:ph type="subTitle" idx="3"/>
          </p:nvPr>
        </p:nvSpPr>
        <p:spPr>
          <a:xfrm>
            <a:off x="5909000" y="1334158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579" name="Google Shape;579;p61"/>
          <p:cNvSpPr txBox="1">
            <a:spLocks noGrp="1"/>
          </p:cNvSpPr>
          <p:nvPr>
            <p:ph type="subTitle" idx="4"/>
          </p:nvPr>
        </p:nvSpPr>
        <p:spPr>
          <a:xfrm>
            <a:off x="5909000" y="1750650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Contenido y fuente de los datos</a:t>
            </a:r>
            <a:endParaRPr dirty="0"/>
          </a:p>
        </p:txBody>
      </p:sp>
      <p:sp>
        <p:nvSpPr>
          <p:cNvPr id="580" name="Google Shape;580;p61"/>
          <p:cNvSpPr txBox="1">
            <a:spLocks noGrp="1"/>
          </p:cNvSpPr>
          <p:nvPr>
            <p:ph type="subTitle" idx="5"/>
          </p:nvPr>
        </p:nvSpPr>
        <p:spPr>
          <a:xfrm>
            <a:off x="5909000" y="3753161"/>
            <a:ext cx="24480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Conclusiones</a:t>
            </a:r>
            <a:endParaRPr dirty="0"/>
          </a:p>
        </p:txBody>
      </p:sp>
      <p:sp>
        <p:nvSpPr>
          <p:cNvPr id="581" name="Google Shape;581;p61"/>
          <p:cNvSpPr txBox="1">
            <a:spLocks noGrp="1"/>
          </p:cNvSpPr>
          <p:nvPr>
            <p:ph type="subTitle" idx="6"/>
          </p:nvPr>
        </p:nvSpPr>
        <p:spPr>
          <a:xfrm>
            <a:off x="5909000" y="4112261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Resultados obtenidos y futuras oportunidades</a:t>
            </a:r>
            <a:endParaRPr dirty="0"/>
          </a:p>
        </p:txBody>
      </p:sp>
      <p:sp>
        <p:nvSpPr>
          <p:cNvPr id="582" name="Google Shape;582;p61"/>
          <p:cNvSpPr txBox="1">
            <a:spLocks noGrp="1"/>
          </p:cNvSpPr>
          <p:nvPr>
            <p:ph type="title"/>
          </p:nvPr>
        </p:nvSpPr>
        <p:spPr>
          <a:xfrm>
            <a:off x="831900" y="717175"/>
            <a:ext cx="3144900" cy="394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ÍNDICE</a:t>
            </a:r>
            <a:endParaRPr dirty="0"/>
          </a:p>
        </p:txBody>
      </p:sp>
      <p:sp>
        <p:nvSpPr>
          <p:cNvPr id="583" name="Google Shape;583;p61"/>
          <p:cNvSpPr txBox="1">
            <a:spLocks noGrp="1"/>
          </p:cNvSpPr>
          <p:nvPr>
            <p:ph type="title" idx="4294967295"/>
          </p:nvPr>
        </p:nvSpPr>
        <p:spPr>
          <a:xfrm>
            <a:off x="4887550" y="312270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 dirty="0"/>
          </a:p>
        </p:txBody>
      </p:sp>
      <p:sp>
        <p:nvSpPr>
          <p:cNvPr id="584" name="Google Shape;584;p61"/>
          <p:cNvSpPr txBox="1">
            <a:spLocks noGrp="1"/>
          </p:cNvSpPr>
          <p:nvPr>
            <p:ph type="title" idx="4294967295"/>
          </p:nvPr>
        </p:nvSpPr>
        <p:spPr>
          <a:xfrm>
            <a:off x="4887550" y="1434772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endParaRPr dirty="0"/>
          </a:p>
        </p:txBody>
      </p:sp>
      <p:sp>
        <p:nvSpPr>
          <p:cNvPr id="585" name="Google Shape;585;p61"/>
          <p:cNvSpPr txBox="1">
            <a:spLocks noGrp="1"/>
          </p:cNvSpPr>
          <p:nvPr>
            <p:ph type="title" idx="4294967295"/>
          </p:nvPr>
        </p:nvSpPr>
        <p:spPr>
          <a:xfrm>
            <a:off x="4887550" y="3791733"/>
            <a:ext cx="821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endParaRPr dirty="0"/>
          </a:p>
        </p:txBody>
      </p:sp>
      <p:sp>
        <p:nvSpPr>
          <p:cNvPr id="586" name="Google Shape;586;p61"/>
          <p:cNvSpPr/>
          <p:nvPr/>
        </p:nvSpPr>
        <p:spPr>
          <a:xfrm>
            <a:off x="4887550" y="1434761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7" name="Google Shape;587;p61"/>
          <p:cNvSpPr/>
          <p:nvPr/>
        </p:nvSpPr>
        <p:spPr>
          <a:xfrm>
            <a:off x="4887550" y="305343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8" name="Google Shape;588;p61"/>
          <p:cNvSpPr/>
          <p:nvPr/>
        </p:nvSpPr>
        <p:spPr>
          <a:xfrm>
            <a:off x="4887550" y="3791721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89" name="Google Shape;589;p61"/>
          <p:cNvSpPr txBox="1">
            <a:spLocks noGrp="1"/>
          </p:cNvSpPr>
          <p:nvPr>
            <p:ph type="title" idx="4294967295"/>
          </p:nvPr>
        </p:nvSpPr>
        <p:spPr>
          <a:xfrm>
            <a:off x="4887550" y="422620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 dirty="0"/>
          </a:p>
        </p:txBody>
      </p:sp>
      <p:sp>
        <p:nvSpPr>
          <p:cNvPr id="590" name="Google Shape;590;p61"/>
          <p:cNvSpPr txBox="1">
            <a:spLocks noGrp="1"/>
          </p:cNvSpPr>
          <p:nvPr>
            <p:ph type="title" idx="4294967295"/>
          </p:nvPr>
        </p:nvSpPr>
        <p:spPr>
          <a:xfrm>
            <a:off x="4887550" y="1545172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591" name="Google Shape;591;p61"/>
          <p:cNvSpPr txBox="1">
            <a:spLocks noGrp="1"/>
          </p:cNvSpPr>
          <p:nvPr>
            <p:ph type="title" idx="4294967295"/>
          </p:nvPr>
        </p:nvSpPr>
        <p:spPr>
          <a:xfrm>
            <a:off x="4887550" y="3902191"/>
            <a:ext cx="821100" cy="60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2" name="Google Shape;578;p61">
            <a:extLst>
              <a:ext uri="{FF2B5EF4-FFF2-40B4-BE49-F238E27FC236}">
                <a16:creationId xmlns:a16="http://schemas.microsoft.com/office/drawing/2014/main" id="{167ACCE0-9D7D-612A-92FB-4273806C6BE1}"/>
              </a:ext>
            </a:extLst>
          </p:cNvPr>
          <p:cNvSpPr txBox="1">
            <a:spLocks/>
          </p:cNvSpPr>
          <p:nvPr/>
        </p:nvSpPr>
        <p:spPr>
          <a:xfrm>
            <a:off x="5909000" y="2554129"/>
            <a:ext cx="2448000" cy="35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Hipótesis</a:t>
            </a:r>
          </a:p>
        </p:txBody>
      </p:sp>
      <p:sp>
        <p:nvSpPr>
          <p:cNvPr id="3" name="Google Shape;579;p61">
            <a:extLst>
              <a:ext uri="{FF2B5EF4-FFF2-40B4-BE49-F238E27FC236}">
                <a16:creationId xmlns:a16="http://schemas.microsoft.com/office/drawing/2014/main" id="{52B42B7A-0D40-BD52-53EE-D7AED0648423}"/>
              </a:ext>
            </a:extLst>
          </p:cNvPr>
          <p:cNvSpPr txBox="1">
            <a:spLocks/>
          </p:cNvSpPr>
          <p:nvPr/>
        </p:nvSpPr>
        <p:spPr>
          <a:xfrm>
            <a:off x="5909000" y="2970621"/>
            <a:ext cx="2448000" cy="505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Respondiendo 4 preguntas principales</a:t>
            </a:r>
            <a:endParaRPr lang="en-US" dirty="0"/>
          </a:p>
        </p:txBody>
      </p:sp>
      <p:sp>
        <p:nvSpPr>
          <p:cNvPr id="4" name="Google Shape;584;p61">
            <a:extLst>
              <a:ext uri="{FF2B5EF4-FFF2-40B4-BE49-F238E27FC236}">
                <a16:creationId xmlns:a16="http://schemas.microsoft.com/office/drawing/2014/main" id="{24A3B783-A41A-CB60-9995-46282DB3BB72}"/>
              </a:ext>
            </a:extLst>
          </p:cNvPr>
          <p:cNvSpPr txBox="1">
            <a:spLocks/>
          </p:cNvSpPr>
          <p:nvPr/>
        </p:nvSpPr>
        <p:spPr>
          <a:xfrm>
            <a:off x="4887550" y="2654743"/>
            <a:ext cx="821100" cy="8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/>
              <a:t>2.</a:t>
            </a:r>
          </a:p>
        </p:txBody>
      </p:sp>
      <p:sp>
        <p:nvSpPr>
          <p:cNvPr id="5" name="Google Shape;586;p61">
            <a:extLst>
              <a:ext uri="{FF2B5EF4-FFF2-40B4-BE49-F238E27FC236}">
                <a16:creationId xmlns:a16="http://schemas.microsoft.com/office/drawing/2014/main" id="{E0428A5D-903A-AA34-4BEA-0200AD9A6509}"/>
              </a:ext>
            </a:extLst>
          </p:cNvPr>
          <p:cNvSpPr/>
          <p:nvPr/>
        </p:nvSpPr>
        <p:spPr>
          <a:xfrm>
            <a:off x="4887550" y="2612732"/>
            <a:ext cx="821100" cy="821100"/>
          </a:xfrm>
          <a:prstGeom prst="round1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90;p61">
            <a:extLst>
              <a:ext uri="{FF2B5EF4-FFF2-40B4-BE49-F238E27FC236}">
                <a16:creationId xmlns:a16="http://schemas.microsoft.com/office/drawing/2014/main" id="{77F84C63-7D7C-FE04-F550-A5E5161C3E6B}"/>
              </a:ext>
            </a:extLst>
          </p:cNvPr>
          <p:cNvSpPr txBox="1">
            <a:spLocks/>
          </p:cNvSpPr>
          <p:nvPr/>
        </p:nvSpPr>
        <p:spPr>
          <a:xfrm>
            <a:off x="4887550" y="2723132"/>
            <a:ext cx="8211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dirty="0"/>
              <a:t>3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0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EL PROYECTO</a:t>
            </a:r>
            <a:endParaRPr dirty="0"/>
          </a:p>
        </p:txBody>
      </p:sp>
      <p:grpSp>
        <p:nvGrpSpPr>
          <p:cNvPr id="530" name="Google Shape;530;p60"/>
          <p:cNvGrpSpPr/>
          <p:nvPr/>
        </p:nvGrpSpPr>
        <p:grpSpPr>
          <a:xfrm>
            <a:off x="1450440" y="2088007"/>
            <a:ext cx="402121" cy="402088"/>
            <a:chOff x="726012" y="2139257"/>
            <a:chExt cx="402121" cy="402088"/>
          </a:xfrm>
        </p:grpSpPr>
        <p:sp>
          <p:nvSpPr>
            <p:cNvPr id="531" name="Google Shape;531;p60"/>
            <p:cNvSpPr/>
            <p:nvPr/>
          </p:nvSpPr>
          <p:spPr>
            <a:xfrm>
              <a:off x="726012" y="2332595"/>
              <a:ext cx="402121" cy="208749"/>
            </a:xfrm>
            <a:custGeom>
              <a:avLst/>
              <a:gdLst/>
              <a:ahLst/>
              <a:cxnLst/>
              <a:rect l="l" t="t" r="r" b="b"/>
              <a:pathLst>
                <a:path w="12134" h="6299" extrusionOk="0">
                  <a:moveTo>
                    <a:pt x="6990" y="477"/>
                  </a:moveTo>
                  <a:lnTo>
                    <a:pt x="6990" y="953"/>
                  </a:lnTo>
                  <a:cubicBezTo>
                    <a:pt x="6990" y="1191"/>
                    <a:pt x="6787" y="1381"/>
                    <a:pt x="6549" y="1381"/>
                  </a:cubicBezTo>
                  <a:lnTo>
                    <a:pt x="5132" y="1381"/>
                  </a:lnTo>
                  <a:lnTo>
                    <a:pt x="5132" y="1120"/>
                  </a:lnTo>
                  <a:cubicBezTo>
                    <a:pt x="5132" y="762"/>
                    <a:pt x="5430" y="477"/>
                    <a:pt x="5787" y="477"/>
                  </a:cubicBezTo>
                  <a:close/>
                  <a:moveTo>
                    <a:pt x="2799" y="2012"/>
                  </a:moveTo>
                  <a:lnTo>
                    <a:pt x="2799" y="2298"/>
                  </a:lnTo>
                  <a:cubicBezTo>
                    <a:pt x="2799" y="2441"/>
                    <a:pt x="2680" y="2560"/>
                    <a:pt x="2537" y="2560"/>
                  </a:cubicBezTo>
                  <a:lnTo>
                    <a:pt x="1560" y="2560"/>
                  </a:lnTo>
                  <a:lnTo>
                    <a:pt x="1560" y="2429"/>
                  </a:lnTo>
                  <a:cubicBezTo>
                    <a:pt x="1560" y="2203"/>
                    <a:pt x="1739" y="2012"/>
                    <a:pt x="1977" y="2012"/>
                  </a:cubicBezTo>
                  <a:close/>
                  <a:moveTo>
                    <a:pt x="10562" y="2012"/>
                  </a:moveTo>
                  <a:lnTo>
                    <a:pt x="10562" y="2298"/>
                  </a:lnTo>
                  <a:cubicBezTo>
                    <a:pt x="10562" y="2441"/>
                    <a:pt x="10454" y="2560"/>
                    <a:pt x="10312" y="2560"/>
                  </a:cubicBezTo>
                  <a:lnTo>
                    <a:pt x="9335" y="2560"/>
                  </a:lnTo>
                  <a:lnTo>
                    <a:pt x="9335" y="2429"/>
                  </a:lnTo>
                  <a:cubicBezTo>
                    <a:pt x="9335" y="2203"/>
                    <a:pt x="9514" y="2012"/>
                    <a:pt x="9740" y="2012"/>
                  </a:cubicBezTo>
                  <a:close/>
                  <a:moveTo>
                    <a:pt x="6990" y="1751"/>
                  </a:moveTo>
                  <a:lnTo>
                    <a:pt x="6990" y="2167"/>
                  </a:lnTo>
                  <a:cubicBezTo>
                    <a:pt x="6990" y="2679"/>
                    <a:pt x="6573" y="3096"/>
                    <a:pt x="6061" y="3096"/>
                  </a:cubicBezTo>
                  <a:cubicBezTo>
                    <a:pt x="5549" y="3096"/>
                    <a:pt x="5132" y="2679"/>
                    <a:pt x="5132" y="2167"/>
                  </a:cubicBezTo>
                  <a:lnTo>
                    <a:pt x="5132" y="1858"/>
                  </a:lnTo>
                  <a:lnTo>
                    <a:pt x="6549" y="1858"/>
                  </a:lnTo>
                  <a:cubicBezTo>
                    <a:pt x="6716" y="1858"/>
                    <a:pt x="6859" y="1822"/>
                    <a:pt x="6990" y="1751"/>
                  </a:cubicBezTo>
                  <a:close/>
                  <a:moveTo>
                    <a:pt x="2799" y="2989"/>
                  </a:moveTo>
                  <a:lnTo>
                    <a:pt x="2799" y="3203"/>
                  </a:lnTo>
                  <a:cubicBezTo>
                    <a:pt x="2799" y="3536"/>
                    <a:pt x="2513" y="3822"/>
                    <a:pt x="2180" y="3822"/>
                  </a:cubicBezTo>
                  <a:cubicBezTo>
                    <a:pt x="1834" y="3822"/>
                    <a:pt x="1560" y="3536"/>
                    <a:pt x="1560" y="3203"/>
                  </a:cubicBezTo>
                  <a:lnTo>
                    <a:pt x="1560" y="3036"/>
                  </a:lnTo>
                  <a:lnTo>
                    <a:pt x="2537" y="3036"/>
                  </a:lnTo>
                  <a:cubicBezTo>
                    <a:pt x="2632" y="3036"/>
                    <a:pt x="2715" y="3013"/>
                    <a:pt x="2799" y="2989"/>
                  </a:cubicBezTo>
                  <a:close/>
                  <a:moveTo>
                    <a:pt x="10562" y="2989"/>
                  </a:moveTo>
                  <a:lnTo>
                    <a:pt x="10562" y="3203"/>
                  </a:lnTo>
                  <a:cubicBezTo>
                    <a:pt x="10562" y="3536"/>
                    <a:pt x="10288" y="3822"/>
                    <a:pt x="9942" y="3822"/>
                  </a:cubicBezTo>
                  <a:cubicBezTo>
                    <a:pt x="9609" y="3822"/>
                    <a:pt x="9335" y="3536"/>
                    <a:pt x="9335" y="3203"/>
                  </a:cubicBezTo>
                  <a:lnTo>
                    <a:pt x="9335" y="3036"/>
                  </a:lnTo>
                  <a:lnTo>
                    <a:pt x="10312" y="3036"/>
                  </a:lnTo>
                  <a:cubicBezTo>
                    <a:pt x="10395" y="3036"/>
                    <a:pt x="10490" y="3013"/>
                    <a:pt x="10562" y="2989"/>
                  </a:cubicBezTo>
                  <a:close/>
                  <a:moveTo>
                    <a:pt x="6478" y="3572"/>
                  </a:moveTo>
                  <a:lnTo>
                    <a:pt x="6061" y="3989"/>
                  </a:lnTo>
                  <a:lnTo>
                    <a:pt x="5644" y="3572"/>
                  </a:lnTo>
                  <a:close/>
                  <a:moveTo>
                    <a:pt x="2322" y="4287"/>
                  </a:moveTo>
                  <a:lnTo>
                    <a:pt x="2180" y="4441"/>
                  </a:lnTo>
                  <a:lnTo>
                    <a:pt x="2025" y="4287"/>
                  </a:lnTo>
                  <a:close/>
                  <a:moveTo>
                    <a:pt x="10097" y="4287"/>
                  </a:moveTo>
                  <a:lnTo>
                    <a:pt x="9942" y="4441"/>
                  </a:lnTo>
                  <a:lnTo>
                    <a:pt x="9800" y="4287"/>
                  </a:lnTo>
                  <a:close/>
                  <a:moveTo>
                    <a:pt x="2989" y="4310"/>
                  </a:moveTo>
                  <a:cubicBezTo>
                    <a:pt x="3096" y="4322"/>
                    <a:pt x="3204" y="4358"/>
                    <a:pt x="3311" y="4418"/>
                  </a:cubicBezTo>
                  <a:cubicBezTo>
                    <a:pt x="3227" y="4632"/>
                    <a:pt x="3180" y="4870"/>
                    <a:pt x="3180" y="5108"/>
                  </a:cubicBezTo>
                  <a:lnTo>
                    <a:pt x="3180" y="5834"/>
                  </a:lnTo>
                  <a:lnTo>
                    <a:pt x="465" y="5834"/>
                  </a:lnTo>
                  <a:lnTo>
                    <a:pt x="465" y="5358"/>
                  </a:lnTo>
                  <a:cubicBezTo>
                    <a:pt x="465" y="4834"/>
                    <a:pt x="858" y="4394"/>
                    <a:pt x="1370" y="4310"/>
                  </a:cubicBezTo>
                  <a:lnTo>
                    <a:pt x="2013" y="4953"/>
                  </a:lnTo>
                  <a:cubicBezTo>
                    <a:pt x="2049" y="4989"/>
                    <a:pt x="2108" y="5013"/>
                    <a:pt x="2180" y="5013"/>
                  </a:cubicBezTo>
                  <a:cubicBezTo>
                    <a:pt x="2239" y="5013"/>
                    <a:pt x="2299" y="4989"/>
                    <a:pt x="2346" y="4953"/>
                  </a:cubicBezTo>
                  <a:lnTo>
                    <a:pt x="2989" y="4310"/>
                  </a:lnTo>
                  <a:close/>
                  <a:moveTo>
                    <a:pt x="7133" y="3584"/>
                  </a:moveTo>
                  <a:cubicBezTo>
                    <a:pt x="7883" y="3691"/>
                    <a:pt x="8466" y="4334"/>
                    <a:pt x="8466" y="5108"/>
                  </a:cubicBezTo>
                  <a:lnTo>
                    <a:pt x="8466" y="5834"/>
                  </a:lnTo>
                  <a:lnTo>
                    <a:pt x="3656" y="5834"/>
                  </a:lnTo>
                  <a:lnTo>
                    <a:pt x="3656" y="5358"/>
                  </a:lnTo>
                  <a:lnTo>
                    <a:pt x="5204" y="5358"/>
                  </a:lnTo>
                  <a:cubicBezTo>
                    <a:pt x="5335" y="5358"/>
                    <a:pt x="5442" y="5251"/>
                    <a:pt x="5442" y="5120"/>
                  </a:cubicBezTo>
                  <a:cubicBezTo>
                    <a:pt x="5442" y="4989"/>
                    <a:pt x="5335" y="4882"/>
                    <a:pt x="5204" y="4882"/>
                  </a:cubicBezTo>
                  <a:lnTo>
                    <a:pt x="3680" y="4882"/>
                  </a:lnTo>
                  <a:cubicBezTo>
                    <a:pt x="3775" y="4203"/>
                    <a:pt x="4311" y="3679"/>
                    <a:pt x="4989" y="3584"/>
                  </a:cubicBezTo>
                  <a:lnTo>
                    <a:pt x="5894" y="4489"/>
                  </a:lnTo>
                  <a:cubicBezTo>
                    <a:pt x="5942" y="4537"/>
                    <a:pt x="6002" y="4560"/>
                    <a:pt x="6061" y="4560"/>
                  </a:cubicBezTo>
                  <a:cubicBezTo>
                    <a:pt x="6121" y="4560"/>
                    <a:pt x="6180" y="4537"/>
                    <a:pt x="6228" y="4489"/>
                  </a:cubicBezTo>
                  <a:lnTo>
                    <a:pt x="7133" y="3584"/>
                  </a:lnTo>
                  <a:close/>
                  <a:moveTo>
                    <a:pt x="10752" y="4310"/>
                  </a:moveTo>
                  <a:cubicBezTo>
                    <a:pt x="11264" y="4394"/>
                    <a:pt x="11657" y="4834"/>
                    <a:pt x="11657" y="5358"/>
                  </a:cubicBezTo>
                  <a:lnTo>
                    <a:pt x="11657" y="5834"/>
                  </a:lnTo>
                  <a:lnTo>
                    <a:pt x="8942" y="5834"/>
                  </a:lnTo>
                  <a:lnTo>
                    <a:pt x="8942" y="5108"/>
                  </a:lnTo>
                  <a:cubicBezTo>
                    <a:pt x="8942" y="4870"/>
                    <a:pt x="8895" y="4632"/>
                    <a:pt x="8811" y="4418"/>
                  </a:cubicBezTo>
                  <a:cubicBezTo>
                    <a:pt x="8919" y="4358"/>
                    <a:pt x="9026" y="4322"/>
                    <a:pt x="9145" y="4310"/>
                  </a:cubicBezTo>
                  <a:lnTo>
                    <a:pt x="9776" y="4953"/>
                  </a:lnTo>
                  <a:cubicBezTo>
                    <a:pt x="9823" y="4989"/>
                    <a:pt x="9883" y="5013"/>
                    <a:pt x="9942" y="5013"/>
                  </a:cubicBezTo>
                  <a:cubicBezTo>
                    <a:pt x="10014" y="5013"/>
                    <a:pt x="10073" y="4989"/>
                    <a:pt x="10121" y="4953"/>
                  </a:cubicBezTo>
                  <a:lnTo>
                    <a:pt x="10752" y="4310"/>
                  </a:lnTo>
                  <a:close/>
                  <a:moveTo>
                    <a:pt x="5787" y="0"/>
                  </a:moveTo>
                  <a:cubicBezTo>
                    <a:pt x="5168" y="0"/>
                    <a:pt x="4668" y="500"/>
                    <a:pt x="4668" y="1120"/>
                  </a:cubicBezTo>
                  <a:lnTo>
                    <a:pt x="4668" y="2167"/>
                  </a:lnTo>
                  <a:cubicBezTo>
                    <a:pt x="4668" y="2524"/>
                    <a:pt x="4799" y="2858"/>
                    <a:pt x="5025" y="3108"/>
                  </a:cubicBezTo>
                  <a:lnTo>
                    <a:pt x="5013" y="3108"/>
                  </a:lnTo>
                  <a:cubicBezTo>
                    <a:pt x="4394" y="3167"/>
                    <a:pt x="3858" y="3501"/>
                    <a:pt x="3525" y="3989"/>
                  </a:cubicBezTo>
                  <a:cubicBezTo>
                    <a:pt x="3382" y="3917"/>
                    <a:pt x="3227" y="3870"/>
                    <a:pt x="3061" y="3834"/>
                  </a:cubicBezTo>
                  <a:cubicBezTo>
                    <a:pt x="3192" y="3656"/>
                    <a:pt x="3263" y="3441"/>
                    <a:pt x="3263" y="3203"/>
                  </a:cubicBezTo>
                  <a:lnTo>
                    <a:pt x="3263" y="1774"/>
                  </a:lnTo>
                  <a:cubicBezTo>
                    <a:pt x="3263" y="1643"/>
                    <a:pt x="3156" y="1536"/>
                    <a:pt x="3025" y="1536"/>
                  </a:cubicBezTo>
                  <a:lnTo>
                    <a:pt x="1977" y="1536"/>
                  </a:lnTo>
                  <a:cubicBezTo>
                    <a:pt x="1477" y="1536"/>
                    <a:pt x="1084" y="1941"/>
                    <a:pt x="1084" y="2429"/>
                  </a:cubicBezTo>
                  <a:lnTo>
                    <a:pt x="1084" y="3203"/>
                  </a:lnTo>
                  <a:cubicBezTo>
                    <a:pt x="1084" y="3441"/>
                    <a:pt x="1156" y="3656"/>
                    <a:pt x="1287" y="3834"/>
                  </a:cubicBezTo>
                  <a:cubicBezTo>
                    <a:pt x="560" y="3953"/>
                    <a:pt x="1" y="4596"/>
                    <a:pt x="1" y="5358"/>
                  </a:cubicBezTo>
                  <a:lnTo>
                    <a:pt x="1" y="6061"/>
                  </a:lnTo>
                  <a:cubicBezTo>
                    <a:pt x="1" y="6192"/>
                    <a:pt x="96" y="6299"/>
                    <a:pt x="227" y="6299"/>
                  </a:cubicBezTo>
                  <a:lnTo>
                    <a:pt x="11895" y="6299"/>
                  </a:lnTo>
                  <a:cubicBezTo>
                    <a:pt x="12026" y="6299"/>
                    <a:pt x="12133" y="6192"/>
                    <a:pt x="12133" y="6061"/>
                  </a:cubicBezTo>
                  <a:lnTo>
                    <a:pt x="12133" y="5358"/>
                  </a:lnTo>
                  <a:cubicBezTo>
                    <a:pt x="12133" y="4596"/>
                    <a:pt x="11562" y="3953"/>
                    <a:pt x="10835" y="3834"/>
                  </a:cubicBezTo>
                  <a:cubicBezTo>
                    <a:pt x="10966" y="3656"/>
                    <a:pt x="11038" y="3441"/>
                    <a:pt x="11038" y="3203"/>
                  </a:cubicBezTo>
                  <a:lnTo>
                    <a:pt x="11038" y="1774"/>
                  </a:lnTo>
                  <a:cubicBezTo>
                    <a:pt x="11038" y="1643"/>
                    <a:pt x="10931" y="1536"/>
                    <a:pt x="10800" y="1536"/>
                  </a:cubicBezTo>
                  <a:lnTo>
                    <a:pt x="9740" y="1536"/>
                  </a:lnTo>
                  <a:cubicBezTo>
                    <a:pt x="9252" y="1536"/>
                    <a:pt x="8859" y="1941"/>
                    <a:pt x="8859" y="2429"/>
                  </a:cubicBezTo>
                  <a:lnTo>
                    <a:pt x="8859" y="3203"/>
                  </a:lnTo>
                  <a:cubicBezTo>
                    <a:pt x="8859" y="3441"/>
                    <a:pt x="8930" y="3656"/>
                    <a:pt x="9061" y="3834"/>
                  </a:cubicBezTo>
                  <a:cubicBezTo>
                    <a:pt x="8907" y="3870"/>
                    <a:pt x="8740" y="3917"/>
                    <a:pt x="8597" y="3989"/>
                  </a:cubicBezTo>
                  <a:cubicBezTo>
                    <a:pt x="8276" y="3501"/>
                    <a:pt x="7728" y="3167"/>
                    <a:pt x="7109" y="3108"/>
                  </a:cubicBezTo>
                  <a:cubicBezTo>
                    <a:pt x="7323" y="2858"/>
                    <a:pt x="7466" y="2524"/>
                    <a:pt x="7466" y="2167"/>
                  </a:cubicBezTo>
                  <a:lnTo>
                    <a:pt x="7466" y="238"/>
                  </a:lnTo>
                  <a:cubicBezTo>
                    <a:pt x="7466" y="107"/>
                    <a:pt x="7359" y="0"/>
                    <a:pt x="72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60"/>
            <p:cNvSpPr/>
            <p:nvPr/>
          </p:nvSpPr>
          <p:spPr>
            <a:xfrm>
              <a:off x="885018" y="2188470"/>
              <a:ext cx="83712" cy="59718"/>
            </a:xfrm>
            <a:custGeom>
              <a:avLst/>
              <a:gdLst/>
              <a:ahLst/>
              <a:cxnLst/>
              <a:rect l="l" t="t" r="r" b="b"/>
              <a:pathLst>
                <a:path w="2526" h="1802" extrusionOk="0">
                  <a:moveTo>
                    <a:pt x="2263" y="1"/>
                  </a:moveTo>
                  <a:cubicBezTo>
                    <a:pt x="2204" y="1"/>
                    <a:pt x="2144" y="21"/>
                    <a:pt x="2096" y="63"/>
                  </a:cubicBezTo>
                  <a:lnTo>
                    <a:pt x="930" y="1230"/>
                  </a:lnTo>
                  <a:lnTo>
                    <a:pt x="430" y="730"/>
                  </a:lnTo>
                  <a:cubicBezTo>
                    <a:pt x="382" y="682"/>
                    <a:pt x="322" y="658"/>
                    <a:pt x="263" y="658"/>
                  </a:cubicBezTo>
                  <a:cubicBezTo>
                    <a:pt x="203" y="658"/>
                    <a:pt x="144" y="682"/>
                    <a:pt x="96" y="730"/>
                  </a:cubicBezTo>
                  <a:cubicBezTo>
                    <a:pt x="1" y="825"/>
                    <a:pt x="1" y="968"/>
                    <a:pt x="96" y="1063"/>
                  </a:cubicBezTo>
                  <a:lnTo>
                    <a:pt x="763" y="1730"/>
                  </a:lnTo>
                  <a:cubicBezTo>
                    <a:pt x="811" y="1778"/>
                    <a:pt x="870" y="1801"/>
                    <a:pt x="930" y="1801"/>
                  </a:cubicBezTo>
                  <a:cubicBezTo>
                    <a:pt x="1001" y="1801"/>
                    <a:pt x="1061" y="1778"/>
                    <a:pt x="1096" y="1730"/>
                  </a:cubicBezTo>
                  <a:lnTo>
                    <a:pt x="2430" y="396"/>
                  </a:lnTo>
                  <a:cubicBezTo>
                    <a:pt x="2525" y="313"/>
                    <a:pt x="2525" y="158"/>
                    <a:pt x="2430" y="63"/>
                  </a:cubicBezTo>
                  <a:cubicBezTo>
                    <a:pt x="2382" y="21"/>
                    <a:pt x="2323" y="1"/>
                    <a:pt x="22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60"/>
            <p:cNvSpPr/>
            <p:nvPr/>
          </p:nvSpPr>
          <p:spPr>
            <a:xfrm>
              <a:off x="847934" y="2145586"/>
              <a:ext cx="157879" cy="151516"/>
            </a:xfrm>
            <a:custGeom>
              <a:avLst/>
              <a:gdLst/>
              <a:ahLst/>
              <a:cxnLst/>
              <a:rect l="l" t="t" r="r" b="b"/>
              <a:pathLst>
                <a:path w="4764" h="4572" extrusionOk="0">
                  <a:moveTo>
                    <a:pt x="1504" y="0"/>
                  </a:moveTo>
                  <a:cubicBezTo>
                    <a:pt x="1471" y="0"/>
                    <a:pt x="1438" y="8"/>
                    <a:pt x="1406" y="24"/>
                  </a:cubicBezTo>
                  <a:cubicBezTo>
                    <a:pt x="548" y="405"/>
                    <a:pt x="1" y="1262"/>
                    <a:pt x="1" y="2191"/>
                  </a:cubicBezTo>
                  <a:cubicBezTo>
                    <a:pt x="1" y="3512"/>
                    <a:pt x="1072" y="4572"/>
                    <a:pt x="2382" y="4572"/>
                  </a:cubicBezTo>
                  <a:cubicBezTo>
                    <a:pt x="3692" y="4572"/>
                    <a:pt x="4763" y="3512"/>
                    <a:pt x="4763" y="2191"/>
                  </a:cubicBezTo>
                  <a:cubicBezTo>
                    <a:pt x="4763" y="1250"/>
                    <a:pt x="4216" y="405"/>
                    <a:pt x="3346" y="24"/>
                  </a:cubicBezTo>
                  <a:cubicBezTo>
                    <a:pt x="3315" y="8"/>
                    <a:pt x="3282" y="0"/>
                    <a:pt x="3250" y="0"/>
                  </a:cubicBezTo>
                  <a:cubicBezTo>
                    <a:pt x="3162" y="0"/>
                    <a:pt x="3080" y="55"/>
                    <a:pt x="3037" y="143"/>
                  </a:cubicBezTo>
                  <a:cubicBezTo>
                    <a:pt x="2989" y="262"/>
                    <a:pt x="3037" y="393"/>
                    <a:pt x="3156" y="452"/>
                  </a:cubicBezTo>
                  <a:cubicBezTo>
                    <a:pt x="3847" y="762"/>
                    <a:pt x="4287" y="1440"/>
                    <a:pt x="4287" y="2191"/>
                  </a:cubicBezTo>
                  <a:cubicBezTo>
                    <a:pt x="4287" y="3250"/>
                    <a:pt x="3430" y="4096"/>
                    <a:pt x="2382" y="4096"/>
                  </a:cubicBezTo>
                  <a:cubicBezTo>
                    <a:pt x="1334" y="4096"/>
                    <a:pt x="477" y="3250"/>
                    <a:pt x="477" y="2191"/>
                  </a:cubicBezTo>
                  <a:cubicBezTo>
                    <a:pt x="477" y="1440"/>
                    <a:pt x="918" y="762"/>
                    <a:pt x="1596" y="452"/>
                  </a:cubicBezTo>
                  <a:cubicBezTo>
                    <a:pt x="1715" y="405"/>
                    <a:pt x="1775" y="262"/>
                    <a:pt x="1715" y="143"/>
                  </a:cubicBezTo>
                  <a:cubicBezTo>
                    <a:pt x="1680" y="55"/>
                    <a:pt x="1595" y="0"/>
                    <a:pt x="15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60"/>
            <p:cNvSpPr/>
            <p:nvPr/>
          </p:nvSpPr>
          <p:spPr>
            <a:xfrm>
              <a:off x="918953" y="2139257"/>
              <a:ext cx="16239" cy="15808"/>
            </a:xfrm>
            <a:custGeom>
              <a:avLst/>
              <a:gdLst/>
              <a:ahLst/>
              <a:cxnLst/>
              <a:rect l="l" t="t" r="r" b="b"/>
              <a:pathLst>
                <a:path w="490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7"/>
                    <a:pt x="239" y="477"/>
                  </a:cubicBezTo>
                  <a:lnTo>
                    <a:pt x="251" y="477"/>
                  </a:lnTo>
                  <a:cubicBezTo>
                    <a:pt x="382" y="477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60"/>
            <p:cNvSpPr/>
            <p:nvPr/>
          </p:nvSpPr>
          <p:spPr>
            <a:xfrm>
              <a:off x="918953" y="2494352"/>
              <a:ext cx="15841" cy="15841"/>
            </a:xfrm>
            <a:custGeom>
              <a:avLst/>
              <a:gdLst/>
              <a:ahLst/>
              <a:cxnLst/>
              <a:rect l="l" t="t" r="r" b="b"/>
              <a:pathLst>
                <a:path w="478" h="478" extrusionOk="0">
                  <a:moveTo>
                    <a:pt x="239" y="1"/>
                  </a:moveTo>
                  <a:cubicBezTo>
                    <a:pt x="180" y="1"/>
                    <a:pt x="120" y="25"/>
                    <a:pt x="72" y="72"/>
                  </a:cubicBezTo>
                  <a:cubicBezTo>
                    <a:pt x="25" y="108"/>
                    <a:pt x="1" y="179"/>
                    <a:pt x="1" y="239"/>
                  </a:cubicBezTo>
                  <a:cubicBezTo>
                    <a:pt x="1" y="299"/>
                    <a:pt x="25" y="358"/>
                    <a:pt x="72" y="406"/>
                  </a:cubicBezTo>
                  <a:cubicBezTo>
                    <a:pt x="120" y="453"/>
                    <a:pt x="180" y="477"/>
                    <a:pt x="239" y="477"/>
                  </a:cubicBezTo>
                  <a:cubicBezTo>
                    <a:pt x="299" y="477"/>
                    <a:pt x="358" y="453"/>
                    <a:pt x="406" y="406"/>
                  </a:cubicBezTo>
                  <a:cubicBezTo>
                    <a:pt x="453" y="358"/>
                    <a:pt x="477" y="299"/>
                    <a:pt x="477" y="239"/>
                  </a:cubicBezTo>
                  <a:cubicBezTo>
                    <a:pt x="477" y="179"/>
                    <a:pt x="453" y="108"/>
                    <a:pt x="406" y="72"/>
                  </a:cubicBezTo>
                  <a:cubicBezTo>
                    <a:pt x="358" y="25"/>
                    <a:pt x="299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Subtítulo 12">
            <a:extLst>
              <a:ext uri="{FF2B5EF4-FFF2-40B4-BE49-F238E27FC236}">
                <a16:creationId xmlns:a16="http://schemas.microsoft.com/office/drawing/2014/main" id="{6D7C1F03-9F0B-3CFA-BBCC-A9B283CC6750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38942" y="1336373"/>
            <a:ext cx="2341007" cy="393600"/>
          </a:xfrm>
        </p:spPr>
        <p:txBody>
          <a:bodyPr/>
          <a:lstStyle/>
          <a:p>
            <a:pPr algn="l"/>
            <a:r>
              <a:rPr lang="es-ES" dirty="0"/>
              <a:t>Dónde encontrarlo: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A55D785-0883-6A68-8FAC-AC91005E9464}"/>
              </a:ext>
            </a:extLst>
          </p:cNvPr>
          <p:cNvSpPr txBox="1"/>
          <p:nvPr/>
        </p:nvSpPr>
        <p:spPr>
          <a:xfrm>
            <a:off x="1222130" y="1906282"/>
            <a:ext cx="71674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accent1"/>
                </a:solidFill>
              </a:rPr>
              <a:t>https://github.com/BeatrizGD/Students_Employability-Exploratory_Data_Analysis</a:t>
            </a:r>
          </a:p>
        </p:txBody>
      </p:sp>
      <p:sp>
        <p:nvSpPr>
          <p:cNvPr id="20" name="Subtítulo 12">
            <a:extLst>
              <a:ext uri="{FF2B5EF4-FFF2-40B4-BE49-F238E27FC236}">
                <a16:creationId xmlns:a16="http://schemas.microsoft.com/office/drawing/2014/main" id="{0BF8B978-A8BB-24B4-025A-F2D2FFC7569F}"/>
              </a:ext>
            </a:extLst>
          </p:cNvPr>
          <p:cNvSpPr txBox="1">
            <a:spLocks/>
          </p:cNvSpPr>
          <p:nvPr/>
        </p:nvSpPr>
        <p:spPr>
          <a:xfrm>
            <a:off x="438942" y="2386112"/>
            <a:ext cx="2341007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600" b="1" i="0" u="none" strike="noStrike" cap="none">
                <a:solidFill>
                  <a:schemeClr val="accent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ontserrat"/>
              <a:buNone/>
              <a:defRPr sz="14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/>
            <a:r>
              <a:rPr lang="es-ES" dirty="0"/>
              <a:t>Bibliografía: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C3C373A-5339-607F-78EA-E5451345A89B}"/>
              </a:ext>
            </a:extLst>
          </p:cNvPr>
          <p:cNvSpPr txBox="1"/>
          <p:nvPr/>
        </p:nvSpPr>
        <p:spPr>
          <a:xfrm>
            <a:off x="692245" y="2779712"/>
            <a:ext cx="81400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https://www.ine.es/prensa/eilu_2019.pdf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https://www.ine.es/prensa/etefil_2019.pdf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https://www.ine.es/daco/daco42/eilu/metodologia_2019.pdf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https://github.com/destyo/TFG/blob/main/EDA.md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https://www.geeksforgeeks.org/exploratory-data-analysis-in-python/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https://www.analyticsvidhya.com/blog/2022/07/step-by-step-exploratory-data-analysis-eda-using-python/#h-step-1-import-python-libraries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https://www.kaggle.com/code/olibergs/student-employability-random-forest-and-analysis</a:t>
            </a:r>
          </a:p>
          <a:p>
            <a:r>
              <a:rPr lang="es-ES" sz="1200" b="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file:///C:/Users/beatr/OneDrive/Escritorio/Dialnet-UniversidadPublicaFrenteAUniversidadPrivada-7240945.pdf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CONTEXTO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631473" y="2710825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Actualidad en el entorno laboral para universitarios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7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lt1"/>
                </a:solidFill>
              </a:rPr>
              <a:t>CONTEXTO</a:t>
            </a:r>
            <a:endParaRPr dirty="0"/>
          </a:p>
        </p:txBody>
      </p:sp>
      <p:pic>
        <p:nvPicPr>
          <p:cNvPr id="1026" name="Picture 2" descr="Imágenes de Personas Preguntando - Descarga gratuita en Freepik">
            <a:extLst>
              <a:ext uri="{FF2B5EF4-FFF2-40B4-BE49-F238E27FC236}">
                <a16:creationId xmlns:a16="http://schemas.microsoft.com/office/drawing/2014/main" id="{A40F03B3-6F9E-5275-08C2-053D9E93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46" y="1290610"/>
            <a:ext cx="3393553" cy="226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10FC0FE1-109A-F300-7DA8-8BFFAD07AD4F}"/>
              </a:ext>
            </a:extLst>
          </p:cNvPr>
          <p:cNvSpPr/>
          <p:nvPr/>
        </p:nvSpPr>
        <p:spPr>
          <a:xfrm>
            <a:off x="823510" y="3962134"/>
            <a:ext cx="526183" cy="305972"/>
          </a:xfrm>
          <a:prstGeom prst="rightArrow">
            <a:avLst/>
          </a:prstGeom>
          <a:ln w="9525"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Google Shape;727;p68">
            <a:extLst>
              <a:ext uri="{FF2B5EF4-FFF2-40B4-BE49-F238E27FC236}">
                <a16:creationId xmlns:a16="http://schemas.microsoft.com/office/drawing/2014/main" id="{6634A989-A020-2E89-3BAD-7C06A1C58E63}"/>
              </a:ext>
            </a:extLst>
          </p:cNvPr>
          <p:cNvSpPr txBox="1"/>
          <p:nvPr/>
        </p:nvSpPr>
        <p:spPr>
          <a:xfrm>
            <a:off x="1566926" y="3962134"/>
            <a:ext cx="1764946" cy="407963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UNIVERSIDAD</a:t>
            </a:r>
            <a:endParaRPr sz="1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8CA57D-EF5C-4C59-BB30-ECF2B858089F}"/>
              </a:ext>
            </a:extLst>
          </p:cNvPr>
          <p:cNvSpPr txBox="1"/>
          <p:nvPr/>
        </p:nvSpPr>
        <p:spPr>
          <a:xfrm>
            <a:off x="3549106" y="3721450"/>
            <a:ext cx="2981325" cy="10218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</a:t>
            </a:r>
            <a:r>
              <a:rPr lang="es-ES" b="1" dirty="0">
                <a:solidFill>
                  <a:schemeClr val="accent2"/>
                </a:solidFill>
              </a:rPr>
              <a:t>Qué</a:t>
            </a:r>
            <a:r>
              <a:rPr lang="es-ES" dirty="0">
                <a:solidFill>
                  <a:schemeClr val="accent1"/>
                </a:solidFill>
              </a:rPr>
              <a:t> estudio?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</a:t>
            </a:r>
            <a:r>
              <a:rPr lang="es-ES" b="1" dirty="0">
                <a:solidFill>
                  <a:schemeClr val="accent2"/>
                </a:solidFill>
              </a:rPr>
              <a:t>Dónde</a:t>
            </a:r>
            <a:r>
              <a:rPr lang="es-ES" dirty="0">
                <a:solidFill>
                  <a:schemeClr val="accent1"/>
                </a:solidFill>
              </a:rPr>
              <a:t> lo estudio?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dirty="0">
                <a:solidFill>
                  <a:schemeClr val="accent1"/>
                </a:solidFill>
              </a:rPr>
              <a:t>¿Me guío por mi </a:t>
            </a:r>
            <a:r>
              <a:rPr lang="es-ES" b="1" dirty="0">
                <a:solidFill>
                  <a:schemeClr val="accent2"/>
                </a:solidFill>
              </a:rPr>
              <a:t>vocación</a:t>
            </a:r>
            <a:r>
              <a:rPr lang="es-ES" dirty="0">
                <a:solidFill>
                  <a:schemeClr val="accent1"/>
                </a:solidFill>
              </a:rPr>
              <a:t>?</a:t>
            </a:r>
          </a:p>
        </p:txBody>
      </p:sp>
      <p:grpSp>
        <p:nvGrpSpPr>
          <p:cNvPr id="11" name="Google Shape;719;p68">
            <a:extLst>
              <a:ext uri="{FF2B5EF4-FFF2-40B4-BE49-F238E27FC236}">
                <a16:creationId xmlns:a16="http://schemas.microsoft.com/office/drawing/2014/main" id="{051E8E37-E3BF-21BF-572B-7841810C7804}"/>
              </a:ext>
            </a:extLst>
          </p:cNvPr>
          <p:cNvGrpSpPr/>
          <p:nvPr/>
        </p:nvGrpSpPr>
        <p:grpSpPr>
          <a:xfrm>
            <a:off x="5552048" y="2001380"/>
            <a:ext cx="1248508" cy="1212800"/>
            <a:chOff x="-817669" y="1662846"/>
            <a:chExt cx="1664100" cy="1664100"/>
          </a:xfrm>
        </p:grpSpPr>
        <p:sp>
          <p:nvSpPr>
            <p:cNvPr id="12" name="Google Shape;720;p68">
              <a:extLst>
                <a:ext uri="{FF2B5EF4-FFF2-40B4-BE49-F238E27FC236}">
                  <a16:creationId xmlns:a16="http://schemas.microsoft.com/office/drawing/2014/main" id="{DAF5E148-8976-E7E9-FFC1-DF7FDC6356BD}"/>
                </a:ext>
              </a:extLst>
            </p:cNvPr>
            <p:cNvSpPr/>
            <p:nvPr/>
          </p:nvSpPr>
          <p:spPr>
            <a:xfrm>
              <a:off x="-817669" y="1662846"/>
              <a:ext cx="1664100" cy="1664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22;p68">
              <a:extLst>
                <a:ext uri="{FF2B5EF4-FFF2-40B4-BE49-F238E27FC236}">
                  <a16:creationId xmlns:a16="http://schemas.microsoft.com/office/drawing/2014/main" id="{918CBDDB-41EE-9867-A0F1-AD0FAFD28B27}"/>
                </a:ext>
              </a:extLst>
            </p:cNvPr>
            <p:cNvSpPr/>
            <p:nvPr/>
          </p:nvSpPr>
          <p:spPr>
            <a:xfrm>
              <a:off x="-637952" y="1842675"/>
              <a:ext cx="1304400" cy="130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chemeClr val="accent1"/>
                  </a:solidFill>
                </a:rPr>
                <a:t>85%</a:t>
              </a:r>
              <a:endParaRPr sz="20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10" name="Google Shape;1306;p93">
            <a:extLst>
              <a:ext uri="{FF2B5EF4-FFF2-40B4-BE49-F238E27FC236}">
                <a16:creationId xmlns:a16="http://schemas.microsoft.com/office/drawing/2014/main" id="{31C4E480-2E8A-DA90-60EB-C7E761ECEFD2}"/>
              </a:ext>
            </a:extLst>
          </p:cNvPr>
          <p:cNvSpPr/>
          <p:nvPr/>
        </p:nvSpPr>
        <p:spPr>
          <a:xfrm>
            <a:off x="5548530" y="2001381"/>
            <a:ext cx="1248508" cy="1212799"/>
          </a:xfrm>
          <a:prstGeom prst="blockArc">
            <a:avLst>
              <a:gd name="adj1" fmla="val 16141609"/>
              <a:gd name="adj2" fmla="val 12618042"/>
              <a:gd name="adj3" fmla="val 1105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729;p68">
            <a:extLst>
              <a:ext uri="{FF2B5EF4-FFF2-40B4-BE49-F238E27FC236}">
                <a16:creationId xmlns:a16="http://schemas.microsoft.com/office/drawing/2014/main" id="{824DA914-DB27-A282-6001-430D5F708BF3}"/>
              </a:ext>
            </a:extLst>
          </p:cNvPr>
          <p:cNvSpPr txBox="1"/>
          <p:nvPr/>
        </p:nvSpPr>
        <p:spPr>
          <a:xfrm>
            <a:off x="4963225" y="1400357"/>
            <a:ext cx="2419117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Tasa de empleo graduados universitarios</a:t>
            </a:r>
            <a:endParaRPr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DATOS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4631473" y="2710825"/>
            <a:ext cx="3308202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s-ES" dirty="0"/>
              <a:t>Contenido y fuente de los datos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s-E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2430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287314" y="1216246"/>
            <a:ext cx="8329147" cy="57270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1"/>
                </a:solidFill>
              </a:rPr>
              <a:t>Encuesta de inserción laboral de graduados universitarios (EILU)</a:t>
            </a:r>
            <a:endParaRPr b="1" dirty="0">
              <a:solidFill>
                <a:schemeClr val="accent1"/>
              </a:solidFill>
            </a:endParaRP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DATOS</a:t>
            </a:r>
            <a:endParaRPr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4DAF892-89F6-9D8A-01E4-125EA361B796}"/>
              </a:ext>
            </a:extLst>
          </p:cNvPr>
          <p:cNvSpPr txBox="1"/>
          <p:nvPr/>
        </p:nvSpPr>
        <p:spPr>
          <a:xfrm>
            <a:off x="287314" y="1837456"/>
            <a:ext cx="3009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 b="1" i="1" dirty="0">
                <a:solidFill>
                  <a:schemeClr val="accent2"/>
                </a:solidFill>
              </a:rPr>
              <a:t>INE (Instituto Nacional de Estadística )</a:t>
            </a:r>
          </a:p>
        </p:txBody>
      </p:sp>
      <p:sp>
        <p:nvSpPr>
          <p:cNvPr id="3" name="Google Shape;717;p68">
            <a:extLst>
              <a:ext uri="{FF2B5EF4-FFF2-40B4-BE49-F238E27FC236}">
                <a16:creationId xmlns:a16="http://schemas.microsoft.com/office/drawing/2014/main" id="{55AB20E4-0732-78D2-F5B5-660845FCD59C}"/>
              </a:ext>
            </a:extLst>
          </p:cNvPr>
          <p:cNvSpPr/>
          <p:nvPr/>
        </p:nvSpPr>
        <p:spPr>
          <a:xfrm>
            <a:off x="2076256" y="2365305"/>
            <a:ext cx="1846285" cy="135826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3"/>
                </a:solidFill>
              </a:rPr>
              <a:t>31651 </a:t>
            </a:r>
            <a:r>
              <a:rPr lang="es-ES" sz="2400" b="1" dirty="0">
                <a:solidFill>
                  <a:schemeClr val="accent1"/>
                </a:solidFill>
              </a:rPr>
              <a:t>Registros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4" name="Google Shape;717;p68">
            <a:extLst>
              <a:ext uri="{FF2B5EF4-FFF2-40B4-BE49-F238E27FC236}">
                <a16:creationId xmlns:a16="http://schemas.microsoft.com/office/drawing/2014/main" id="{1E694AD3-1225-6BDA-D502-5A3F3173FA11}"/>
              </a:ext>
            </a:extLst>
          </p:cNvPr>
          <p:cNvSpPr/>
          <p:nvPr/>
        </p:nvSpPr>
        <p:spPr>
          <a:xfrm>
            <a:off x="5502822" y="2365305"/>
            <a:ext cx="1846285" cy="1358260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accent3"/>
                </a:solidFill>
              </a:rPr>
              <a:t>398 </a:t>
            </a:r>
            <a:r>
              <a:rPr lang="es-ES" sz="2400" b="1" dirty="0">
                <a:solidFill>
                  <a:schemeClr val="accent1"/>
                </a:solidFill>
              </a:rPr>
              <a:t>Variables</a:t>
            </a:r>
            <a:endParaRPr sz="2400" b="1" dirty="0">
              <a:solidFill>
                <a:schemeClr val="accent1"/>
              </a:solidFill>
            </a:endParaRPr>
          </a:p>
        </p:txBody>
      </p:sp>
      <p:sp>
        <p:nvSpPr>
          <p:cNvPr id="5" name="Google Shape;16380;p136">
            <a:extLst>
              <a:ext uri="{FF2B5EF4-FFF2-40B4-BE49-F238E27FC236}">
                <a16:creationId xmlns:a16="http://schemas.microsoft.com/office/drawing/2014/main" id="{5EE94FAE-D4F6-31DB-88E7-DCF5A6D9F373}"/>
              </a:ext>
            </a:extLst>
          </p:cNvPr>
          <p:cNvSpPr/>
          <p:nvPr/>
        </p:nvSpPr>
        <p:spPr>
          <a:xfrm>
            <a:off x="1157762" y="2709521"/>
            <a:ext cx="751391" cy="679130"/>
          </a:xfrm>
          <a:custGeom>
            <a:avLst/>
            <a:gdLst/>
            <a:ahLst/>
            <a:cxnLst/>
            <a:rect l="l" t="t" r="r" b="b"/>
            <a:pathLst>
              <a:path w="10919" h="9109" extrusionOk="0">
                <a:moveTo>
                  <a:pt x="2917" y="310"/>
                </a:moveTo>
                <a:cubicBezTo>
                  <a:pt x="3119" y="310"/>
                  <a:pt x="3286" y="476"/>
                  <a:pt x="3286" y="679"/>
                </a:cubicBezTo>
                <a:lnTo>
                  <a:pt x="3286" y="1036"/>
                </a:lnTo>
                <a:cubicBezTo>
                  <a:pt x="3250" y="1322"/>
                  <a:pt x="3012" y="1560"/>
                  <a:pt x="2715" y="1560"/>
                </a:cubicBezTo>
                <a:cubicBezTo>
                  <a:pt x="2417" y="1560"/>
                  <a:pt x="2179" y="1322"/>
                  <a:pt x="2179" y="1024"/>
                </a:cubicBezTo>
                <a:lnTo>
                  <a:pt x="2179" y="679"/>
                </a:lnTo>
                <a:cubicBezTo>
                  <a:pt x="2179" y="476"/>
                  <a:pt x="2346" y="310"/>
                  <a:pt x="2560" y="310"/>
                </a:cubicBezTo>
                <a:close/>
                <a:moveTo>
                  <a:pt x="5715" y="310"/>
                </a:moveTo>
                <a:cubicBezTo>
                  <a:pt x="5917" y="310"/>
                  <a:pt x="6084" y="476"/>
                  <a:pt x="6084" y="679"/>
                </a:cubicBezTo>
                <a:lnTo>
                  <a:pt x="6084" y="1036"/>
                </a:lnTo>
                <a:cubicBezTo>
                  <a:pt x="6048" y="1322"/>
                  <a:pt x="5810" y="1560"/>
                  <a:pt x="5513" y="1560"/>
                </a:cubicBezTo>
                <a:cubicBezTo>
                  <a:pt x="5215" y="1560"/>
                  <a:pt x="4977" y="1322"/>
                  <a:pt x="4977" y="1024"/>
                </a:cubicBezTo>
                <a:lnTo>
                  <a:pt x="4977" y="679"/>
                </a:lnTo>
                <a:cubicBezTo>
                  <a:pt x="4977" y="476"/>
                  <a:pt x="5144" y="310"/>
                  <a:pt x="5358" y="310"/>
                </a:cubicBezTo>
                <a:close/>
                <a:moveTo>
                  <a:pt x="8513" y="310"/>
                </a:moveTo>
                <a:cubicBezTo>
                  <a:pt x="8715" y="310"/>
                  <a:pt x="8882" y="476"/>
                  <a:pt x="8882" y="679"/>
                </a:cubicBezTo>
                <a:lnTo>
                  <a:pt x="8882" y="1036"/>
                </a:lnTo>
                <a:cubicBezTo>
                  <a:pt x="8846" y="1322"/>
                  <a:pt x="8608" y="1560"/>
                  <a:pt x="8311" y="1560"/>
                </a:cubicBezTo>
                <a:cubicBezTo>
                  <a:pt x="8013" y="1560"/>
                  <a:pt x="7775" y="1322"/>
                  <a:pt x="7775" y="1024"/>
                </a:cubicBezTo>
                <a:lnTo>
                  <a:pt x="7775" y="679"/>
                </a:lnTo>
                <a:cubicBezTo>
                  <a:pt x="7775" y="476"/>
                  <a:pt x="7941" y="310"/>
                  <a:pt x="8156" y="310"/>
                </a:cubicBezTo>
                <a:close/>
                <a:moveTo>
                  <a:pt x="2893" y="1881"/>
                </a:moveTo>
                <a:lnTo>
                  <a:pt x="2893" y="1977"/>
                </a:lnTo>
                <a:cubicBezTo>
                  <a:pt x="2893" y="2036"/>
                  <a:pt x="2905" y="2096"/>
                  <a:pt x="2941" y="2143"/>
                </a:cubicBezTo>
                <a:lnTo>
                  <a:pt x="2715" y="2358"/>
                </a:lnTo>
                <a:lnTo>
                  <a:pt x="2691" y="2358"/>
                </a:lnTo>
                <a:lnTo>
                  <a:pt x="2465" y="2143"/>
                </a:lnTo>
                <a:cubicBezTo>
                  <a:pt x="2500" y="2096"/>
                  <a:pt x="2512" y="2036"/>
                  <a:pt x="2512" y="1977"/>
                </a:cubicBezTo>
                <a:lnTo>
                  <a:pt x="2512" y="1881"/>
                </a:lnTo>
                <a:close/>
                <a:moveTo>
                  <a:pt x="5715" y="1881"/>
                </a:moveTo>
                <a:lnTo>
                  <a:pt x="5715" y="1977"/>
                </a:lnTo>
                <a:cubicBezTo>
                  <a:pt x="5715" y="2036"/>
                  <a:pt x="5727" y="2096"/>
                  <a:pt x="5751" y="2143"/>
                </a:cubicBezTo>
                <a:lnTo>
                  <a:pt x="5536" y="2358"/>
                </a:lnTo>
                <a:lnTo>
                  <a:pt x="5501" y="2358"/>
                </a:lnTo>
                <a:lnTo>
                  <a:pt x="5274" y="2143"/>
                </a:lnTo>
                <a:cubicBezTo>
                  <a:pt x="5310" y="2096"/>
                  <a:pt x="5322" y="2036"/>
                  <a:pt x="5322" y="1977"/>
                </a:cubicBezTo>
                <a:lnTo>
                  <a:pt x="5322" y="1881"/>
                </a:lnTo>
                <a:close/>
                <a:moveTo>
                  <a:pt x="8501" y="1881"/>
                </a:moveTo>
                <a:lnTo>
                  <a:pt x="8501" y="1977"/>
                </a:lnTo>
                <a:cubicBezTo>
                  <a:pt x="8501" y="2036"/>
                  <a:pt x="8525" y="2096"/>
                  <a:pt x="8549" y="2143"/>
                </a:cubicBezTo>
                <a:lnTo>
                  <a:pt x="8334" y="2358"/>
                </a:lnTo>
                <a:lnTo>
                  <a:pt x="8299" y="2358"/>
                </a:lnTo>
                <a:lnTo>
                  <a:pt x="8072" y="2143"/>
                </a:lnTo>
                <a:cubicBezTo>
                  <a:pt x="8108" y="2096"/>
                  <a:pt x="8120" y="2036"/>
                  <a:pt x="8120" y="1977"/>
                </a:cubicBezTo>
                <a:lnTo>
                  <a:pt x="8120" y="1881"/>
                </a:lnTo>
                <a:close/>
                <a:moveTo>
                  <a:pt x="9906" y="3286"/>
                </a:moveTo>
                <a:cubicBezTo>
                  <a:pt x="10120" y="3286"/>
                  <a:pt x="10275" y="3453"/>
                  <a:pt x="10275" y="3655"/>
                </a:cubicBezTo>
                <a:lnTo>
                  <a:pt x="10275" y="4012"/>
                </a:lnTo>
                <a:cubicBezTo>
                  <a:pt x="10263" y="4298"/>
                  <a:pt x="10013" y="4536"/>
                  <a:pt x="9716" y="4536"/>
                </a:cubicBezTo>
                <a:cubicBezTo>
                  <a:pt x="9418" y="4536"/>
                  <a:pt x="9180" y="4298"/>
                  <a:pt x="9180" y="4001"/>
                </a:cubicBezTo>
                <a:lnTo>
                  <a:pt x="9180" y="3655"/>
                </a:lnTo>
                <a:cubicBezTo>
                  <a:pt x="9180" y="3453"/>
                  <a:pt x="9346" y="3286"/>
                  <a:pt x="9549" y="3286"/>
                </a:cubicBezTo>
                <a:close/>
                <a:moveTo>
                  <a:pt x="1512" y="3286"/>
                </a:moveTo>
                <a:cubicBezTo>
                  <a:pt x="1691" y="3286"/>
                  <a:pt x="1857" y="3453"/>
                  <a:pt x="1857" y="3655"/>
                </a:cubicBezTo>
                <a:lnTo>
                  <a:pt x="1857" y="4012"/>
                </a:lnTo>
                <a:cubicBezTo>
                  <a:pt x="1857" y="4310"/>
                  <a:pt x="1619" y="4548"/>
                  <a:pt x="1322" y="4548"/>
                </a:cubicBezTo>
                <a:cubicBezTo>
                  <a:pt x="1024" y="4548"/>
                  <a:pt x="786" y="4310"/>
                  <a:pt x="786" y="4012"/>
                </a:cubicBezTo>
                <a:lnTo>
                  <a:pt x="786" y="3655"/>
                </a:lnTo>
                <a:cubicBezTo>
                  <a:pt x="786" y="3453"/>
                  <a:pt x="953" y="3286"/>
                  <a:pt x="1155" y="3286"/>
                </a:cubicBezTo>
                <a:close/>
                <a:moveTo>
                  <a:pt x="4310" y="3286"/>
                </a:moveTo>
                <a:cubicBezTo>
                  <a:pt x="4489" y="3286"/>
                  <a:pt x="4655" y="3453"/>
                  <a:pt x="4655" y="3655"/>
                </a:cubicBezTo>
                <a:lnTo>
                  <a:pt x="4655" y="4012"/>
                </a:lnTo>
                <a:cubicBezTo>
                  <a:pt x="4655" y="4310"/>
                  <a:pt x="4417" y="4548"/>
                  <a:pt x="4120" y="4548"/>
                </a:cubicBezTo>
                <a:cubicBezTo>
                  <a:pt x="3822" y="4548"/>
                  <a:pt x="3584" y="4310"/>
                  <a:pt x="3584" y="4012"/>
                </a:cubicBezTo>
                <a:lnTo>
                  <a:pt x="3584" y="3655"/>
                </a:lnTo>
                <a:cubicBezTo>
                  <a:pt x="3584" y="3453"/>
                  <a:pt x="3750" y="3286"/>
                  <a:pt x="3953" y="3286"/>
                </a:cubicBezTo>
                <a:close/>
                <a:moveTo>
                  <a:pt x="7108" y="3286"/>
                </a:moveTo>
                <a:cubicBezTo>
                  <a:pt x="7287" y="3286"/>
                  <a:pt x="7453" y="3453"/>
                  <a:pt x="7453" y="3655"/>
                </a:cubicBezTo>
                <a:lnTo>
                  <a:pt x="7453" y="4012"/>
                </a:lnTo>
                <a:cubicBezTo>
                  <a:pt x="7453" y="4310"/>
                  <a:pt x="7215" y="4548"/>
                  <a:pt x="6918" y="4548"/>
                </a:cubicBezTo>
                <a:cubicBezTo>
                  <a:pt x="6620" y="4548"/>
                  <a:pt x="6382" y="4310"/>
                  <a:pt x="6382" y="4012"/>
                </a:cubicBezTo>
                <a:lnTo>
                  <a:pt x="6382" y="3655"/>
                </a:lnTo>
                <a:cubicBezTo>
                  <a:pt x="6382" y="3453"/>
                  <a:pt x="6548" y="3286"/>
                  <a:pt x="6751" y="3286"/>
                </a:cubicBezTo>
                <a:close/>
                <a:moveTo>
                  <a:pt x="1500" y="4858"/>
                </a:moveTo>
                <a:lnTo>
                  <a:pt x="1500" y="4953"/>
                </a:lnTo>
                <a:cubicBezTo>
                  <a:pt x="1500" y="5013"/>
                  <a:pt x="1512" y="5072"/>
                  <a:pt x="1548" y="5120"/>
                </a:cubicBezTo>
                <a:lnTo>
                  <a:pt x="1322" y="5334"/>
                </a:lnTo>
                <a:lnTo>
                  <a:pt x="1286" y="5334"/>
                </a:lnTo>
                <a:lnTo>
                  <a:pt x="1072" y="5120"/>
                </a:lnTo>
                <a:cubicBezTo>
                  <a:pt x="1095" y="5072"/>
                  <a:pt x="1107" y="5013"/>
                  <a:pt x="1107" y="4953"/>
                </a:cubicBezTo>
                <a:lnTo>
                  <a:pt x="1107" y="4858"/>
                </a:lnTo>
                <a:close/>
                <a:moveTo>
                  <a:pt x="4298" y="4858"/>
                </a:moveTo>
                <a:lnTo>
                  <a:pt x="4298" y="4953"/>
                </a:lnTo>
                <a:cubicBezTo>
                  <a:pt x="4298" y="5013"/>
                  <a:pt x="4310" y="5072"/>
                  <a:pt x="4334" y="5120"/>
                </a:cubicBezTo>
                <a:lnTo>
                  <a:pt x="4120" y="5334"/>
                </a:lnTo>
                <a:lnTo>
                  <a:pt x="4084" y="5334"/>
                </a:lnTo>
                <a:lnTo>
                  <a:pt x="3870" y="5120"/>
                </a:lnTo>
                <a:cubicBezTo>
                  <a:pt x="3893" y="5072"/>
                  <a:pt x="3905" y="5013"/>
                  <a:pt x="3905" y="4953"/>
                </a:cubicBezTo>
                <a:lnTo>
                  <a:pt x="3905" y="4858"/>
                </a:lnTo>
                <a:close/>
                <a:moveTo>
                  <a:pt x="7108" y="4858"/>
                </a:moveTo>
                <a:lnTo>
                  <a:pt x="7108" y="4953"/>
                </a:lnTo>
                <a:cubicBezTo>
                  <a:pt x="7108" y="5013"/>
                  <a:pt x="7120" y="5072"/>
                  <a:pt x="7156" y="5120"/>
                </a:cubicBezTo>
                <a:lnTo>
                  <a:pt x="6929" y="5334"/>
                </a:lnTo>
                <a:lnTo>
                  <a:pt x="6906" y="5334"/>
                </a:lnTo>
                <a:lnTo>
                  <a:pt x="6679" y="5120"/>
                </a:lnTo>
                <a:cubicBezTo>
                  <a:pt x="6703" y="5072"/>
                  <a:pt x="6715" y="5013"/>
                  <a:pt x="6715" y="4953"/>
                </a:cubicBezTo>
                <a:lnTo>
                  <a:pt x="6715" y="4858"/>
                </a:lnTo>
                <a:close/>
                <a:moveTo>
                  <a:pt x="9906" y="4858"/>
                </a:moveTo>
                <a:lnTo>
                  <a:pt x="9906" y="4953"/>
                </a:lnTo>
                <a:cubicBezTo>
                  <a:pt x="9906" y="5013"/>
                  <a:pt x="9918" y="5072"/>
                  <a:pt x="9954" y="5120"/>
                </a:cubicBezTo>
                <a:lnTo>
                  <a:pt x="9727" y="5334"/>
                </a:lnTo>
                <a:lnTo>
                  <a:pt x="9704" y="5334"/>
                </a:lnTo>
                <a:lnTo>
                  <a:pt x="9477" y="5120"/>
                </a:lnTo>
                <a:cubicBezTo>
                  <a:pt x="9501" y="5072"/>
                  <a:pt x="9525" y="5013"/>
                  <a:pt x="9525" y="4953"/>
                </a:cubicBezTo>
                <a:lnTo>
                  <a:pt x="9525" y="4858"/>
                </a:lnTo>
                <a:close/>
                <a:moveTo>
                  <a:pt x="2453" y="0"/>
                </a:moveTo>
                <a:cubicBezTo>
                  <a:pt x="2084" y="0"/>
                  <a:pt x="1762" y="310"/>
                  <a:pt x="1762" y="679"/>
                </a:cubicBezTo>
                <a:lnTo>
                  <a:pt x="1762" y="1036"/>
                </a:lnTo>
                <a:cubicBezTo>
                  <a:pt x="1762" y="1322"/>
                  <a:pt x="1905" y="1572"/>
                  <a:pt x="2119" y="1726"/>
                </a:cubicBezTo>
                <a:lnTo>
                  <a:pt x="2119" y="1977"/>
                </a:lnTo>
                <a:cubicBezTo>
                  <a:pt x="2119" y="1977"/>
                  <a:pt x="2119" y="1988"/>
                  <a:pt x="2107" y="1988"/>
                </a:cubicBezTo>
                <a:lnTo>
                  <a:pt x="1691" y="2203"/>
                </a:lnTo>
                <a:cubicBezTo>
                  <a:pt x="1512" y="2286"/>
                  <a:pt x="1405" y="2465"/>
                  <a:pt x="1405" y="2655"/>
                </a:cubicBezTo>
                <a:lnTo>
                  <a:pt x="1405" y="2989"/>
                </a:lnTo>
                <a:lnTo>
                  <a:pt x="1036" y="2989"/>
                </a:lnTo>
                <a:cubicBezTo>
                  <a:pt x="667" y="2989"/>
                  <a:pt x="357" y="3298"/>
                  <a:pt x="357" y="3667"/>
                </a:cubicBezTo>
                <a:lnTo>
                  <a:pt x="357" y="4024"/>
                </a:lnTo>
                <a:cubicBezTo>
                  <a:pt x="357" y="4310"/>
                  <a:pt x="488" y="4560"/>
                  <a:pt x="714" y="4715"/>
                </a:cubicBezTo>
                <a:lnTo>
                  <a:pt x="714" y="4965"/>
                </a:lnTo>
                <a:cubicBezTo>
                  <a:pt x="714" y="4965"/>
                  <a:pt x="714" y="4977"/>
                  <a:pt x="691" y="4977"/>
                </a:cubicBezTo>
                <a:lnTo>
                  <a:pt x="274" y="5191"/>
                </a:lnTo>
                <a:cubicBezTo>
                  <a:pt x="95" y="5275"/>
                  <a:pt x="0" y="5453"/>
                  <a:pt x="0" y="5656"/>
                </a:cubicBezTo>
                <a:lnTo>
                  <a:pt x="0" y="7382"/>
                </a:lnTo>
                <a:cubicBezTo>
                  <a:pt x="0" y="7513"/>
                  <a:pt x="36" y="7644"/>
                  <a:pt x="119" y="7751"/>
                </a:cubicBezTo>
                <a:lnTo>
                  <a:pt x="298" y="8013"/>
                </a:lnTo>
                <a:cubicBezTo>
                  <a:pt x="333" y="8073"/>
                  <a:pt x="357" y="8156"/>
                  <a:pt x="357" y="8227"/>
                </a:cubicBezTo>
                <a:lnTo>
                  <a:pt x="357" y="8942"/>
                </a:lnTo>
                <a:cubicBezTo>
                  <a:pt x="357" y="9025"/>
                  <a:pt x="429" y="9108"/>
                  <a:pt x="512" y="9108"/>
                </a:cubicBezTo>
                <a:cubicBezTo>
                  <a:pt x="607" y="9108"/>
                  <a:pt x="679" y="9025"/>
                  <a:pt x="679" y="8942"/>
                </a:cubicBezTo>
                <a:lnTo>
                  <a:pt x="679" y="8227"/>
                </a:lnTo>
                <a:cubicBezTo>
                  <a:pt x="679" y="8096"/>
                  <a:pt x="631" y="7953"/>
                  <a:pt x="560" y="7858"/>
                </a:cubicBezTo>
                <a:lnTo>
                  <a:pt x="381" y="7584"/>
                </a:lnTo>
                <a:cubicBezTo>
                  <a:pt x="333" y="7525"/>
                  <a:pt x="321" y="7453"/>
                  <a:pt x="321" y="7382"/>
                </a:cubicBezTo>
                <a:lnTo>
                  <a:pt x="321" y="5656"/>
                </a:lnTo>
                <a:cubicBezTo>
                  <a:pt x="321" y="5572"/>
                  <a:pt x="369" y="5513"/>
                  <a:pt x="429" y="5477"/>
                </a:cubicBezTo>
                <a:lnTo>
                  <a:pt x="714" y="5322"/>
                </a:lnTo>
                <a:lnTo>
                  <a:pt x="976" y="5596"/>
                </a:lnTo>
                <a:cubicBezTo>
                  <a:pt x="1036" y="5656"/>
                  <a:pt x="1131" y="5691"/>
                  <a:pt x="1214" y="5691"/>
                </a:cubicBezTo>
                <a:cubicBezTo>
                  <a:pt x="1310" y="5691"/>
                  <a:pt x="1381" y="5667"/>
                  <a:pt x="1453" y="5596"/>
                </a:cubicBezTo>
                <a:lnTo>
                  <a:pt x="1726" y="5322"/>
                </a:lnTo>
                <a:lnTo>
                  <a:pt x="2000" y="5477"/>
                </a:lnTo>
                <a:cubicBezTo>
                  <a:pt x="2060" y="5501"/>
                  <a:pt x="2107" y="5572"/>
                  <a:pt x="2107" y="5656"/>
                </a:cubicBezTo>
                <a:lnTo>
                  <a:pt x="2107" y="7382"/>
                </a:lnTo>
                <a:cubicBezTo>
                  <a:pt x="2107" y="7453"/>
                  <a:pt x="2096" y="7525"/>
                  <a:pt x="2048" y="7584"/>
                </a:cubicBezTo>
                <a:lnTo>
                  <a:pt x="1869" y="7858"/>
                </a:lnTo>
                <a:cubicBezTo>
                  <a:pt x="1798" y="7977"/>
                  <a:pt x="1750" y="8096"/>
                  <a:pt x="1750" y="8227"/>
                </a:cubicBezTo>
                <a:lnTo>
                  <a:pt x="1750" y="8942"/>
                </a:lnTo>
                <a:cubicBezTo>
                  <a:pt x="1750" y="9025"/>
                  <a:pt x="1822" y="9108"/>
                  <a:pt x="1917" y="9108"/>
                </a:cubicBezTo>
                <a:cubicBezTo>
                  <a:pt x="2000" y="9108"/>
                  <a:pt x="2084" y="9025"/>
                  <a:pt x="2084" y="8942"/>
                </a:cubicBezTo>
                <a:lnTo>
                  <a:pt x="2084" y="8227"/>
                </a:lnTo>
                <a:cubicBezTo>
                  <a:pt x="2084" y="8156"/>
                  <a:pt x="2096" y="8073"/>
                  <a:pt x="2143" y="8013"/>
                </a:cubicBezTo>
                <a:lnTo>
                  <a:pt x="2322" y="7751"/>
                </a:lnTo>
                <a:cubicBezTo>
                  <a:pt x="2393" y="7632"/>
                  <a:pt x="2441" y="7513"/>
                  <a:pt x="2441" y="7382"/>
                </a:cubicBezTo>
                <a:lnTo>
                  <a:pt x="2441" y="5656"/>
                </a:lnTo>
                <a:cubicBezTo>
                  <a:pt x="2441" y="5453"/>
                  <a:pt x="2334" y="5275"/>
                  <a:pt x="2155" y="5191"/>
                </a:cubicBezTo>
                <a:lnTo>
                  <a:pt x="1738" y="4977"/>
                </a:lnTo>
                <a:lnTo>
                  <a:pt x="1726" y="4965"/>
                </a:lnTo>
                <a:lnTo>
                  <a:pt x="1726" y="4703"/>
                </a:lnTo>
                <a:cubicBezTo>
                  <a:pt x="1929" y="4536"/>
                  <a:pt x="2084" y="4298"/>
                  <a:pt x="2084" y="4012"/>
                </a:cubicBezTo>
                <a:lnTo>
                  <a:pt x="2084" y="3655"/>
                </a:lnTo>
                <a:cubicBezTo>
                  <a:pt x="2084" y="3405"/>
                  <a:pt x="1929" y="3179"/>
                  <a:pt x="1726" y="3060"/>
                </a:cubicBezTo>
                <a:lnTo>
                  <a:pt x="1726" y="2643"/>
                </a:lnTo>
                <a:cubicBezTo>
                  <a:pt x="1726" y="2572"/>
                  <a:pt x="1762" y="2512"/>
                  <a:pt x="1822" y="2465"/>
                </a:cubicBezTo>
                <a:lnTo>
                  <a:pt x="2107" y="2322"/>
                </a:lnTo>
                <a:lnTo>
                  <a:pt x="2381" y="2584"/>
                </a:lnTo>
                <a:cubicBezTo>
                  <a:pt x="2441" y="2643"/>
                  <a:pt x="2524" y="2691"/>
                  <a:pt x="2619" y="2691"/>
                </a:cubicBezTo>
                <a:cubicBezTo>
                  <a:pt x="2703" y="2691"/>
                  <a:pt x="2774" y="2655"/>
                  <a:pt x="2858" y="2584"/>
                </a:cubicBezTo>
                <a:lnTo>
                  <a:pt x="3119" y="2322"/>
                </a:lnTo>
                <a:lnTo>
                  <a:pt x="3405" y="2465"/>
                </a:lnTo>
                <a:cubicBezTo>
                  <a:pt x="3465" y="2500"/>
                  <a:pt x="3512" y="2572"/>
                  <a:pt x="3512" y="2643"/>
                </a:cubicBezTo>
                <a:lnTo>
                  <a:pt x="3512" y="3060"/>
                </a:lnTo>
                <a:cubicBezTo>
                  <a:pt x="3298" y="3179"/>
                  <a:pt x="3155" y="3405"/>
                  <a:pt x="3155" y="3655"/>
                </a:cubicBezTo>
                <a:lnTo>
                  <a:pt x="3155" y="4012"/>
                </a:lnTo>
                <a:cubicBezTo>
                  <a:pt x="3155" y="4298"/>
                  <a:pt x="3286" y="4548"/>
                  <a:pt x="3512" y="4703"/>
                </a:cubicBezTo>
                <a:lnTo>
                  <a:pt x="3512" y="4953"/>
                </a:lnTo>
                <a:cubicBezTo>
                  <a:pt x="3512" y="4953"/>
                  <a:pt x="3512" y="4965"/>
                  <a:pt x="3489" y="4965"/>
                </a:cubicBezTo>
                <a:lnTo>
                  <a:pt x="3072" y="5179"/>
                </a:lnTo>
                <a:cubicBezTo>
                  <a:pt x="2893" y="5263"/>
                  <a:pt x="2798" y="5441"/>
                  <a:pt x="2798" y="5632"/>
                </a:cubicBezTo>
                <a:lnTo>
                  <a:pt x="2798" y="7358"/>
                </a:lnTo>
                <a:cubicBezTo>
                  <a:pt x="2798" y="7501"/>
                  <a:pt x="2834" y="7632"/>
                  <a:pt x="2917" y="7739"/>
                </a:cubicBezTo>
                <a:lnTo>
                  <a:pt x="3096" y="8001"/>
                </a:lnTo>
                <a:cubicBezTo>
                  <a:pt x="3131" y="8061"/>
                  <a:pt x="3155" y="8132"/>
                  <a:pt x="3155" y="8215"/>
                </a:cubicBezTo>
                <a:lnTo>
                  <a:pt x="3155" y="8930"/>
                </a:lnTo>
                <a:cubicBezTo>
                  <a:pt x="3155" y="9013"/>
                  <a:pt x="3227" y="9085"/>
                  <a:pt x="3310" y="9085"/>
                </a:cubicBezTo>
                <a:cubicBezTo>
                  <a:pt x="3405" y="9085"/>
                  <a:pt x="3477" y="9013"/>
                  <a:pt x="3477" y="8930"/>
                </a:cubicBezTo>
                <a:lnTo>
                  <a:pt x="3477" y="8215"/>
                </a:lnTo>
                <a:cubicBezTo>
                  <a:pt x="3477" y="8073"/>
                  <a:pt x="3429" y="7942"/>
                  <a:pt x="3358" y="7834"/>
                </a:cubicBezTo>
                <a:lnTo>
                  <a:pt x="3179" y="7572"/>
                </a:lnTo>
                <a:cubicBezTo>
                  <a:pt x="3131" y="7513"/>
                  <a:pt x="3119" y="7441"/>
                  <a:pt x="3119" y="7358"/>
                </a:cubicBezTo>
                <a:lnTo>
                  <a:pt x="3119" y="5632"/>
                </a:lnTo>
                <a:cubicBezTo>
                  <a:pt x="3119" y="5560"/>
                  <a:pt x="3167" y="5501"/>
                  <a:pt x="3227" y="5453"/>
                </a:cubicBezTo>
                <a:lnTo>
                  <a:pt x="3512" y="5310"/>
                </a:lnTo>
                <a:lnTo>
                  <a:pt x="3774" y="5572"/>
                </a:lnTo>
                <a:cubicBezTo>
                  <a:pt x="3834" y="5632"/>
                  <a:pt x="3929" y="5679"/>
                  <a:pt x="4012" y="5679"/>
                </a:cubicBezTo>
                <a:cubicBezTo>
                  <a:pt x="4108" y="5679"/>
                  <a:pt x="4179" y="5656"/>
                  <a:pt x="4251" y="5572"/>
                </a:cubicBezTo>
                <a:lnTo>
                  <a:pt x="4524" y="5310"/>
                </a:lnTo>
                <a:lnTo>
                  <a:pt x="4798" y="5453"/>
                </a:lnTo>
                <a:cubicBezTo>
                  <a:pt x="4858" y="5489"/>
                  <a:pt x="4905" y="5560"/>
                  <a:pt x="4905" y="5632"/>
                </a:cubicBezTo>
                <a:lnTo>
                  <a:pt x="4905" y="7358"/>
                </a:lnTo>
                <a:cubicBezTo>
                  <a:pt x="4905" y="7441"/>
                  <a:pt x="4893" y="7513"/>
                  <a:pt x="4846" y="7572"/>
                </a:cubicBezTo>
                <a:lnTo>
                  <a:pt x="4667" y="7834"/>
                </a:lnTo>
                <a:cubicBezTo>
                  <a:pt x="4596" y="7953"/>
                  <a:pt x="4548" y="8073"/>
                  <a:pt x="4548" y="8215"/>
                </a:cubicBezTo>
                <a:lnTo>
                  <a:pt x="4548" y="8930"/>
                </a:lnTo>
                <a:cubicBezTo>
                  <a:pt x="4548" y="9013"/>
                  <a:pt x="4620" y="9085"/>
                  <a:pt x="4715" y="9085"/>
                </a:cubicBezTo>
                <a:cubicBezTo>
                  <a:pt x="4798" y="9085"/>
                  <a:pt x="4882" y="9013"/>
                  <a:pt x="4882" y="8930"/>
                </a:cubicBezTo>
                <a:lnTo>
                  <a:pt x="4882" y="8215"/>
                </a:lnTo>
                <a:cubicBezTo>
                  <a:pt x="4882" y="8132"/>
                  <a:pt x="4893" y="8061"/>
                  <a:pt x="4941" y="8001"/>
                </a:cubicBezTo>
                <a:lnTo>
                  <a:pt x="5120" y="7739"/>
                </a:lnTo>
                <a:cubicBezTo>
                  <a:pt x="5191" y="7620"/>
                  <a:pt x="5239" y="7501"/>
                  <a:pt x="5239" y="7358"/>
                </a:cubicBezTo>
                <a:lnTo>
                  <a:pt x="5239" y="5632"/>
                </a:lnTo>
                <a:cubicBezTo>
                  <a:pt x="5239" y="5441"/>
                  <a:pt x="5132" y="5263"/>
                  <a:pt x="4953" y="5179"/>
                </a:cubicBezTo>
                <a:lnTo>
                  <a:pt x="4536" y="4965"/>
                </a:lnTo>
                <a:lnTo>
                  <a:pt x="4524" y="4953"/>
                </a:lnTo>
                <a:lnTo>
                  <a:pt x="4524" y="4703"/>
                </a:lnTo>
                <a:cubicBezTo>
                  <a:pt x="4727" y="4536"/>
                  <a:pt x="4882" y="4298"/>
                  <a:pt x="4882" y="4012"/>
                </a:cubicBezTo>
                <a:lnTo>
                  <a:pt x="4882" y="3655"/>
                </a:lnTo>
                <a:cubicBezTo>
                  <a:pt x="4882" y="3405"/>
                  <a:pt x="4727" y="3179"/>
                  <a:pt x="4524" y="3060"/>
                </a:cubicBezTo>
                <a:lnTo>
                  <a:pt x="4524" y="2643"/>
                </a:lnTo>
                <a:cubicBezTo>
                  <a:pt x="4524" y="2572"/>
                  <a:pt x="4560" y="2512"/>
                  <a:pt x="4620" y="2465"/>
                </a:cubicBezTo>
                <a:lnTo>
                  <a:pt x="4905" y="2322"/>
                </a:lnTo>
                <a:lnTo>
                  <a:pt x="5179" y="2584"/>
                </a:lnTo>
                <a:cubicBezTo>
                  <a:pt x="5239" y="2643"/>
                  <a:pt x="5322" y="2691"/>
                  <a:pt x="5417" y="2691"/>
                </a:cubicBezTo>
                <a:cubicBezTo>
                  <a:pt x="5501" y="2691"/>
                  <a:pt x="5572" y="2655"/>
                  <a:pt x="5655" y="2584"/>
                </a:cubicBezTo>
                <a:lnTo>
                  <a:pt x="5917" y="2322"/>
                </a:lnTo>
                <a:lnTo>
                  <a:pt x="6203" y="2465"/>
                </a:lnTo>
                <a:cubicBezTo>
                  <a:pt x="6263" y="2500"/>
                  <a:pt x="6310" y="2572"/>
                  <a:pt x="6310" y="2643"/>
                </a:cubicBezTo>
                <a:lnTo>
                  <a:pt x="6310" y="3060"/>
                </a:lnTo>
                <a:cubicBezTo>
                  <a:pt x="6096" y="3179"/>
                  <a:pt x="5953" y="3405"/>
                  <a:pt x="5953" y="3655"/>
                </a:cubicBezTo>
                <a:lnTo>
                  <a:pt x="5953" y="4012"/>
                </a:lnTo>
                <a:cubicBezTo>
                  <a:pt x="5953" y="4298"/>
                  <a:pt x="6084" y="4548"/>
                  <a:pt x="6310" y="4703"/>
                </a:cubicBezTo>
                <a:lnTo>
                  <a:pt x="6310" y="4953"/>
                </a:lnTo>
                <a:cubicBezTo>
                  <a:pt x="6310" y="4953"/>
                  <a:pt x="6310" y="4965"/>
                  <a:pt x="6287" y="4965"/>
                </a:cubicBezTo>
                <a:lnTo>
                  <a:pt x="5870" y="5179"/>
                </a:lnTo>
                <a:cubicBezTo>
                  <a:pt x="5691" y="5263"/>
                  <a:pt x="5596" y="5441"/>
                  <a:pt x="5596" y="5632"/>
                </a:cubicBezTo>
                <a:lnTo>
                  <a:pt x="5596" y="7358"/>
                </a:lnTo>
                <a:cubicBezTo>
                  <a:pt x="5596" y="7501"/>
                  <a:pt x="5632" y="7632"/>
                  <a:pt x="5715" y="7739"/>
                </a:cubicBezTo>
                <a:lnTo>
                  <a:pt x="5894" y="8001"/>
                </a:lnTo>
                <a:cubicBezTo>
                  <a:pt x="5929" y="8061"/>
                  <a:pt x="5953" y="8132"/>
                  <a:pt x="5953" y="8215"/>
                </a:cubicBezTo>
                <a:lnTo>
                  <a:pt x="5953" y="8930"/>
                </a:lnTo>
                <a:cubicBezTo>
                  <a:pt x="5953" y="9013"/>
                  <a:pt x="6025" y="9085"/>
                  <a:pt x="6108" y="9085"/>
                </a:cubicBezTo>
                <a:cubicBezTo>
                  <a:pt x="6203" y="9085"/>
                  <a:pt x="6275" y="9013"/>
                  <a:pt x="6275" y="8930"/>
                </a:cubicBezTo>
                <a:lnTo>
                  <a:pt x="6275" y="8215"/>
                </a:lnTo>
                <a:cubicBezTo>
                  <a:pt x="6275" y="8073"/>
                  <a:pt x="6227" y="7942"/>
                  <a:pt x="6156" y="7834"/>
                </a:cubicBezTo>
                <a:lnTo>
                  <a:pt x="5977" y="7572"/>
                </a:lnTo>
                <a:cubicBezTo>
                  <a:pt x="5929" y="7513"/>
                  <a:pt x="5917" y="7441"/>
                  <a:pt x="5917" y="7358"/>
                </a:cubicBezTo>
                <a:lnTo>
                  <a:pt x="5917" y="5632"/>
                </a:lnTo>
                <a:cubicBezTo>
                  <a:pt x="5917" y="5560"/>
                  <a:pt x="5965" y="5501"/>
                  <a:pt x="6025" y="5453"/>
                </a:cubicBezTo>
                <a:lnTo>
                  <a:pt x="6310" y="5310"/>
                </a:lnTo>
                <a:lnTo>
                  <a:pt x="6572" y="5572"/>
                </a:lnTo>
                <a:cubicBezTo>
                  <a:pt x="6632" y="5632"/>
                  <a:pt x="6727" y="5679"/>
                  <a:pt x="6810" y="5679"/>
                </a:cubicBezTo>
                <a:cubicBezTo>
                  <a:pt x="6906" y="5679"/>
                  <a:pt x="6977" y="5656"/>
                  <a:pt x="7049" y="5572"/>
                </a:cubicBezTo>
                <a:lnTo>
                  <a:pt x="7322" y="5310"/>
                </a:lnTo>
                <a:lnTo>
                  <a:pt x="7596" y="5453"/>
                </a:lnTo>
                <a:cubicBezTo>
                  <a:pt x="7656" y="5489"/>
                  <a:pt x="7703" y="5560"/>
                  <a:pt x="7703" y="5632"/>
                </a:cubicBezTo>
                <a:lnTo>
                  <a:pt x="7703" y="7358"/>
                </a:lnTo>
                <a:cubicBezTo>
                  <a:pt x="7703" y="7441"/>
                  <a:pt x="7691" y="7513"/>
                  <a:pt x="7644" y="7572"/>
                </a:cubicBezTo>
                <a:lnTo>
                  <a:pt x="7465" y="7834"/>
                </a:lnTo>
                <a:cubicBezTo>
                  <a:pt x="7394" y="7953"/>
                  <a:pt x="7346" y="8073"/>
                  <a:pt x="7346" y="8215"/>
                </a:cubicBezTo>
                <a:lnTo>
                  <a:pt x="7346" y="8930"/>
                </a:lnTo>
                <a:cubicBezTo>
                  <a:pt x="7346" y="9013"/>
                  <a:pt x="7418" y="9085"/>
                  <a:pt x="7513" y="9085"/>
                </a:cubicBezTo>
                <a:cubicBezTo>
                  <a:pt x="7596" y="9085"/>
                  <a:pt x="7680" y="9013"/>
                  <a:pt x="7680" y="8930"/>
                </a:cubicBezTo>
                <a:lnTo>
                  <a:pt x="7680" y="8215"/>
                </a:lnTo>
                <a:cubicBezTo>
                  <a:pt x="7680" y="8132"/>
                  <a:pt x="7691" y="8061"/>
                  <a:pt x="7739" y="8001"/>
                </a:cubicBezTo>
                <a:lnTo>
                  <a:pt x="7918" y="7739"/>
                </a:lnTo>
                <a:cubicBezTo>
                  <a:pt x="7989" y="7620"/>
                  <a:pt x="8037" y="7501"/>
                  <a:pt x="8037" y="7358"/>
                </a:cubicBezTo>
                <a:lnTo>
                  <a:pt x="8037" y="5632"/>
                </a:lnTo>
                <a:cubicBezTo>
                  <a:pt x="8037" y="5441"/>
                  <a:pt x="7930" y="5263"/>
                  <a:pt x="7751" y="5179"/>
                </a:cubicBezTo>
                <a:lnTo>
                  <a:pt x="7334" y="4965"/>
                </a:lnTo>
                <a:lnTo>
                  <a:pt x="7322" y="4953"/>
                </a:lnTo>
                <a:lnTo>
                  <a:pt x="7322" y="4703"/>
                </a:lnTo>
                <a:cubicBezTo>
                  <a:pt x="7525" y="4536"/>
                  <a:pt x="7680" y="4298"/>
                  <a:pt x="7680" y="4012"/>
                </a:cubicBezTo>
                <a:lnTo>
                  <a:pt x="7680" y="3655"/>
                </a:lnTo>
                <a:cubicBezTo>
                  <a:pt x="7680" y="3405"/>
                  <a:pt x="7525" y="3179"/>
                  <a:pt x="7322" y="3060"/>
                </a:cubicBezTo>
                <a:lnTo>
                  <a:pt x="7322" y="2643"/>
                </a:lnTo>
                <a:cubicBezTo>
                  <a:pt x="7322" y="2572"/>
                  <a:pt x="7358" y="2512"/>
                  <a:pt x="7418" y="2465"/>
                </a:cubicBezTo>
                <a:lnTo>
                  <a:pt x="7703" y="2322"/>
                </a:lnTo>
                <a:lnTo>
                  <a:pt x="7977" y="2584"/>
                </a:lnTo>
                <a:cubicBezTo>
                  <a:pt x="8037" y="2643"/>
                  <a:pt x="8120" y="2691"/>
                  <a:pt x="8215" y="2691"/>
                </a:cubicBezTo>
                <a:cubicBezTo>
                  <a:pt x="8299" y="2691"/>
                  <a:pt x="8370" y="2655"/>
                  <a:pt x="8453" y="2584"/>
                </a:cubicBezTo>
                <a:lnTo>
                  <a:pt x="8715" y="2322"/>
                </a:lnTo>
                <a:lnTo>
                  <a:pt x="9001" y="2465"/>
                </a:lnTo>
                <a:cubicBezTo>
                  <a:pt x="9061" y="2500"/>
                  <a:pt x="9108" y="2572"/>
                  <a:pt x="9108" y="2643"/>
                </a:cubicBezTo>
                <a:lnTo>
                  <a:pt x="9108" y="3060"/>
                </a:lnTo>
                <a:cubicBezTo>
                  <a:pt x="8894" y="3179"/>
                  <a:pt x="8751" y="3405"/>
                  <a:pt x="8751" y="3655"/>
                </a:cubicBezTo>
                <a:lnTo>
                  <a:pt x="8751" y="4012"/>
                </a:lnTo>
                <a:cubicBezTo>
                  <a:pt x="8751" y="4298"/>
                  <a:pt x="8882" y="4548"/>
                  <a:pt x="9108" y="4703"/>
                </a:cubicBezTo>
                <a:lnTo>
                  <a:pt x="9108" y="4953"/>
                </a:lnTo>
                <a:cubicBezTo>
                  <a:pt x="9108" y="4953"/>
                  <a:pt x="9108" y="4965"/>
                  <a:pt x="9084" y="4965"/>
                </a:cubicBezTo>
                <a:lnTo>
                  <a:pt x="8668" y="5179"/>
                </a:lnTo>
                <a:cubicBezTo>
                  <a:pt x="8489" y="5263"/>
                  <a:pt x="8394" y="5441"/>
                  <a:pt x="8394" y="5632"/>
                </a:cubicBezTo>
                <a:lnTo>
                  <a:pt x="8394" y="7358"/>
                </a:lnTo>
                <a:cubicBezTo>
                  <a:pt x="8394" y="7501"/>
                  <a:pt x="8430" y="7632"/>
                  <a:pt x="8513" y="7739"/>
                </a:cubicBezTo>
                <a:lnTo>
                  <a:pt x="8692" y="8001"/>
                </a:lnTo>
                <a:cubicBezTo>
                  <a:pt x="8727" y="8061"/>
                  <a:pt x="8751" y="8132"/>
                  <a:pt x="8751" y="8215"/>
                </a:cubicBezTo>
                <a:lnTo>
                  <a:pt x="8751" y="8930"/>
                </a:lnTo>
                <a:cubicBezTo>
                  <a:pt x="8751" y="9013"/>
                  <a:pt x="8823" y="9085"/>
                  <a:pt x="8906" y="9085"/>
                </a:cubicBezTo>
                <a:cubicBezTo>
                  <a:pt x="9001" y="9085"/>
                  <a:pt x="9073" y="9013"/>
                  <a:pt x="9073" y="8930"/>
                </a:cubicBezTo>
                <a:lnTo>
                  <a:pt x="9073" y="8215"/>
                </a:lnTo>
                <a:cubicBezTo>
                  <a:pt x="9073" y="8073"/>
                  <a:pt x="9025" y="7942"/>
                  <a:pt x="8954" y="7834"/>
                </a:cubicBezTo>
                <a:lnTo>
                  <a:pt x="8775" y="7572"/>
                </a:lnTo>
                <a:cubicBezTo>
                  <a:pt x="8727" y="7513"/>
                  <a:pt x="8715" y="7441"/>
                  <a:pt x="8715" y="7358"/>
                </a:cubicBezTo>
                <a:lnTo>
                  <a:pt x="8715" y="5632"/>
                </a:lnTo>
                <a:cubicBezTo>
                  <a:pt x="8715" y="5560"/>
                  <a:pt x="8763" y="5501"/>
                  <a:pt x="8823" y="5453"/>
                </a:cubicBezTo>
                <a:lnTo>
                  <a:pt x="9108" y="5310"/>
                </a:lnTo>
                <a:lnTo>
                  <a:pt x="9370" y="5572"/>
                </a:lnTo>
                <a:cubicBezTo>
                  <a:pt x="9430" y="5632"/>
                  <a:pt x="9525" y="5679"/>
                  <a:pt x="9608" y="5679"/>
                </a:cubicBezTo>
                <a:cubicBezTo>
                  <a:pt x="9704" y="5679"/>
                  <a:pt x="9775" y="5656"/>
                  <a:pt x="9846" y="5572"/>
                </a:cubicBezTo>
                <a:lnTo>
                  <a:pt x="10120" y="5310"/>
                </a:lnTo>
                <a:lnTo>
                  <a:pt x="10394" y="5453"/>
                </a:lnTo>
                <a:cubicBezTo>
                  <a:pt x="10454" y="5489"/>
                  <a:pt x="10501" y="5560"/>
                  <a:pt x="10501" y="5632"/>
                </a:cubicBezTo>
                <a:lnTo>
                  <a:pt x="10501" y="7358"/>
                </a:lnTo>
                <a:cubicBezTo>
                  <a:pt x="10501" y="7441"/>
                  <a:pt x="10489" y="7513"/>
                  <a:pt x="10442" y="7572"/>
                </a:cubicBezTo>
                <a:lnTo>
                  <a:pt x="10263" y="7834"/>
                </a:lnTo>
                <a:cubicBezTo>
                  <a:pt x="10192" y="7953"/>
                  <a:pt x="10144" y="8073"/>
                  <a:pt x="10144" y="8215"/>
                </a:cubicBezTo>
                <a:lnTo>
                  <a:pt x="10144" y="8930"/>
                </a:lnTo>
                <a:cubicBezTo>
                  <a:pt x="10144" y="9013"/>
                  <a:pt x="10216" y="9085"/>
                  <a:pt x="10311" y="9085"/>
                </a:cubicBezTo>
                <a:cubicBezTo>
                  <a:pt x="10394" y="9085"/>
                  <a:pt x="10478" y="9013"/>
                  <a:pt x="10478" y="8930"/>
                </a:cubicBezTo>
                <a:lnTo>
                  <a:pt x="10478" y="8215"/>
                </a:lnTo>
                <a:cubicBezTo>
                  <a:pt x="10478" y="8132"/>
                  <a:pt x="10489" y="8061"/>
                  <a:pt x="10537" y="8001"/>
                </a:cubicBezTo>
                <a:lnTo>
                  <a:pt x="10716" y="7739"/>
                </a:lnTo>
                <a:cubicBezTo>
                  <a:pt x="10787" y="7620"/>
                  <a:pt x="10835" y="7501"/>
                  <a:pt x="10835" y="7358"/>
                </a:cubicBezTo>
                <a:lnTo>
                  <a:pt x="10835" y="5632"/>
                </a:lnTo>
                <a:cubicBezTo>
                  <a:pt x="10918" y="5429"/>
                  <a:pt x="10811" y="5251"/>
                  <a:pt x="10632" y="5155"/>
                </a:cubicBezTo>
                <a:lnTo>
                  <a:pt x="10216" y="4953"/>
                </a:lnTo>
                <a:lnTo>
                  <a:pt x="10204" y="4941"/>
                </a:lnTo>
                <a:lnTo>
                  <a:pt x="10204" y="4703"/>
                </a:lnTo>
                <a:cubicBezTo>
                  <a:pt x="10418" y="4536"/>
                  <a:pt x="10561" y="4298"/>
                  <a:pt x="10561" y="4012"/>
                </a:cubicBezTo>
                <a:lnTo>
                  <a:pt x="10561" y="3655"/>
                </a:lnTo>
                <a:cubicBezTo>
                  <a:pt x="10561" y="3286"/>
                  <a:pt x="10251" y="2977"/>
                  <a:pt x="9882" y="2977"/>
                </a:cubicBezTo>
                <a:lnTo>
                  <a:pt x="9501" y="2977"/>
                </a:lnTo>
                <a:lnTo>
                  <a:pt x="9501" y="2643"/>
                </a:lnTo>
                <a:cubicBezTo>
                  <a:pt x="9501" y="2453"/>
                  <a:pt x="9406" y="2274"/>
                  <a:pt x="9227" y="2179"/>
                </a:cubicBezTo>
                <a:lnTo>
                  <a:pt x="8811" y="1977"/>
                </a:lnTo>
                <a:lnTo>
                  <a:pt x="8787" y="1953"/>
                </a:lnTo>
                <a:lnTo>
                  <a:pt x="8787" y="1726"/>
                </a:lnTo>
                <a:cubicBezTo>
                  <a:pt x="9001" y="1560"/>
                  <a:pt x="9144" y="1322"/>
                  <a:pt x="9144" y="1036"/>
                </a:cubicBezTo>
                <a:lnTo>
                  <a:pt x="9144" y="679"/>
                </a:lnTo>
                <a:cubicBezTo>
                  <a:pt x="9144" y="310"/>
                  <a:pt x="8834" y="0"/>
                  <a:pt x="8465" y="0"/>
                </a:cubicBezTo>
                <a:lnTo>
                  <a:pt x="8108" y="0"/>
                </a:lnTo>
                <a:cubicBezTo>
                  <a:pt x="7739" y="0"/>
                  <a:pt x="7418" y="310"/>
                  <a:pt x="7418" y="679"/>
                </a:cubicBezTo>
                <a:lnTo>
                  <a:pt x="7418" y="1036"/>
                </a:lnTo>
                <a:cubicBezTo>
                  <a:pt x="7418" y="1322"/>
                  <a:pt x="7560" y="1572"/>
                  <a:pt x="7775" y="1726"/>
                </a:cubicBezTo>
                <a:lnTo>
                  <a:pt x="7775" y="1977"/>
                </a:lnTo>
                <a:cubicBezTo>
                  <a:pt x="7775" y="1977"/>
                  <a:pt x="7775" y="1988"/>
                  <a:pt x="7763" y="1988"/>
                </a:cubicBezTo>
                <a:lnTo>
                  <a:pt x="7346" y="2203"/>
                </a:lnTo>
                <a:cubicBezTo>
                  <a:pt x="7168" y="2286"/>
                  <a:pt x="7060" y="2465"/>
                  <a:pt x="7060" y="2655"/>
                </a:cubicBezTo>
                <a:lnTo>
                  <a:pt x="7060" y="2989"/>
                </a:lnTo>
                <a:lnTo>
                  <a:pt x="6679" y="2989"/>
                </a:lnTo>
                <a:lnTo>
                  <a:pt x="6679" y="2655"/>
                </a:lnTo>
                <a:cubicBezTo>
                  <a:pt x="6679" y="2465"/>
                  <a:pt x="6572" y="2286"/>
                  <a:pt x="6394" y="2203"/>
                </a:cubicBezTo>
                <a:lnTo>
                  <a:pt x="5977" y="1988"/>
                </a:lnTo>
                <a:lnTo>
                  <a:pt x="5965" y="1977"/>
                </a:lnTo>
                <a:lnTo>
                  <a:pt x="5965" y="1726"/>
                </a:lnTo>
                <a:cubicBezTo>
                  <a:pt x="6167" y="1560"/>
                  <a:pt x="6322" y="1322"/>
                  <a:pt x="6322" y="1036"/>
                </a:cubicBezTo>
                <a:lnTo>
                  <a:pt x="6322" y="679"/>
                </a:lnTo>
                <a:cubicBezTo>
                  <a:pt x="6322" y="310"/>
                  <a:pt x="6013" y="0"/>
                  <a:pt x="5632" y="0"/>
                </a:cubicBezTo>
                <a:lnTo>
                  <a:pt x="5274" y="0"/>
                </a:lnTo>
                <a:cubicBezTo>
                  <a:pt x="4905" y="0"/>
                  <a:pt x="4596" y="310"/>
                  <a:pt x="4596" y="679"/>
                </a:cubicBezTo>
                <a:lnTo>
                  <a:pt x="4596" y="1036"/>
                </a:lnTo>
                <a:cubicBezTo>
                  <a:pt x="4596" y="1322"/>
                  <a:pt x="4727" y="1572"/>
                  <a:pt x="4953" y="1726"/>
                </a:cubicBezTo>
                <a:lnTo>
                  <a:pt x="4953" y="1977"/>
                </a:lnTo>
                <a:cubicBezTo>
                  <a:pt x="4953" y="1977"/>
                  <a:pt x="4953" y="1988"/>
                  <a:pt x="4941" y="1988"/>
                </a:cubicBezTo>
                <a:lnTo>
                  <a:pt x="4524" y="2203"/>
                </a:lnTo>
                <a:cubicBezTo>
                  <a:pt x="4346" y="2286"/>
                  <a:pt x="4239" y="2465"/>
                  <a:pt x="4239" y="2655"/>
                </a:cubicBezTo>
                <a:lnTo>
                  <a:pt x="4239" y="2989"/>
                </a:lnTo>
                <a:lnTo>
                  <a:pt x="3846" y="2989"/>
                </a:lnTo>
                <a:lnTo>
                  <a:pt x="3846" y="2655"/>
                </a:lnTo>
                <a:cubicBezTo>
                  <a:pt x="3846" y="2465"/>
                  <a:pt x="3750" y="2286"/>
                  <a:pt x="3572" y="2203"/>
                </a:cubicBezTo>
                <a:lnTo>
                  <a:pt x="3155" y="1988"/>
                </a:lnTo>
                <a:lnTo>
                  <a:pt x="3131" y="1977"/>
                </a:lnTo>
                <a:lnTo>
                  <a:pt x="3131" y="1726"/>
                </a:lnTo>
                <a:cubicBezTo>
                  <a:pt x="3346" y="1560"/>
                  <a:pt x="3489" y="1322"/>
                  <a:pt x="3489" y="1036"/>
                </a:cubicBezTo>
                <a:lnTo>
                  <a:pt x="3489" y="679"/>
                </a:lnTo>
                <a:cubicBezTo>
                  <a:pt x="3489" y="310"/>
                  <a:pt x="3179" y="0"/>
                  <a:pt x="281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6" name="Google Shape;15958;p136">
            <a:extLst>
              <a:ext uri="{FF2B5EF4-FFF2-40B4-BE49-F238E27FC236}">
                <a16:creationId xmlns:a16="http://schemas.microsoft.com/office/drawing/2014/main" id="{1315143C-6D33-BE7E-59E7-D4AFEA72CB43}"/>
              </a:ext>
            </a:extLst>
          </p:cNvPr>
          <p:cNvGrpSpPr/>
          <p:nvPr/>
        </p:nvGrpSpPr>
        <p:grpSpPr>
          <a:xfrm>
            <a:off x="4637774" y="2704893"/>
            <a:ext cx="678941" cy="701121"/>
            <a:chOff x="7538896" y="1970156"/>
            <a:chExt cx="361147" cy="361529"/>
          </a:xfrm>
          <a:solidFill>
            <a:schemeClr val="accent1"/>
          </a:solidFill>
        </p:grpSpPr>
        <p:sp>
          <p:nvSpPr>
            <p:cNvPr id="7" name="Google Shape;15959;p136">
              <a:extLst>
                <a:ext uri="{FF2B5EF4-FFF2-40B4-BE49-F238E27FC236}">
                  <a16:creationId xmlns:a16="http://schemas.microsoft.com/office/drawing/2014/main" id="{AE8A0A39-4C25-15EC-AEDD-853762844DF8}"/>
                </a:ext>
              </a:extLst>
            </p:cNvPr>
            <p:cNvSpPr/>
            <p:nvPr/>
          </p:nvSpPr>
          <p:spPr>
            <a:xfrm>
              <a:off x="7538896" y="1970156"/>
              <a:ext cx="361147" cy="361529"/>
            </a:xfrm>
            <a:custGeom>
              <a:avLst/>
              <a:gdLst/>
              <a:ahLst/>
              <a:cxnLst/>
              <a:rect l="l" t="t" r="r" b="b"/>
              <a:pathLst>
                <a:path w="11347" h="11359" extrusionOk="0">
                  <a:moveTo>
                    <a:pt x="8918" y="584"/>
                  </a:moveTo>
                  <a:lnTo>
                    <a:pt x="9477" y="1155"/>
                  </a:lnTo>
                  <a:lnTo>
                    <a:pt x="9632" y="1298"/>
                  </a:lnTo>
                  <a:lnTo>
                    <a:pt x="10239" y="1905"/>
                  </a:lnTo>
                  <a:lnTo>
                    <a:pt x="10704" y="2370"/>
                  </a:lnTo>
                  <a:lnTo>
                    <a:pt x="8918" y="2370"/>
                  </a:lnTo>
                  <a:lnTo>
                    <a:pt x="8918" y="584"/>
                  </a:lnTo>
                  <a:close/>
                  <a:moveTo>
                    <a:pt x="2631" y="4644"/>
                  </a:moveTo>
                  <a:cubicBezTo>
                    <a:pt x="3322" y="4644"/>
                    <a:pt x="3882" y="5215"/>
                    <a:pt x="3882" y="5894"/>
                  </a:cubicBezTo>
                  <a:lnTo>
                    <a:pt x="3882" y="6192"/>
                  </a:lnTo>
                  <a:lnTo>
                    <a:pt x="3810" y="6192"/>
                  </a:lnTo>
                  <a:cubicBezTo>
                    <a:pt x="3429" y="6108"/>
                    <a:pt x="3310" y="5596"/>
                    <a:pt x="3286" y="5596"/>
                  </a:cubicBezTo>
                  <a:cubicBezTo>
                    <a:pt x="3274" y="5525"/>
                    <a:pt x="3215" y="5477"/>
                    <a:pt x="3155" y="5465"/>
                  </a:cubicBezTo>
                  <a:cubicBezTo>
                    <a:pt x="3143" y="5463"/>
                    <a:pt x="3132" y="5462"/>
                    <a:pt x="3121" y="5462"/>
                  </a:cubicBezTo>
                  <a:cubicBezTo>
                    <a:pt x="3064" y="5462"/>
                    <a:pt x="3016" y="5487"/>
                    <a:pt x="2977" y="5537"/>
                  </a:cubicBezTo>
                  <a:cubicBezTo>
                    <a:pt x="2477" y="6156"/>
                    <a:pt x="1429" y="6156"/>
                    <a:pt x="1417" y="6156"/>
                  </a:cubicBezTo>
                  <a:lnTo>
                    <a:pt x="1298" y="6156"/>
                  </a:lnTo>
                  <a:lnTo>
                    <a:pt x="1286" y="6168"/>
                  </a:lnTo>
                  <a:lnTo>
                    <a:pt x="1262" y="6180"/>
                  </a:lnTo>
                  <a:lnTo>
                    <a:pt x="1262" y="5894"/>
                  </a:lnTo>
                  <a:cubicBezTo>
                    <a:pt x="1262" y="5215"/>
                    <a:pt x="1834" y="4644"/>
                    <a:pt x="2512" y="4644"/>
                  </a:cubicBezTo>
                  <a:close/>
                  <a:moveTo>
                    <a:pt x="1238" y="6644"/>
                  </a:moveTo>
                  <a:lnTo>
                    <a:pt x="1238" y="7192"/>
                  </a:lnTo>
                  <a:cubicBezTo>
                    <a:pt x="1107" y="7180"/>
                    <a:pt x="1000" y="7061"/>
                    <a:pt x="1000" y="6930"/>
                  </a:cubicBezTo>
                  <a:cubicBezTo>
                    <a:pt x="1000" y="6846"/>
                    <a:pt x="1024" y="6775"/>
                    <a:pt x="1084" y="6715"/>
                  </a:cubicBezTo>
                  <a:cubicBezTo>
                    <a:pt x="1143" y="6715"/>
                    <a:pt x="1191" y="6692"/>
                    <a:pt x="1226" y="6644"/>
                  </a:cubicBezTo>
                  <a:close/>
                  <a:moveTo>
                    <a:pt x="3929" y="6656"/>
                  </a:moveTo>
                  <a:cubicBezTo>
                    <a:pt x="3965" y="6680"/>
                    <a:pt x="4001" y="6715"/>
                    <a:pt x="4048" y="6715"/>
                  </a:cubicBezTo>
                  <a:cubicBezTo>
                    <a:pt x="4108" y="6763"/>
                    <a:pt x="4132" y="6835"/>
                    <a:pt x="4132" y="6918"/>
                  </a:cubicBezTo>
                  <a:cubicBezTo>
                    <a:pt x="4155" y="7061"/>
                    <a:pt x="4048" y="7180"/>
                    <a:pt x="3917" y="7192"/>
                  </a:cubicBezTo>
                  <a:lnTo>
                    <a:pt x="3917" y="6656"/>
                  </a:lnTo>
                  <a:close/>
                  <a:moveTo>
                    <a:pt x="3036" y="5942"/>
                  </a:moveTo>
                  <a:cubicBezTo>
                    <a:pt x="3120" y="6132"/>
                    <a:pt x="3286" y="6358"/>
                    <a:pt x="3572" y="6465"/>
                  </a:cubicBezTo>
                  <a:lnTo>
                    <a:pt x="3572" y="7227"/>
                  </a:lnTo>
                  <a:cubicBezTo>
                    <a:pt x="3560" y="7704"/>
                    <a:pt x="3167" y="8085"/>
                    <a:pt x="2691" y="8085"/>
                  </a:cubicBezTo>
                  <a:lnTo>
                    <a:pt x="2477" y="8085"/>
                  </a:lnTo>
                  <a:cubicBezTo>
                    <a:pt x="2000" y="8085"/>
                    <a:pt x="1607" y="7692"/>
                    <a:pt x="1607" y="7227"/>
                  </a:cubicBezTo>
                  <a:lnTo>
                    <a:pt x="1607" y="6501"/>
                  </a:lnTo>
                  <a:cubicBezTo>
                    <a:pt x="1917" y="6477"/>
                    <a:pt x="2572" y="6370"/>
                    <a:pt x="3036" y="5942"/>
                  </a:cubicBezTo>
                  <a:close/>
                  <a:moveTo>
                    <a:pt x="2917" y="8418"/>
                  </a:moveTo>
                  <a:lnTo>
                    <a:pt x="2917" y="8656"/>
                  </a:lnTo>
                  <a:lnTo>
                    <a:pt x="2917" y="8668"/>
                  </a:lnTo>
                  <a:lnTo>
                    <a:pt x="2572" y="9025"/>
                  </a:lnTo>
                  <a:lnTo>
                    <a:pt x="2250" y="8692"/>
                  </a:lnTo>
                  <a:lnTo>
                    <a:pt x="2250" y="8418"/>
                  </a:lnTo>
                  <a:cubicBezTo>
                    <a:pt x="2322" y="8430"/>
                    <a:pt x="2393" y="8430"/>
                    <a:pt x="2477" y="8430"/>
                  </a:cubicBezTo>
                  <a:lnTo>
                    <a:pt x="2691" y="8430"/>
                  </a:lnTo>
                  <a:cubicBezTo>
                    <a:pt x="2774" y="8430"/>
                    <a:pt x="2846" y="8418"/>
                    <a:pt x="2917" y="8418"/>
                  </a:cubicBezTo>
                  <a:close/>
                  <a:moveTo>
                    <a:pt x="8561" y="346"/>
                  </a:moveTo>
                  <a:lnTo>
                    <a:pt x="8561" y="2560"/>
                  </a:lnTo>
                  <a:cubicBezTo>
                    <a:pt x="8561" y="2667"/>
                    <a:pt x="8632" y="2739"/>
                    <a:pt x="8739" y="2739"/>
                  </a:cubicBezTo>
                  <a:lnTo>
                    <a:pt x="10954" y="2739"/>
                  </a:lnTo>
                  <a:lnTo>
                    <a:pt x="10954" y="10954"/>
                  </a:lnTo>
                  <a:lnTo>
                    <a:pt x="5167" y="10954"/>
                  </a:lnTo>
                  <a:lnTo>
                    <a:pt x="5167" y="10263"/>
                  </a:lnTo>
                  <a:cubicBezTo>
                    <a:pt x="5167" y="9454"/>
                    <a:pt x="4608" y="9049"/>
                    <a:pt x="4310" y="8954"/>
                  </a:cubicBezTo>
                  <a:lnTo>
                    <a:pt x="3274" y="8537"/>
                  </a:lnTo>
                  <a:lnTo>
                    <a:pt x="3274" y="8311"/>
                  </a:lnTo>
                  <a:cubicBezTo>
                    <a:pt x="3560" y="8156"/>
                    <a:pt x="3786" y="7894"/>
                    <a:pt x="3870" y="7561"/>
                  </a:cubicBezTo>
                  <a:cubicBezTo>
                    <a:pt x="4215" y="7561"/>
                    <a:pt x="4489" y="7287"/>
                    <a:pt x="4489" y="6930"/>
                  </a:cubicBezTo>
                  <a:cubicBezTo>
                    <a:pt x="4489" y="6715"/>
                    <a:pt x="4394" y="6525"/>
                    <a:pt x="4239" y="6418"/>
                  </a:cubicBezTo>
                  <a:lnTo>
                    <a:pt x="4239" y="5942"/>
                  </a:lnTo>
                  <a:cubicBezTo>
                    <a:pt x="4239" y="5108"/>
                    <a:pt x="3620" y="4429"/>
                    <a:pt x="2810" y="4346"/>
                  </a:cubicBezTo>
                  <a:lnTo>
                    <a:pt x="2810" y="346"/>
                  </a:lnTo>
                  <a:close/>
                  <a:moveTo>
                    <a:pt x="2679" y="0"/>
                  </a:moveTo>
                  <a:cubicBezTo>
                    <a:pt x="2572" y="0"/>
                    <a:pt x="2500" y="72"/>
                    <a:pt x="2500" y="179"/>
                  </a:cubicBezTo>
                  <a:lnTo>
                    <a:pt x="2500" y="4358"/>
                  </a:lnTo>
                  <a:cubicBezTo>
                    <a:pt x="1643" y="4394"/>
                    <a:pt x="953" y="5108"/>
                    <a:pt x="953" y="5965"/>
                  </a:cubicBezTo>
                  <a:lnTo>
                    <a:pt x="953" y="6442"/>
                  </a:lnTo>
                  <a:cubicBezTo>
                    <a:pt x="786" y="6561"/>
                    <a:pt x="691" y="6739"/>
                    <a:pt x="691" y="6954"/>
                  </a:cubicBezTo>
                  <a:cubicBezTo>
                    <a:pt x="691" y="7299"/>
                    <a:pt x="965" y="7597"/>
                    <a:pt x="1322" y="7597"/>
                  </a:cubicBezTo>
                  <a:cubicBezTo>
                    <a:pt x="1417" y="7918"/>
                    <a:pt x="1643" y="8192"/>
                    <a:pt x="1917" y="8335"/>
                  </a:cubicBezTo>
                  <a:lnTo>
                    <a:pt x="1917" y="8561"/>
                  </a:lnTo>
                  <a:lnTo>
                    <a:pt x="845" y="8978"/>
                  </a:lnTo>
                  <a:cubicBezTo>
                    <a:pt x="548" y="9085"/>
                    <a:pt x="0" y="9478"/>
                    <a:pt x="0" y="10287"/>
                  </a:cubicBezTo>
                  <a:lnTo>
                    <a:pt x="0" y="11180"/>
                  </a:lnTo>
                  <a:cubicBezTo>
                    <a:pt x="0" y="11287"/>
                    <a:pt x="72" y="11359"/>
                    <a:pt x="179" y="11359"/>
                  </a:cubicBezTo>
                  <a:lnTo>
                    <a:pt x="965" y="11359"/>
                  </a:lnTo>
                  <a:cubicBezTo>
                    <a:pt x="1072" y="11359"/>
                    <a:pt x="1143" y="11287"/>
                    <a:pt x="1143" y="11180"/>
                  </a:cubicBezTo>
                  <a:cubicBezTo>
                    <a:pt x="1143" y="11073"/>
                    <a:pt x="1072" y="11002"/>
                    <a:pt x="965" y="11002"/>
                  </a:cubicBezTo>
                  <a:lnTo>
                    <a:pt x="357" y="11002"/>
                  </a:lnTo>
                  <a:lnTo>
                    <a:pt x="357" y="10263"/>
                  </a:lnTo>
                  <a:cubicBezTo>
                    <a:pt x="357" y="9513"/>
                    <a:pt x="941" y="9287"/>
                    <a:pt x="965" y="9287"/>
                  </a:cubicBezTo>
                  <a:lnTo>
                    <a:pt x="988" y="9287"/>
                  </a:lnTo>
                  <a:lnTo>
                    <a:pt x="1965" y="8906"/>
                  </a:lnTo>
                  <a:lnTo>
                    <a:pt x="1977" y="8918"/>
                  </a:lnTo>
                  <a:lnTo>
                    <a:pt x="2500" y="9430"/>
                  </a:lnTo>
                  <a:cubicBezTo>
                    <a:pt x="2536" y="9454"/>
                    <a:pt x="2572" y="9466"/>
                    <a:pt x="2619" y="9466"/>
                  </a:cubicBezTo>
                  <a:cubicBezTo>
                    <a:pt x="2667" y="9466"/>
                    <a:pt x="2715" y="9454"/>
                    <a:pt x="2739" y="9406"/>
                  </a:cubicBezTo>
                  <a:lnTo>
                    <a:pt x="3251" y="8894"/>
                  </a:lnTo>
                  <a:lnTo>
                    <a:pt x="4227" y="9275"/>
                  </a:lnTo>
                  <a:lnTo>
                    <a:pt x="4239" y="9275"/>
                  </a:lnTo>
                  <a:cubicBezTo>
                    <a:pt x="4239" y="9275"/>
                    <a:pt x="4858" y="9490"/>
                    <a:pt x="4858" y="10240"/>
                  </a:cubicBezTo>
                  <a:lnTo>
                    <a:pt x="4858" y="10954"/>
                  </a:lnTo>
                  <a:lnTo>
                    <a:pt x="1607" y="10954"/>
                  </a:lnTo>
                  <a:cubicBezTo>
                    <a:pt x="1500" y="10954"/>
                    <a:pt x="1429" y="11037"/>
                    <a:pt x="1429" y="11133"/>
                  </a:cubicBezTo>
                  <a:cubicBezTo>
                    <a:pt x="1429" y="11240"/>
                    <a:pt x="1500" y="11311"/>
                    <a:pt x="1607" y="11311"/>
                  </a:cubicBezTo>
                  <a:lnTo>
                    <a:pt x="11168" y="11311"/>
                  </a:lnTo>
                  <a:cubicBezTo>
                    <a:pt x="11263" y="11311"/>
                    <a:pt x="11347" y="11240"/>
                    <a:pt x="11347" y="11133"/>
                  </a:cubicBezTo>
                  <a:lnTo>
                    <a:pt x="11311" y="2536"/>
                  </a:lnTo>
                  <a:lnTo>
                    <a:pt x="11311" y="2501"/>
                  </a:lnTo>
                  <a:lnTo>
                    <a:pt x="11311" y="2489"/>
                  </a:lnTo>
                  <a:cubicBezTo>
                    <a:pt x="11311" y="2489"/>
                    <a:pt x="11311" y="2477"/>
                    <a:pt x="11299" y="2477"/>
                  </a:cubicBezTo>
                  <a:lnTo>
                    <a:pt x="11287" y="2465"/>
                  </a:lnTo>
                  <a:lnTo>
                    <a:pt x="11263" y="2441"/>
                  </a:lnTo>
                  <a:lnTo>
                    <a:pt x="9882" y="1060"/>
                  </a:lnTo>
                  <a:lnTo>
                    <a:pt x="8870" y="48"/>
                  </a:lnTo>
                  <a:lnTo>
                    <a:pt x="8858" y="36"/>
                  </a:lnTo>
                  <a:lnTo>
                    <a:pt x="8846" y="12"/>
                  </a:lnTo>
                  <a:cubicBezTo>
                    <a:pt x="8846" y="12"/>
                    <a:pt x="8823" y="12"/>
                    <a:pt x="88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5960;p136">
              <a:extLst>
                <a:ext uri="{FF2B5EF4-FFF2-40B4-BE49-F238E27FC236}">
                  <a16:creationId xmlns:a16="http://schemas.microsoft.com/office/drawing/2014/main" id="{EDC38136-7C34-C5D8-246C-0EEB9DBF264E}"/>
                </a:ext>
              </a:extLst>
            </p:cNvPr>
            <p:cNvSpPr/>
            <p:nvPr/>
          </p:nvSpPr>
          <p:spPr>
            <a:xfrm>
              <a:off x="7685907" y="2066784"/>
              <a:ext cx="101211" cy="11394"/>
            </a:xfrm>
            <a:custGeom>
              <a:avLst/>
              <a:gdLst/>
              <a:ahLst/>
              <a:cxnLst/>
              <a:rect l="l" t="t" r="r" b="b"/>
              <a:pathLst>
                <a:path w="3180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3001" y="358"/>
                  </a:lnTo>
                  <a:cubicBezTo>
                    <a:pt x="3108" y="358"/>
                    <a:pt x="3180" y="286"/>
                    <a:pt x="3180" y="179"/>
                  </a:cubicBezTo>
                  <a:cubicBezTo>
                    <a:pt x="3180" y="84"/>
                    <a:pt x="3108" y="0"/>
                    <a:pt x="300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5961;p136">
              <a:extLst>
                <a:ext uri="{FF2B5EF4-FFF2-40B4-BE49-F238E27FC236}">
                  <a16:creationId xmlns:a16="http://schemas.microsoft.com/office/drawing/2014/main" id="{1BC6E03D-9E31-D436-6F3D-E4B52AAEE9A5}"/>
                </a:ext>
              </a:extLst>
            </p:cNvPr>
            <p:cNvSpPr/>
            <p:nvPr/>
          </p:nvSpPr>
          <p:spPr>
            <a:xfrm>
              <a:off x="7685907" y="2106187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72"/>
                    <a:pt x="4549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5962;p136">
              <a:extLst>
                <a:ext uri="{FF2B5EF4-FFF2-40B4-BE49-F238E27FC236}">
                  <a16:creationId xmlns:a16="http://schemas.microsoft.com/office/drawing/2014/main" id="{840DC179-2471-7D6B-9EE3-D6CC66552A26}"/>
                </a:ext>
              </a:extLst>
            </p:cNvPr>
            <p:cNvSpPr/>
            <p:nvPr/>
          </p:nvSpPr>
          <p:spPr>
            <a:xfrm>
              <a:off x="7685907" y="2145239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71"/>
                    <a:pt x="1" y="179"/>
                  </a:cubicBezTo>
                  <a:cubicBezTo>
                    <a:pt x="1" y="274"/>
                    <a:pt x="72" y="357"/>
                    <a:pt x="179" y="357"/>
                  </a:cubicBezTo>
                  <a:lnTo>
                    <a:pt x="4442" y="357"/>
                  </a:lnTo>
                  <a:cubicBezTo>
                    <a:pt x="4549" y="357"/>
                    <a:pt x="4620" y="274"/>
                    <a:pt x="4620" y="179"/>
                  </a:cubicBezTo>
                  <a:cubicBezTo>
                    <a:pt x="4620" y="83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5963;p136">
              <a:extLst>
                <a:ext uri="{FF2B5EF4-FFF2-40B4-BE49-F238E27FC236}">
                  <a16:creationId xmlns:a16="http://schemas.microsoft.com/office/drawing/2014/main" id="{7FAAC8EE-AFBE-8684-E8D7-96EA19AFAAD9}"/>
                </a:ext>
              </a:extLst>
            </p:cNvPr>
            <p:cNvSpPr/>
            <p:nvPr/>
          </p:nvSpPr>
          <p:spPr>
            <a:xfrm>
              <a:off x="7685907" y="218426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0"/>
                  </a:moveTo>
                  <a:cubicBezTo>
                    <a:pt x="72" y="0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0"/>
                    <a:pt x="44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5964;p136">
              <a:extLst>
                <a:ext uri="{FF2B5EF4-FFF2-40B4-BE49-F238E27FC236}">
                  <a16:creationId xmlns:a16="http://schemas.microsoft.com/office/drawing/2014/main" id="{7DC80EF1-BA43-E7E6-C254-EA9D978F3BEE}"/>
                </a:ext>
              </a:extLst>
            </p:cNvPr>
            <p:cNvSpPr/>
            <p:nvPr/>
          </p:nvSpPr>
          <p:spPr>
            <a:xfrm>
              <a:off x="7685907" y="2223280"/>
              <a:ext cx="147075" cy="11394"/>
            </a:xfrm>
            <a:custGeom>
              <a:avLst/>
              <a:gdLst/>
              <a:ahLst/>
              <a:cxnLst/>
              <a:rect l="l" t="t" r="r" b="b"/>
              <a:pathLst>
                <a:path w="4621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4442" y="358"/>
                  </a:lnTo>
                  <a:cubicBezTo>
                    <a:pt x="4549" y="358"/>
                    <a:pt x="4620" y="286"/>
                    <a:pt x="4620" y="179"/>
                  </a:cubicBezTo>
                  <a:cubicBezTo>
                    <a:pt x="4620" y="84"/>
                    <a:pt x="4537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3" name="Google Shape;579;p61">
            <a:extLst>
              <a:ext uri="{FF2B5EF4-FFF2-40B4-BE49-F238E27FC236}">
                <a16:creationId xmlns:a16="http://schemas.microsoft.com/office/drawing/2014/main" id="{759F21BD-0A06-3876-4DE9-267062CE5FDF}"/>
              </a:ext>
            </a:extLst>
          </p:cNvPr>
          <p:cNvSpPr txBox="1">
            <a:spLocks/>
          </p:cNvSpPr>
          <p:nvPr/>
        </p:nvSpPr>
        <p:spPr>
          <a:xfrm>
            <a:off x="1474541" y="3887716"/>
            <a:ext cx="24480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accent2"/>
                </a:solidFill>
              </a:rPr>
              <a:t>Obtención del título</a:t>
            </a:r>
          </a:p>
          <a:p>
            <a:pPr>
              <a:buClr>
                <a:schemeClr val="dk1"/>
              </a:buClr>
              <a:buSzPts val="1100"/>
            </a:pPr>
            <a:endParaRPr lang="en-US" dirty="0"/>
          </a:p>
          <a:p>
            <a:pPr algn="r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3"/>
                </a:solidFill>
              </a:rPr>
              <a:t>2014</a:t>
            </a:r>
          </a:p>
        </p:txBody>
      </p:sp>
      <p:sp>
        <p:nvSpPr>
          <p:cNvPr id="14" name="Google Shape;579;p61">
            <a:extLst>
              <a:ext uri="{FF2B5EF4-FFF2-40B4-BE49-F238E27FC236}">
                <a16:creationId xmlns:a16="http://schemas.microsoft.com/office/drawing/2014/main" id="{A6DC9F4E-AD08-682A-6C08-F348EE316C6B}"/>
              </a:ext>
            </a:extLst>
          </p:cNvPr>
          <p:cNvSpPr txBox="1">
            <a:spLocks/>
          </p:cNvSpPr>
          <p:nvPr/>
        </p:nvSpPr>
        <p:spPr>
          <a:xfrm>
            <a:off x="4908241" y="3887716"/>
            <a:ext cx="2340056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buClr>
                <a:schemeClr val="dk1"/>
              </a:buClr>
              <a:buSzPts val="1100"/>
            </a:pPr>
            <a:r>
              <a:rPr lang="en-US" sz="1600" b="1" dirty="0" err="1">
                <a:solidFill>
                  <a:schemeClr val="accent2"/>
                </a:solidFill>
              </a:rPr>
              <a:t>Año</a:t>
            </a:r>
            <a:r>
              <a:rPr lang="en-US" sz="1600" b="1" dirty="0">
                <a:solidFill>
                  <a:schemeClr val="accent2"/>
                </a:solidFill>
              </a:rPr>
              <a:t> de la </a:t>
            </a:r>
            <a:r>
              <a:rPr lang="en-US" sz="1600" b="1" dirty="0" err="1">
                <a:solidFill>
                  <a:schemeClr val="accent2"/>
                </a:solidFill>
              </a:rPr>
              <a:t>encuesta</a:t>
            </a:r>
            <a:endParaRPr lang="en-US" sz="1600" b="1" dirty="0">
              <a:solidFill>
                <a:schemeClr val="accent2"/>
              </a:solidFill>
            </a:endParaRPr>
          </a:p>
          <a:p>
            <a:pPr algn="r">
              <a:buClr>
                <a:schemeClr val="dk1"/>
              </a:buClr>
              <a:buSzPts val="1100"/>
            </a:pPr>
            <a:endParaRPr lang="en-US" dirty="0"/>
          </a:p>
          <a:p>
            <a:pPr algn="r">
              <a:buClr>
                <a:schemeClr val="dk1"/>
              </a:buClr>
              <a:buSzPts val="1100"/>
            </a:pPr>
            <a:r>
              <a:rPr lang="en-US" sz="2000" b="1" dirty="0">
                <a:solidFill>
                  <a:schemeClr val="accent3"/>
                </a:solidFill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383454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3"/>
          <p:cNvSpPr txBox="1">
            <a:spLocks noGrp="1"/>
          </p:cNvSpPr>
          <p:nvPr>
            <p:ph type="title" idx="2"/>
          </p:nvPr>
        </p:nvSpPr>
        <p:spPr>
          <a:xfrm>
            <a:off x="1056100" y="1739050"/>
            <a:ext cx="2595000" cy="16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19" name="Google Shape;619;p63"/>
          <p:cNvSpPr txBox="1">
            <a:spLocks noGrp="1"/>
          </p:cNvSpPr>
          <p:nvPr>
            <p:ph type="title"/>
          </p:nvPr>
        </p:nvSpPr>
        <p:spPr>
          <a:xfrm>
            <a:off x="4230029" y="1388825"/>
            <a:ext cx="3709646" cy="130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HIPÓTESIS </a:t>
            </a:r>
            <a:endParaRPr dirty="0"/>
          </a:p>
        </p:txBody>
      </p:sp>
      <p:sp>
        <p:nvSpPr>
          <p:cNvPr id="620" name="Google Shape;620;p63"/>
          <p:cNvSpPr txBox="1">
            <a:spLocks noGrp="1"/>
          </p:cNvSpPr>
          <p:nvPr>
            <p:ph type="subTitle" idx="1"/>
          </p:nvPr>
        </p:nvSpPr>
        <p:spPr>
          <a:xfrm>
            <a:off x="5144429" y="2710825"/>
            <a:ext cx="2795246" cy="70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/>
              <a:t>Respondiendo 4 preguntas principales</a:t>
            </a: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053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QUÉ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Los estudiantes de ciertas ramas tienen más oportunidades de encontrar trabajo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1</a:t>
            </a:r>
            <a:endParaRPr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5FDFD34-1FD0-038F-8626-3D05BF062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4014" y="2089052"/>
            <a:ext cx="5258732" cy="29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7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68"/>
          <p:cNvSpPr/>
          <p:nvPr/>
        </p:nvSpPr>
        <p:spPr>
          <a:xfrm>
            <a:off x="1041103" y="1174042"/>
            <a:ext cx="7061793" cy="837637"/>
          </a:xfrm>
          <a:prstGeom prst="round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accent3"/>
                </a:solidFill>
              </a:rPr>
              <a:t>CUÁNDO</a:t>
            </a:r>
            <a:r>
              <a:rPr lang="es-ES" b="1" dirty="0">
                <a:solidFill>
                  <a:schemeClr val="accent1"/>
                </a:solidFill>
              </a:rPr>
              <a:t> estudiar tiene impacto sobre la empleabilidad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chemeClr val="tx1">
                    <a:lumMod val="65000"/>
                  </a:schemeClr>
                </a:solidFill>
              </a:rPr>
              <a:t>La edad de obtención del título universitario influye en la empleabilidad</a:t>
            </a:r>
          </a:p>
        </p:txBody>
      </p:sp>
      <p:sp>
        <p:nvSpPr>
          <p:cNvPr id="718" name="Google Shape;718;p68"/>
          <p:cNvSpPr txBox="1">
            <a:spLocks noGrp="1"/>
          </p:cNvSpPr>
          <p:nvPr>
            <p:ph type="title"/>
          </p:nvPr>
        </p:nvSpPr>
        <p:spPr>
          <a:xfrm>
            <a:off x="1094125" y="433475"/>
            <a:ext cx="773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Hipótesis 2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536960-45EE-6AAE-1EA9-A35FAC01E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62"/>
          <a:stretch/>
        </p:blipFill>
        <p:spPr>
          <a:xfrm>
            <a:off x="1378633" y="2127194"/>
            <a:ext cx="5556739" cy="2928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187765"/>
      </p:ext>
    </p:extLst>
  </p:cSld>
  <p:clrMapOvr>
    <a:masterClrMapping/>
  </p:clrMapOvr>
</p:sld>
</file>

<file path=ppt/theme/theme1.xml><?xml version="1.0" encoding="utf-8"?>
<a:theme xmlns:a="http://schemas.openxmlformats.org/drawingml/2006/main" name="Livine Meeting XL by Slidesgo">
  <a:themeElements>
    <a:clrScheme name="Simple Light">
      <a:dk1>
        <a:srgbClr val="FFFFFF"/>
      </a:dk1>
      <a:lt1>
        <a:srgbClr val="FFFFFF"/>
      </a:lt1>
      <a:dk2>
        <a:srgbClr val="595959"/>
      </a:dk2>
      <a:lt2>
        <a:srgbClr val="EEEEEE"/>
      </a:lt2>
      <a:accent1>
        <a:srgbClr val="27316F"/>
      </a:accent1>
      <a:accent2>
        <a:srgbClr val="75C4C0"/>
      </a:accent2>
      <a:accent3>
        <a:srgbClr val="FFC800"/>
      </a:accent3>
      <a:accent4>
        <a:srgbClr val="FFFFFF"/>
      </a:accent4>
      <a:accent5>
        <a:srgbClr val="C2C2C2"/>
      </a:accent5>
      <a:accent6>
        <a:srgbClr val="F2F2F2"/>
      </a:accent6>
      <a:hlink>
        <a:srgbClr val="2731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586</Words>
  <Application>Microsoft Office PowerPoint</Application>
  <PresentationFormat>Presentación en pantalla (16:9)</PresentationFormat>
  <Paragraphs>118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Arial</vt:lpstr>
      <vt:lpstr>Consolas</vt:lpstr>
      <vt:lpstr>Wingdings</vt:lpstr>
      <vt:lpstr>Montserrat</vt:lpstr>
      <vt:lpstr>Livine Meeting XL by Slidesgo</vt:lpstr>
      <vt:lpstr>EN BUSCA DEL ÉXITO PROFESIONAL </vt:lpstr>
      <vt:lpstr>ÍNDICE</vt:lpstr>
      <vt:lpstr>01</vt:lpstr>
      <vt:lpstr>CONTEXTO</vt:lpstr>
      <vt:lpstr>02</vt:lpstr>
      <vt:lpstr>DATOS</vt:lpstr>
      <vt:lpstr>03</vt:lpstr>
      <vt:lpstr>Hipótesis 1</vt:lpstr>
      <vt:lpstr>Hipótesis 2</vt:lpstr>
      <vt:lpstr>Hipótesis 2</vt:lpstr>
      <vt:lpstr>Hipótesis 2</vt:lpstr>
      <vt:lpstr>Hipótesis 3</vt:lpstr>
      <vt:lpstr>Hipótesis 3</vt:lpstr>
      <vt:lpstr>Hipótesis 3</vt:lpstr>
      <vt:lpstr>Hipótesis Adicionales</vt:lpstr>
      <vt:lpstr>Hipótesis Adicionales</vt:lpstr>
      <vt:lpstr>04</vt:lpstr>
      <vt:lpstr>Conclusiones</vt:lpstr>
      <vt:lpstr>Oportunidades futuras</vt:lpstr>
      <vt:lpstr>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 BUSCA DEL ÉXITO PROFESIONAL </dc:title>
  <cp:lastModifiedBy>Beii G</cp:lastModifiedBy>
  <cp:revision>3</cp:revision>
  <dcterms:modified xsi:type="dcterms:W3CDTF">2024-01-15T15:59:17Z</dcterms:modified>
</cp:coreProperties>
</file>