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0" r:id="rId7"/>
    <p:sldId id="263" r:id="rId8"/>
    <p:sldId id="265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08EA-C3E2-D9C8-13F4-7CDE54C3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E564-0A36-F6B7-1A9D-2394A63A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F0E9-A5C2-65AF-4A5F-54F3A8BB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22B7-3890-2558-2D71-8151A26D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831F-21C4-51C1-69DE-A6E219C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8226-1E6A-02E4-8590-172FE6B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1B1AB-07E8-2EFB-CB1B-E05EB32E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555F-928C-7A59-3FCB-C94DDD9A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2DBB-2B2C-9F05-D817-0212123D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DEEA-A0D3-CAA7-F69B-37ED35D3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F5233-3375-7F8C-A05B-F3FA2FBC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5009-6306-D66D-2862-441E8E112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7ADF-3EC8-E911-A398-C13F5AF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90E2-D430-E541-58AE-238E22E7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C005-4397-3FBF-5CCB-A2626EC4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22A7-F6D5-F194-7D9E-0251909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6C8F-71C9-1A95-F19D-08586E8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C3E26-2EF5-2F36-B982-C99BA8FD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DF32-2B37-9279-3C13-377DDF93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4CBA-6C17-F642-7600-373361C1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57B-6744-EE0B-BC30-879A2670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33AF-6226-55DD-CA4E-A4E92C78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6339-C34E-2758-343E-E694B9C4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8D80-D15B-2DFD-C1EB-DD483B5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C9BE-2468-6817-1552-A8B10CC3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769B-11DC-B124-9940-A2AB1CAF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1EF7-9DFB-F372-0800-6A887E32C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6247C-E5A6-6AA0-C856-7E7F421FD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5035A-7A3B-E6FF-AC09-7512DB57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3763-6ED7-20AF-E53A-33C6265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5D62-FF5C-A8AB-CDAF-E3301163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8ADB-ACD9-BBBC-9099-99FB16F8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008C6-EE46-0588-B6ED-BEB79D62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CE7A4-6E9C-D138-8BD6-723712D5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747CF-8FCD-78CD-55F1-837AA57A1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6CEDE-F43C-2D7E-02E5-2FD873CE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6BDE5-FCA6-EC06-9631-C8B22795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8AC39-E5A5-B550-CE43-292D197A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DDB0C-CD46-3044-3EB2-AA6A2465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813E-FBFC-57C5-67C1-61E37782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ECE97-982C-A434-D1DE-09649CB8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A7117-4964-844F-3F51-3CFD40FD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78C56-B849-9356-937F-2E338741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61D63-01CA-B57B-25E0-06C3C0D5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0905E-5CCF-2893-A0DD-94D3FD31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9E92A-3FE7-4770-65ED-684A51D0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C1E-CD30-15B1-E38E-EE9A888F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DA75-8D04-567E-BF9A-0E11FED3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696C2-EC39-66B3-ACEF-0E610790B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B97C6-9373-AFCA-0AD2-6435FA67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2058B-C8C0-1DF9-0E89-D71177C5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AEF0D-52A7-FB26-EB0D-BB4F1711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9079-2AE2-5329-5A63-A4E0B655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ED8CA-CD3F-FC92-BDB6-40C1F88CB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F9F1-5E9B-2B82-E617-E0D7AA91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A53C6-E8C8-3AC1-D30B-97B73C12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9BD11-D710-A9E0-43BC-0E2E641F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6116-1DD8-B813-8648-77A668D7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30794-F426-8B9A-CE18-CEFF3B47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6A983-F962-7400-68C8-70DF4269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B855-E09A-1FB5-8D7C-72CFBA2B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2174-0663-4634-A85A-21C4A91B0DE0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1810-ACD0-FA08-C8B4-00363E7D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DB6-A682-5B7B-D2EF-77F954325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47EA-B7F6-467A-8584-C41581E1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What Does a Prompt Engineer Do?. Is Prompt Engineering the Career of the… |  by Ivan Campos | Sopmac AI | Medium">
            <a:extLst>
              <a:ext uri="{FF2B5EF4-FFF2-40B4-BE49-F238E27FC236}">
                <a16:creationId xmlns:a16="http://schemas.microsoft.com/office/drawing/2014/main" id="{203A400D-5172-0405-6E62-B6A96B5B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lind People Experiencing Terrifying Hallucinations On The Rise During  Lockdown">
            <a:extLst>
              <a:ext uri="{FF2B5EF4-FFF2-40B4-BE49-F238E27FC236}">
                <a16:creationId xmlns:a16="http://schemas.microsoft.com/office/drawing/2014/main" id="{D5A9BA05-856C-4496-7A00-F3B8C0CC9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5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5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4FB-C20B-1E0F-FCA3-DE31C46E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Alucinación de </a:t>
            </a:r>
            <a:r>
              <a:rPr lang="es-MX" sz="4000" dirty="0" err="1"/>
              <a:t>ChatGPT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F8A-F8A2-4D98-A584-9623EED2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36" y="1565329"/>
            <a:ext cx="10764864" cy="4611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La alucinación en IA se refiere a la generación de resultados que pueden sonar plausibles pero que son incorrectos en cuanto a los hechos o no están relacionados con el contexto dado. Estos resultados a menudo surgen de los sesgos inherentes del modelo de IA, la falta de comprensión del mundo real o las limitaciones de los datos de entrenamiento. En otras palabras, el sistema de IA "alucina" información sobre la que no ha sido entrenado explícitamente, lo que genera respuestas poco confiables o engañosas.</a:t>
            </a:r>
          </a:p>
          <a:p>
            <a:pPr marL="0" indent="0">
              <a:buNone/>
            </a:pPr>
            <a:r>
              <a:rPr lang="es-ES" dirty="0"/>
              <a:t>Sin embargo, </a:t>
            </a:r>
            <a:r>
              <a:rPr lang="es-ES" dirty="0" err="1"/>
              <a:t>ChatGPT</a:t>
            </a:r>
            <a:r>
              <a:rPr lang="es-ES" dirty="0"/>
              <a:t> no es perfecto: puede generar errores en la información o “alucinar”. </a:t>
            </a:r>
            <a:r>
              <a:rPr lang="es-ES" dirty="0" err="1"/>
              <a:t>ChatGPT</a:t>
            </a:r>
            <a:r>
              <a:rPr lang="es-ES" dirty="0"/>
              <a:t> puede proporcionar respuestas incorrectas en un tono autoritario. Como tal, es muy importante verificar todas sus respuestas.</a:t>
            </a:r>
            <a:endParaRPr lang="en-US" dirty="0"/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49A45E1D-E65C-AE65-0BAA-8C1D3AB1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44" y="5600700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57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2524-9510-DFC3-D08C-CA3D22F67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Prompting</a:t>
            </a:r>
            <a:r>
              <a:rPr lang="es-MX" dirty="0"/>
              <a:t> </a:t>
            </a:r>
            <a:r>
              <a:rPr lang="es-MX" dirty="0" err="1"/>
              <a:t>engineering</a:t>
            </a:r>
            <a:br>
              <a:rPr lang="es-MX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1849-EF52-71C3-20F7-0715568ED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Optimizando el uso de </a:t>
            </a:r>
            <a:r>
              <a:rPr lang="es-MX" dirty="0" err="1"/>
              <a:t>ChatGPT</a:t>
            </a:r>
            <a:r>
              <a:rPr lang="es-MX" dirty="0"/>
              <a:t> y otros </a:t>
            </a:r>
            <a:r>
              <a:rPr lang="es-MX" dirty="0" err="1"/>
              <a:t>LLMs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2DEB-50B0-6686-54EB-3059805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DB80-14FA-D203-730C-A656589D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ChatGPT</a:t>
            </a:r>
            <a:r>
              <a:rPr lang="es-MX" dirty="0"/>
              <a:t>?</a:t>
            </a:r>
          </a:p>
          <a:p>
            <a:r>
              <a:rPr lang="es-MX" dirty="0"/>
              <a:t>Glosario reducido de términos importantes.</a:t>
            </a:r>
          </a:p>
          <a:p>
            <a:r>
              <a:rPr lang="es-MX" dirty="0"/>
              <a:t>Guía rápida para escribir </a:t>
            </a:r>
            <a:r>
              <a:rPr lang="es-MX" dirty="0" err="1"/>
              <a:t>prompts</a:t>
            </a:r>
            <a:r>
              <a:rPr lang="es-MX" dirty="0"/>
              <a:t> productivos.</a:t>
            </a:r>
          </a:p>
          <a:p>
            <a:r>
              <a:rPr lang="es-MX" dirty="0"/>
              <a:t>Alucinación de </a:t>
            </a:r>
            <a:r>
              <a:rPr lang="es-MX" dirty="0" err="1"/>
              <a:t>ChatGPT</a:t>
            </a:r>
            <a:r>
              <a:rPr lang="es-MX" dirty="0"/>
              <a:t>.</a:t>
            </a:r>
          </a:p>
          <a:p>
            <a:r>
              <a:rPr lang="es-MX" dirty="0"/>
              <a:t>Ejemplo de proyecto de Ciencia de datos.</a:t>
            </a:r>
            <a:endParaRPr lang="en-US" dirty="0"/>
          </a:p>
        </p:txBody>
      </p:sp>
      <p:pic>
        <p:nvPicPr>
          <p:cNvPr id="4" name="Picture 2" descr="ChatGPT Logo PNG Images With Transparent Background">
            <a:extLst>
              <a:ext uri="{FF2B5EF4-FFF2-40B4-BE49-F238E27FC236}">
                <a16:creationId xmlns:a16="http://schemas.microsoft.com/office/drawing/2014/main" id="{899BDD65-9C33-E071-D31E-2DABBF95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44" y="5600700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0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4FB-C20B-1E0F-FCA3-DE31C46E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ChatGPT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F8A-F8A2-4D98-A584-9623EED2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ChatGPT</a:t>
            </a:r>
            <a:r>
              <a:rPr lang="es-ES" dirty="0"/>
              <a:t> es un modelo de lenguaje desarrollado por </a:t>
            </a:r>
            <a:r>
              <a:rPr lang="es-ES" dirty="0" err="1"/>
              <a:t>OpenAI</a:t>
            </a:r>
            <a:r>
              <a:rPr lang="es-ES" dirty="0"/>
              <a:t> que ha ganado una gran atención debido a su notable capacidad para generar respuestas similares a las humanas a las indicaciones que se le dan. </a:t>
            </a:r>
          </a:p>
          <a:p>
            <a:pPr marL="0" indent="0">
              <a:buNone/>
            </a:pPr>
            <a:r>
              <a:rPr lang="es-ES" dirty="0" err="1"/>
              <a:t>ChatGPT</a:t>
            </a:r>
            <a:r>
              <a:rPr lang="es-ES" dirty="0"/>
              <a:t> es útil para una variedad de tareas basadas en idiomas, incluida la traducción de idiomas, la respuesta a preguntas, la finalización de textos y mucho más. También es muy útil para los flujos de trabajo de ciencia de datos.</a:t>
            </a:r>
            <a:endParaRPr lang="en-US" dirty="0"/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49A45E1D-E65C-AE65-0BAA-8C1D3AB1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44" y="5600700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0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FA4FB-C20B-1E0F-FCA3-DE31C46E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s-MX" sz="4000"/>
              <a:t>Breve glosario de términos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F8A-F8A2-4D98-A584-9623EED2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700" b="1"/>
              <a:t>Prompt: </a:t>
            </a:r>
            <a:r>
              <a:rPr lang="es-ES" sz="1700"/>
              <a:t>Un prompt es un conjunto de palabras que desencadenan la generación de contenidos a través de un software de inteligencia artificial.</a:t>
            </a:r>
          </a:p>
          <a:p>
            <a:pPr marL="0" indent="0">
              <a:buNone/>
            </a:pPr>
            <a:r>
              <a:rPr lang="es-ES" sz="1700" b="1"/>
              <a:t>Root prompt: </a:t>
            </a:r>
            <a:r>
              <a:rPr lang="es-ES" sz="1700"/>
              <a:t>Comando  de inicio donde se le da el contexto de la actividad a realizar por parte y se es preciso en cómo se desea que se realice.</a:t>
            </a:r>
          </a:p>
          <a:p>
            <a:pPr marL="0" indent="0">
              <a:buNone/>
            </a:pPr>
            <a:r>
              <a:rPr lang="es-ES" sz="1700" b="1"/>
              <a:t>Follow-up prompt: </a:t>
            </a:r>
            <a:r>
              <a:rPr lang="es-ES" sz="1700"/>
              <a:t>Comando donde se le dice que actividad sigue en el conjunto de órdenes que se la van a dar a el modelo, puede ser un flujo de actividades para realizar un fin determinado</a:t>
            </a:r>
          </a:p>
          <a:p>
            <a:pPr marL="0" indent="0">
              <a:buNone/>
            </a:pPr>
            <a:r>
              <a:rPr lang="es-ES" sz="1700" b="1"/>
              <a:t>Update prompt: </a:t>
            </a:r>
            <a:r>
              <a:rPr lang="es-ES" sz="1700"/>
              <a:t>Actualiza un comando previo del cual omitimos alguna especificación.</a:t>
            </a:r>
            <a:endParaRPr lang="en-US" sz="1700"/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49A45E1D-E65C-AE65-0BAA-8C1D3AB1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0078" y="150474"/>
            <a:ext cx="3712869" cy="108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92F3A-F2EB-1AAF-7797-8C322520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410" y="3912678"/>
            <a:ext cx="3712869" cy="1169554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4FB-C20B-1E0F-FCA3-DE31C46E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Guía rápida para la escritura de buenos </a:t>
            </a:r>
            <a:r>
              <a:rPr lang="es-MX" sz="4000" dirty="0" err="1"/>
              <a:t>prompts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F8A-F8A2-4D98-A584-9623EED2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Comenzar indicándole al modelo cual va a ser su rol y la tarea a realizar, es estilo de comunicación y la forma de redactar la información.</a:t>
            </a:r>
          </a:p>
          <a:p>
            <a:r>
              <a:rPr lang="es-MX" dirty="0"/>
              <a:t>Usar </a:t>
            </a:r>
            <a:r>
              <a:rPr lang="es-MX" dirty="0" err="1"/>
              <a:t>ChatGPT</a:t>
            </a:r>
            <a:r>
              <a:rPr lang="es-MX" dirty="0"/>
              <a:t> para tareas generales o comunes.</a:t>
            </a:r>
          </a:p>
          <a:p>
            <a:r>
              <a:rPr lang="es-MX" dirty="0"/>
              <a:t>Brindarle la mayor cantidad de contexto posible.</a:t>
            </a:r>
          </a:p>
          <a:p>
            <a:r>
              <a:rPr lang="es-MX" dirty="0"/>
              <a:t>Ser preciso en las solicitudes.</a:t>
            </a:r>
          </a:p>
          <a:p>
            <a:r>
              <a:rPr lang="es-MX" dirty="0"/>
              <a:t>Brindarle retroalimentación sobre las respuestas generadas</a:t>
            </a:r>
          </a:p>
          <a:p>
            <a:r>
              <a:rPr lang="es-MX" dirty="0"/>
              <a:t>Iterar hasta logra perfeccionar las solicitudes.</a:t>
            </a:r>
          </a:p>
          <a:p>
            <a:endParaRPr lang="en-US" dirty="0"/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49A45E1D-E65C-AE65-0BAA-8C1D3AB1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44" y="5600700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4FB-C20B-1E0F-FCA3-DE31C46E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Ejemplos de buenos </a:t>
            </a:r>
            <a:r>
              <a:rPr lang="es-MX" sz="4000" dirty="0" err="1"/>
              <a:t>prompts</a:t>
            </a:r>
            <a:r>
              <a:rPr lang="es-MX" sz="4000" dirty="0"/>
              <a:t> de contexto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F8A-F8A2-4D98-A584-9623EED2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Quiero que actúes como optimizador de código en Python. Describir problema con el código actual, si es posible. ¿Puedes hacer el código más más limpio/más eficiente/ejecutar más rápido/más legible?</a:t>
            </a:r>
          </a:p>
          <a:p>
            <a:r>
              <a:rPr lang="es-ES" dirty="0"/>
              <a:t>Quiero que actúes como un explicador de código en SQL. No entender este fragmento. ¿Puede por favor explicar lo que hace, y dar un ejemplo?</a:t>
            </a:r>
          </a:p>
          <a:p>
            <a:r>
              <a:rPr lang="es-ES" dirty="0"/>
              <a:t>Quiero que actúes como un científico de datos. Estoy ejecutando {PostgreSQL14/MySQL 8/SQLite 3.4/otras versiones}. Tengo el dataset "ventas". que tiene la siguiente estructura (descripción de la tabla) La tabla de ventas consta de las columnas "col_1", ..., "</a:t>
            </a:r>
            <a:r>
              <a:rPr lang="es-ES" dirty="0" err="1"/>
              <a:t>col_n</a:t>
            </a:r>
            <a:r>
              <a:rPr lang="es-ES" dirty="0"/>
              <a:t>". ¿Puedes escribir una consulta que encuentre las ventas de cierto producto semanalmente del año pasado usando funciones WINDOW?</a:t>
            </a:r>
            <a:endParaRPr lang="en-US" dirty="0"/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49A45E1D-E65C-AE65-0BAA-8C1D3AB1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44" y="5600700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9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4FB-C20B-1E0F-FCA3-DE31C46E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Ejemplos de buenos </a:t>
            </a:r>
            <a:r>
              <a:rPr lang="es-MX" sz="4000" dirty="0" err="1"/>
              <a:t>prompts</a:t>
            </a:r>
            <a:r>
              <a:rPr lang="es-MX" sz="4000" dirty="0"/>
              <a:t> de continuación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F8A-F8A2-4D98-A584-9623EED2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Escribe un código de Python para realizar ingeniería de características, utilizando PCA para describir el 90% de la varianza del conjunto de datos, también realice un RFECV para determinar las 30 características más importantes del conjunto de datos, utilizando un algoritmo basado en árboles como estimador.</a:t>
            </a:r>
          </a:p>
          <a:p>
            <a:r>
              <a:rPr lang="es-ES" dirty="0"/>
              <a:t>Ahora escriba un código de Python para limpiar y preprocesar el conjunto de datos del horno, incluya una imputación de valores perdidos con la técnica MICE y la detección de valores atípicos y la </a:t>
            </a:r>
            <a:r>
              <a:rPr lang="es-ES" dirty="0" err="1"/>
              <a:t>winsorización</a:t>
            </a:r>
            <a:r>
              <a:rPr lang="es-ES" dirty="0"/>
              <a:t> de valores atípicos mediante la interpolación </a:t>
            </a:r>
            <a:r>
              <a:rPr lang="es-ES" dirty="0" err="1"/>
              <a:t>mediana.itmo</a:t>
            </a:r>
            <a:r>
              <a:rPr lang="es-ES" dirty="0"/>
              <a:t> basado en árboles como estimador. </a:t>
            </a:r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49A45E1D-E65C-AE65-0BAA-8C1D3AB1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44" y="5600700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4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4FB-C20B-1E0F-FCA3-DE31C46E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Ejemplos de buenos </a:t>
            </a:r>
            <a:r>
              <a:rPr lang="es-MX" sz="4000" dirty="0" err="1"/>
              <a:t>prompts</a:t>
            </a:r>
            <a:r>
              <a:rPr lang="es-MX" sz="4000" dirty="0"/>
              <a:t> de actualización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AF8A-F8A2-4D98-A584-9623EED2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262"/>
            <a:ext cx="10515600" cy="45201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Seleccione </a:t>
            </a:r>
            <a:r>
              <a:rPr lang="es-ES" dirty="0" err="1"/>
              <a:t>XGBoost</a:t>
            </a:r>
            <a:r>
              <a:rPr lang="es-ES" dirty="0"/>
              <a:t> y escriba un código Python para la evaluación del modelo. Utilice las puntuaciones de mae, </a:t>
            </a:r>
            <a:r>
              <a:rPr lang="es-ES" dirty="0" err="1"/>
              <a:t>mape</a:t>
            </a:r>
            <a:r>
              <a:rPr lang="es-ES" dirty="0"/>
              <a:t> y </a:t>
            </a:r>
            <a:r>
              <a:rPr lang="es-ES" dirty="0" err="1"/>
              <a:t>rmse</a:t>
            </a:r>
            <a:r>
              <a:rPr lang="es-ES" dirty="0"/>
              <a:t> como métricas y validación cruzada para asegurarse de que el modelo no se ajuste demasiado a los datos de entrenamiento. También incluye una sección de </a:t>
            </a:r>
            <a:r>
              <a:rPr lang="es-ES" dirty="0" err="1"/>
              <a:t>hiperajuste</a:t>
            </a:r>
            <a:r>
              <a:rPr lang="es-ES" dirty="0"/>
              <a:t> de </a:t>
            </a:r>
            <a:r>
              <a:rPr lang="es-ES" dirty="0" err="1"/>
              <a:t>hiperparámetros</a:t>
            </a:r>
            <a:r>
              <a:rPr lang="es-ES" dirty="0"/>
              <a:t> para el regresor </a:t>
            </a:r>
            <a:r>
              <a:rPr lang="es-ES" dirty="0" err="1"/>
              <a:t>XGBoost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Update</a:t>
            </a:r>
            <a:r>
              <a:rPr lang="es-ES" b="1" dirty="0"/>
              <a:t> </a:t>
            </a:r>
            <a:r>
              <a:rPr lang="es-ES" b="1" dirty="0" err="1"/>
              <a:t>prompt</a:t>
            </a:r>
            <a:r>
              <a:rPr lang="es-ES" b="1" dirty="0"/>
              <a:t>:</a:t>
            </a:r>
          </a:p>
          <a:p>
            <a:pPr marL="0" indent="0">
              <a:buNone/>
            </a:pPr>
            <a:r>
              <a:rPr lang="es-ES" dirty="0"/>
              <a:t>Además, incluya el ajuste de </a:t>
            </a:r>
            <a:r>
              <a:rPr lang="es-ES" dirty="0" err="1"/>
              <a:t>hiperparámetros</a:t>
            </a:r>
            <a:r>
              <a:rPr lang="es-ES" dirty="0"/>
              <a:t> en el código anterior y guarde el modelo de mejor rendimiento para la red neuronal de perceptrón multicapa anterior. Agregue una sección de “</a:t>
            </a:r>
            <a:r>
              <a:rPr lang="es-ES" dirty="0" err="1"/>
              <a:t>callbacks</a:t>
            </a:r>
            <a:r>
              <a:rPr lang="es-ES" dirty="0"/>
              <a:t>” para detener el entrenamiento antes de tiempo, cree puntos de control que guarden el mejor modelo y cambie la relación de aprendizaje para evitar el sobreajuste.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ChatGPT Logo PNG Images With Transparent Background">
            <a:extLst>
              <a:ext uri="{FF2B5EF4-FFF2-40B4-BE49-F238E27FC236}">
                <a16:creationId xmlns:a16="http://schemas.microsoft.com/office/drawing/2014/main" id="{49A45E1D-E65C-AE65-0BAA-8C1D3AB1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44" y="5600700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C51542697C074CA0797B45C970A12A" ma:contentTypeVersion="5" ma:contentTypeDescription="Crear nuevo documento." ma:contentTypeScope="" ma:versionID="11557136238888fd2d4bd0a9e0c7c2a0">
  <xsd:schema xmlns:xsd="http://www.w3.org/2001/XMLSchema" xmlns:xs="http://www.w3.org/2001/XMLSchema" xmlns:p="http://schemas.microsoft.com/office/2006/metadata/properties" xmlns:ns2="b7944219-fbdf-43db-ad22-a0c408296512" targetNamespace="http://schemas.microsoft.com/office/2006/metadata/properties" ma:root="true" ma:fieldsID="9b3e9e6bb38a2dfc809cbacfa9db6f79" ns2:_="">
    <xsd:import namespace="b7944219-fbdf-43db-ad22-a0c4082965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44219-fbdf-43db-ad22-a0c4082965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6A4D12-0A8A-4213-855A-F3E71D9BDFFD}"/>
</file>

<file path=customXml/itemProps2.xml><?xml version="1.0" encoding="utf-8"?>
<ds:datastoreItem xmlns:ds="http://schemas.openxmlformats.org/officeDocument/2006/customXml" ds:itemID="{0D02A0E9-25BD-4185-A78E-D3C7EB8CAA0E}"/>
</file>

<file path=customXml/itemProps3.xml><?xml version="1.0" encoding="utf-8"?>
<ds:datastoreItem xmlns:ds="http://schemas.openxmlformats.org/officeDocument/2006/customXml" ds:itemID="{0B78426E-5580-4DB3-BC2E-F8B52F5909DD}"/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832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Prompting engineering </vt:lpstr>
      <vt:lpstr>Agenda</vt:lpstr>
      <vt:lpstr>¿Qué es ChatGPT?</vt:lpstr>
      <vt:lpstr>Breve glosario de términos</vt:lpstr>
      <vt:lpstr>Guía rápida para la escritura de buenos prompts</vt:lpstr>
      <vt:lpstr>Ejemplos de buenos prompts de contexto</vt:lpstr>
      <vt:lpstr>Ejemplos de buenos prompts de continuación</vt:lpstr>
      <vt:lpstr>Ejemplos de buenos prompts de actualización</vt:lpstr>
      <vt:lpstr>PowerPoint Presentation</vt:lpstr>
      <vt:lpstr>Alucinación de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ANED ESQUERRA ARGUELLES</dc:creator>
  <cp:lastModifiedBy>ANED ESQUERRA ARGUELLES</cp:lastModifiedBy>
  <cp:revision>3</cp:revision>
  <dcterms:created xsi:type="dcterms:W3CDTF">2023-06-15T16:14:36Z</dcterms:created>
  <dcterms:modified xsi:type="dcterms:W3CDTF">2023-06-15T18:28:16Z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0x01010000C51542697C074CA0797B45C970A12A</vt:lpwstr>
  </property>
</Properties>
</file>