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0.xml" ContentType="application/vnd.openxmlformats-officedocument.drawingml.diagramData+xml"/>
  <Override PartName="/ppt/diagrams/data4.xml" ContentType="application/vnd.openxmlformats-officedocument.drawingml.diagramData+xml"/>
  <Override PartName="/ppt/diagrams/data6.xml" ContentType="application/vnd.openxmlformats-officedocument.drawingml.diagramData+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319" r:id="rId3"/>
    <p:sldId id="257" r:id="rId4"/>
    <p:sldId id="258" r:id="rId5"/>
    <p:sldId id="321" r:id="rId6"/>
    <p:sldId id="320" r:id="rId7"/>
    <p:sldId id="260" r:id="rId8"/>
    <p:sldId id="283" r:id="rId9"/>
    <p:sldId id="282" r:id="rId10"/>
    <p:sldId id="281" r:id="rId11"/>
    <p:sldId id="276" r:id="rId12"/>
    <p:sldId id="284" r:id="rId13"/>
    <p:sldId id="262" r:id="rId14"/>
    <p:sldId id="285" r:id="rId15"/>
    <p:sldId id="293" r:id="rId16"/>
    <p:sldId id="294" r:id="rId17"/>
    <p:sldId id="295" r:id="rId18"/>
    <p:sldId id="296" r:id="rId19"/>
    <p:sldId id="289" r:id="rId20"/>
    <p:sldId id="297" r:id="rId21"/>
    <p:sldId id="298" r:id="rId22"/>
    <p:sldId id="299" r:id="rId23"/>
    <p:sldId id="290" r:id="rId24"/>
    <p:sldId id="303" r:id="rId25"/>
    <p:sldId id="300" r:id="rId26"/>
    <p:sldId id="301" r:id="rId27"/>
    <p:sldId id="302" r:id="rId28"/>
    <p:sldId id="304" r:id="rId29"/>
    <p:sldId id="305" r:id="rId30"/>
    <p:sldId id="288" r:id="rId31"/>
    <p:sldId id="261" r:id="rId32"/>
    <p:sldId id="267" r:id="rId33"/>
    <p:sldId id="306" r:id="rId34"/>
    <p:sldId id="259" r:id="rId35"/>
    <p:sldId id="265" r:id="rId36"/>
    <p:sldId id="278" r:id="rId37"/>
    <p:sldId id="263" r:id="rId38"/>
    <p:sldId id="266" r:id="rId39"/>
    <p:sldId id="274" r:id="rId40"/>
    <p:sldId id="275" r:id="rId41"/>
    <p:sldId id="318" r:id="rId42"/>
    <p:sldId id="317" r:id="rId43"/>
    <p:sldId id="323" r:id="rId44"/>
    <p:sldId id="324" r:id="rId45"/>
    <p:sldId id="325" r:id="rId46"/>
    <p:sldId id="279" r:id="rId47"/>
    <p:sldId id="307" r:id="rId48"/>
    <p:sldId id="309" r:id="rId49"/>
    <p:sldId id="310" r:id="rId50"/>
    <p:sldId id="311" r:id="rId51"/>
    <p:sldId id="312" r:id="rId52"/>
    <p:sldId id="313" r:id="rId53"/>
    <p:sldId id="308" r:id="rId54"/>
    <p:sldId id="326" r:id="rId55"/>
    <p:sldId id="327" r:id="rId56"/>
    <p:sldId id="328" r:id="rId57"/>
    <p:sldId id="329" r:id="rId58"/>
    <p:sldId id="330" r:id="rId59"/>
    <p:sldId id="331" r:id="rId60"/>
    <p:sldId id="332" r:id="rId61"/>
    <p:sldId id="333" r:id="rId62"/>
    <p:sldId id="335" r:id="rId63"/>
    <p:sldId id="273" r:id="rId6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061" autoAdjust="0"/>
  </p:normalViewPr>
  <p:slideViewPr>
    <p:cSldViewPr snapToGrid="0">
      <p:cViewPr varScale="1">
        <p:scale>
          <a:sx n="62" d="100"/>
          <a:sy n="62" d="100"/>
        </p:scale>
        <p:origin x="10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eatr\Documents\EstudiosProfesionales\FIME\Doctorado\TesisDoctoral\Codes\Tesis\LocalSearch\Defensa_Tesis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eatr\Documents\EstudiosProfesionales\FIME\Doctorado\TesisDoctoral\Codes\Tesis\LocalSearch\Defensa_TesisTS.xls"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beatr\Documents\EstudiosProfesionales\FIME\Doctorado\TesisDoctoral\Codes\Tesis\ModeloBase_PartialCoverage\Obj_Zs\data1000_85_100.csv"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atr\Documents\EstudiosProfesionales\FIME\Doctorado\TesisDoctoral\Codes\Tesis\ModeloBase_PartialCoverage\Obj_Zs\data1000_85_10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Heuristic</a:t>
            </a: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TesisTS!$F$2:$F$19</c:f>
              <c:numCache>
                <c:formatCode>General</c:formatCode>
                <c:ptCount val="18"/>
                <c:pt idx="0">
                  <c:v>2.7871978282928467</c:v>
                </c:pt>
                <c:pt idx="1">
                  <c:v>5.3726110458374023</c:v>
                </c:pt>
                <c:pt idx="2">
                  <c:v>10.512240886688232</c:v>
                </c:pt>
                <c:pt idx="3">
                  <c:v>15.782907962799072</c:v>
                </c:pt>
                <c:pt idx="4">
                  <c:v>36.37116003036499</c:v>
                </c:pt>
                <c:pt idx="5">
                  <c:v>69.5787672996521</c:v>
                </c:pt>
                <c:pt idx="6">
                  <c:v>77.413859128952026</c:v>
                </c:pt>
                <c:pt idx="7">
                  <c:v>115.58902525901794</c:v>
                </c:pt>
                <c:pt idx="8">
                  <c:v>170.26477980613708</c:v>
                </c:pt>
                <c:pt idx="9">
                  <c:v>253.37155747413635</c:v>
                </c:pt>
                <c:pt idx="10">
                  <c:v>263.5658392906189</c:v>
                </c:pt>
                <c:pt idx="11">
                  <c:v>276.85419106483459</c:v>
                </c:pt>
                <c:pt idx="12">
                  <c:v>302.70505285263062</c:v>
                </c:pt>
                <c:pt idx="13">
                  <c:v>321.03306841850281</c:v>
                </c:pt>
                <c:pt idx="14">
                  <c:v>349.47664427757263</c:v>
                </c:pt>
                <c:pt idx="15">
                  <c:v>508.24505376815796</c:v>
                </c:pt>
                <c:pt idx="16">
                  <c:v>585.8475341796875</c:v>
                </c:pt>
                <c:pt idx="17">
                  <c:v>922.46278119087219</c:v>
                </c:pt>
              </c:numCache>
            </c:numRef>
          </c:xVal>
          <c:yVal>
            <c:numRef>
              <c:f>TesisTS!$G$2:$G$19</c:f>
              <c:numCache>
                <c:formatCode>General</c:formatCode>
                <c:ptCount val="18"/>
                <c:pt idx="0">
                  <c:v>11.633500000000128</c:v>
                </c:pt>
                <c:pt idx="1">
                  <c:v>11.850250000000154</c:v>
                </c:pt>
                <c:pt idx="2">
                  <c:v>12.024000000000152</c:v>
                </c:pt>
                <c:pt idx="3">
                  <c:v>12.039000000000136</c:v>
                </c:pt>
                <c:pt idx="4">
                  <c:v>12.116250000000132</c:v>
                </c:pt>
                <c:pt idx="5">
                  <c:v>12.202000000000167</c:v>
                </c:pt>
                <c:pt idx="6">
                  <c:v>12.255750000000166</c:v>
                </c:pt>
                <c:pt idx="7">
                  <c:v>12.457500000000165</c:v>
                </c:pt>
                <c:pt idx="8">
                  <c:v>12.545500000000162</c:v>
                </c:pt>
                <c:pt idx="9">
                  <c:v>12.600250000000162</c:v>
                </c:pt>
                <c:pt idx="10">
                  <c:v>12.602500000000164</c:v>
                </c:pt>
                <c:pt idx="11">
                  <c:v>12.610000000000166</c:v>
                </c:pt>
                <c:pt idx="12">
                  <c:v>12.632500000000165</c:v>
                </c:pt>
                <c:pt idx="13">
                  <c:v>12.85775000000017</c:v>
                </c:pt>
                <c:pt idx="14">
                  <c:v>12.928500000000172</c:v>
                </c:pt>
                <c:pt idx="15">
                  <c:v>12.990750000000173</c:v>
                </c:pt>
                <c:pt idx="16">
                  <c:v>13.166750000000173</c:v>
                </c:pt>
                <c:pt idx="17">
                  <c:v>13.196750000000172</c:v>
                </c:pt>
              </c:numCache>
            </c:numRef>
          </c:yVal>
          <c:smooth val="0"/>
          <c:extLst>
            <c:ext xmlns:c16="http://schemas.microsoft.com/office/drawing/2014/chart" uri="{C3380CC4-5D6E-409C-BE32-E72D297353CC}">
              <c16:uniqueId val="{00000000-701F-4C04-91A2-282CB0E980D4}"/>
            </c:ext>
          </c:extLst>
        </c:ser>
        <c:dLbls>
          <c:showLegendKey val="0"/>
          <c:showVal val="0"/>
          <c:showCatName val="0"/>
          <c:showSerName val="0"/>
          <c:showPercent val="0"/>
          <c:showBubbleSize val="0"/>
        </c:dLbls>
        <c:axId val="530482144"/>
        <c:axId val="1"/>
      </c:scatterChart>
      <c:valAx>
        <c:axId val="530482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s-MX"/>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s-MX"/>
          </a:p>
        </c:txPr>
        <c:crossAx val="530482144"/>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Exact model</a:t>
            </a: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TesisTS!$L$5:$L$19</c:f>
              <c:numCache>
                <c:formatCode>General</c:formatCode>
                <c:ptCount val="15"/>
                <c:pt idx="0">
                  <c:v>30.141942262649501</c:v>
                </c:pt>
                <c:pt idx="1">
                  <c:v>46.391302108764599</c:v>
                </c:pt>
                <c:pt idx="2">
                  <c:v>69.795751571655202</c:v>
                </c:pt>
                <c:pt idx="3">
                  <c:v>77.391445875167804</c:v>
                </c:pt>
                <c:pt idx="4">
                  <c:v>115.341617822647</c:v>
                </c:pt>
                <c:pt idx="5">
                  <c:v>170.387135028839</c:v>
                </c:pt>
                <c:pt idx="6">
                  <c:v>254.52028203010499</c:v>
                </c:pt>
                <c:pt idx="7">
                  <c:v>262.62025308608997</c:v>
                </c:pt>
                <c:pt idx="8">
                  <c:v>270.14472770690901</c:v>
                </c:pt>
                <c:pt idx="9">
                  <c:v>302.90616106987</c:v>
                </c:pt>
                <c:pt idx="10">
                  <c:v>321.27167201042101</c:v>
                </c:pt>
                <c:pt idx="11">
                  <c:v>348.03933358192398</c:v>
                </c:pt>
                <c:pt idx="12">
                  <c:v>506.22549009323097</c:v>
                </c:pt>
                <c:pt idx="13">
                  <c:v>592.45914483070305</c:v>
                </c:pt>
                <c:pt idx="14">
                  <c:v>936.56185770034699</c:v>
                </c:pt>
              </c:numCache>
            </c:numRef>
          </c:xVal>
          <c:yVal>
            <c:numRef>
              <c:f>TesisTS!$M$5:$M$19</c:f>
              <c:numCache>
                <c:formatCode>General</c:formatCode>
                <c:ptCount val="15"/>
                <c:pt idx="0">
                  <c:v>4.8989999999999903</c:v>
                </c:pt>
                <c:pt idx="1">
                  <c:v>4.8989999999999903</c:v>
                </c:pt>
                <c:pt idx="2">
                  <c:v>26.997249999999902</c:v>
                </c:pt>
                <c:pt idx="3">
                  <c:v>26.997249999999902</c:v>
                </c:pt>
                <c:pt idx="4">
                  <c:v>27.107499999999899</c:v>
                </c:pt>
                <c:pt idx="5">
                  <c:v>27.107499999999899</c:v>
                </c:pt>
                <c:pt idx="6">
                  <c:v>27.1114999999999</c:v>
                </c:pt>
                <c:pt idx="7">
                  <c:v>27.1114999999999</c:v>
                </c:pt>
                <c:pt idx="8">
                  <c:v>27.1114999999999</c:v>
                </c:pt>
                <c:pt idx="9">
                  <c:v>27.1114999999999</c:v>
                </c:pt>
                <c:pt idx="10">
                  <c:v>27.1114999999999</c:v>
                </c:pt>
                <c:pt idx="11">
                  <c:v>27.1114999999999</c:v>
                </c:pt>
                <c:pt idx="12">
                  <c:v>27.1114999999999</c:v>
                </c:pt>
                <c:pt idx="13">
                  <c:v>27.1114999999999</c:v>
                </c:pt>
                <c:pt idx="14">
                  <c:v>27.1114999999999</c:v>
                </c:pt>
              </c:numCache>
            </c:numRef>
          </c:yVal>
          <c:smooth val="0"/>
          <c:extLst>
            <c:ext xmlns:c16="http://schemas.microsoft.com/office/drawing/2014/chart" uri="{C3380CC4-5D6E-409C-BE32-E72D297353CC}">
              <c16:uniqueId val="{00000000-32E1-471F-9418-A6D2C74B82AA}"/>
            </c:ext>
          </c:extLst>
        </c:ser>
        <c:dLbls>
          <c:showLegendKey val="0"/>
          <c:showVal val="0"/>
          <c:showCatName val="0"/>
          <c:showSerName val="0"/>
          <c:showPercent val="0"/>
          <c:showBubbleSize val="0"/>
        </c:dLbls>
        <c:axId val="530486408"/>
        <c:axId val="1"/>
      </c:scatterChart>
      <c:valAx>
        <c:axId val="530486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s-MX"/>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s-MX"/>
          </a:p>
        </c:txPr>
        <c:crossAx val="530486408"/>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s-MX"/>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Exact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4.5473592970306675E-2"/>
          <c:y val="0.16202588507666132"/>
          <c:w val="0.89430770311052454"/>
          <c:h val="0.76791969739818577"/>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data1000_85_100!$I$5:$I$6</c:f>
              <c:numCache>
                <c:formatCode>General</c:formatCode>
                <c:ptCount val="2"/>
                <c:pt idx="0">
                  <c:v>2613.9967019557898</c:v>
                </c:pt>
                <c:pt idx="1">
                  <c:v>2797.8641531467401</c:v>
                </c:pt>
              </c:numCache>
            </c:numRef>
          </c:xVal>
          <c:yVal>
            <c:numRef>
              <c:f>data1000_85_100!$J$5:$J$6</c:f>
              <c:numCache>
                <c:formatCode>General</c:formatCode>
                <c:ptCount val="2"/>
                <c:pt idx="0">
                  <c:v>15.559050000000701</c:v>
                </c:pt>
                <c:pt idx="1">
                  <c:v>26.2979500000007</c:v>
                </c:pt>
              </c:numCache>
            </c:numRef>
          </c:yVal>
          <c:smooth val="0"/>
          <c:extLst>
            <c:ext xmlns:c16="http://schemas.microsoft.com/office/drawing/2014/chart" uri="{C3380CC4-5D6E-409C-BE32-E72D297353CC}">
              <c16:uniqueId val="{00000000-FE04-4CB2-AB9B-22EBEC3748FB}"/>
            </c:ext>
          </c:extLst>
        </c:ser>
        <c:dLbls>
          <c:showLegendKey val="0"/>
          <c:showVal val="0"/>
          <c:showCatName val="0"/>
          <c:showSerName val="0"/>
          <c:showPercent val="0"/>
          <c:showBubbleSize val="0"/>
        </c:dLbls>
        <c:axId val="632129016"/>
        <c:axId val="632130000"/>
      </c:scatterChart>
      <c:valAx>
        <c:axId val="632129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32130000"/>
        <c:crosses val="autoZero"/>
        <c:crossBetween val="midCat"/>
      </c:valAx>
      <c:valAx>
        <c:axId val="63213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32129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Heuristic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data1000_85_100!$K$2:$K$6</c:f>
              <c:numCache>
                <c:formatCode>General</c:formatCode>
                <c:ptCount val="5"/>
                <c:pt idx="0">
                  <c:v>226.89412522315979</c:v>
                </c:pt>
                <c:pt idx="1">
                  <c:v>773.93060874938965</c:v>
                </c:pt>
                <c:pt idx="2">
                  <c:v>978.02527332305908</c:v>
                </c:pt>
                <c:pt idx="3">
                  <c:v>1376.1510944366455</c:v>
                </c:pt>
                <c:pt idx="4">
                  <c:v>2871.1638069152832</c:v>
                </c:pt>
              </c:numCache>
            </c:numRef>
          </c:xVal>
          <c:yVal>
            <c:numRef>
              <c:f>data1000_85_100!$L$2:$L$6</c:f>
              <c:numCache>
                <c:formatCode>General</c:formatCode>
                <c:ptCount val="5"/>
                <c:pt idx="0">
                  <c:v>60.120500000822148</c:v>
                </c:pt>
                <c:pt idx="1">
                  <c:v>60.137250000004663</c:v>
                </c:pt>
                <c:pt idx="2">
                  <c:v>60.495050000005342</c:v>
                </c:pt>
                <c:pt idx="3">
                  <c:v>60.507950000555979</c:v>
                </c:pt>
                <c:pt idx="4">
                  <c:v>60.529450000008389</c:v>
                </c:pt>
              </c:numCache>
            </c:numRef>
          </c:yVal>
          <c:smooth val="0"/>
          <c:extLst>
            <c:ext xmlns:c16="http://schemas.microsoft.com/office/drawing/2014/chart" uri="{C3380CC4-5D6E-409C-BE32-E72D297353CC}">
              <c16:uniqueId val="{00000000-7FC0-424D-81A2-D0F1E45097E3}"/>
            </c:ext>
          </c:extLst>
        </c:ser>
        <c:dLbls>
          <c:showLegendKey val="0"/>
          <c:showVal val="0"/>
          <c:showCatName val="0"/>
          <c:showSerName val="0"/>
          <c:showPercent val="0"/>
          <c:showBubbleSize val="0"/>
        </c:dLbls>
        <c:axId val="649325528"/>
        <c:axId val="649331760"/>
      </c:scatterChart>
      <c:valAx>
        <c:axId val="649325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49331760"/>
        <c:crosses val="autoZero"/>
        <c:crossBetween val="midCat"/>
      </c:valAx>
      <c:valAx>
        <c:axId val="64933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49325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C77B1-7C41-493E-892F-77F3BD3B769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6557FE0-8267-4809-9C36-A14B2C2F106E}">
      <dgm:prSet/>
      <dgm:spPr/>
      <dgm:t>
        <a:bodyPr/>
        <a:lstStyle/>
        <a:p>
          <a:pPr>
            <a:lnSpc>
              <a:spcPct val="100000"/>
            </a:lnSpc>
          </a:pPr>
          <a:r>
            <a:rPr lang="en-US" dirty="0"/>
            <a:t>Introduction</a:t>
          </a:r>
        </a:p>
      </dgm:t>
    </dgm:pt>
    <dgm:pt modelId="{36C4BC9E-A4C0-4926-A5F4-B86394C3F0F5}" type="parTrans" cxnId="{57A34E8D-1013-4EEC-9CB5-F7301D04FA5D}">
      <dgm:prSet/>
      <dgm:spPr/>
      <dgm:t>
        <a:bodyPr/>
        <a:lstStyle/>
        <a:p>
          <a:endParaRPr lang="en-US"/>
        </a:p>
      </dgm:t>
    </dgm:pt>
    <dgm:pt modelId="{1E2409B6-16FD-4E1F-83FA-483779E5ADA2}" type="sibTrans" cxnId="{57A34E8D-1013-4EEC-9CB5-F7301D04FA5D}">
      <dgm:prSet/>
      <dgm:spPr/>
      <dgm:t>
        <a:bodyPr/>
        <a:lstStyle/>
        <a:p>
          <a:endParaRPr lang="en-US"/>
        </a:p>
      </dgm:t>
    </dgm:pt>
    <dgm:pt modelId="{153EF2BD-B686-46B8-A0CD-8576F04DA375}">
      <dgm:prSet/>
      <dgm:spPr/>
      <dgm:t>
        <a:bodyPr/>
        <a:lstStyle/>
        <a:p>
          <a:pPr>
            <a:lnSpc>
              <a:spcPct val="100000"/>
            </a:lnSpc>
          </a:pPr>
          <a:r>
            <a:rPr lang="en-US"/>
            <a:t>Problem description </a:t>
          </a:r>
        </a:p>
      </dgm:t>
    </dgm:pt>
    <dgm:pt modelId="{082BEC5A-7891-4BFE-8FC3-125707DF2D71}" type="parTrans" cxnId="{74C1215A-75A6-4BF9-95FB-5B54C3DAD1C1}">
      <dgm:prSet/>
      <dgm:spPr/>
      <dgm:t>
        <a:bodyPr/>
        <a:lstStyle/>
        <a:p>
          <a:endParaRPr lang="en-US"/>
        </a:p>
      </dgm:t>
    </dgm:pt>
    <dgm:pt modelId="{60AD40A6-063A-4C2C-B761-56321FC5CE58}" type="sibTrans" cxnId="{74C1215A-75A6-4BF9-95FB-5B54C3DAD1C1}">
      <dgm:prSet/>
      <dgm:spPr/>
      <dgm:t>
        <a:bodyPr/>
        <a:lstStyle/>
        <a:p>
          <a:endParaRPr lang="en-US"/>
        </a:p>
      </dgm:t>
    </dgm:pt>
    <dgm:pt modelId="{B0B17876-758D-450F-9963-E42FA3EBCB0F}">
      <dgm:prSet/>
      <dgm:spPr/>
      <dgm:t>
        <a:bodyPr/>
        <a:lstStyle/>
        <a:p>
          <a:pPr>
            <a:lnSpc>
              <a:spcPct val="100000"/>
            </a:lnSpc>
          </a:pPr>
          <a:r>
            <a:rPr lang="en-US"/>
            <a:t>Solution Methods</a:t>
          </a:r>
        </a:p>
      </dgm:t>
    </dgm:pt>
    <dgm:pt modelId="{6DC61217-4CAD-47D2-B120-81AC229C910E}" type="parTrans" cxnId="{ED9AD365-C2FF-46BC-B8E2-5BC59556382E}">
      <dgm:prSet/>
      <dgm:spPr/>
      <dgm:t>
        <a:bodyPr/>
        <a:lstStyle/>
        <a:p>
          <a:endParaRPr lang="en-US"/>
        </a:p>
      </dgm:t>
    </dgm:pt>
    <dgm:pt modelId="{713E7BB9-F5DC-424A-B705-BF0778DB7C89}" type="sibTrans" cxnId="{ED9AD365-C2FF-46BC-B8E2-5BC59556382E}">
      <dgm:prSet/>
      <dgm:spPr/>
      <dgm:t>
        <a:bodyPr/>
        <a:lstStyle/>
        <a:p>
          <a:endParaRPr lang="en-US"/>
        </a:p>
      </dgm:t>
    </dgm:pt>
    <dgm:pt modelId="{1E5CEF67-6C40-4643-8245-4F0D2DEB5D1A}">
      <dgm:prSet/>
      <dgm:spPr/>
      <dgm:t>
        <a:bodyPr/>
        <a:lstStyle/>
        <a:p>
          <a:pPr>
            <a:lnSpc>
              <a:spcPct val="100000"/>
            </a:lnSpc>
          </a:pPr>
          <a:r>
            <a:rPr lang="en-US"/>
            <a:t>Experiments</a:t>
          </a:r>
        </a:p>
      </dgm:t>
    </dgm:pt>
    <dgm:pt modelId="{47B5A818-732F-4C24-8CDF-03EFBDCD21EE}" type="parTrans" cxnId="{FE272281-FC4D-469E-A72B-59B6F58C3C87}">
      <dgm:prSet/>
      <dgm:spPr/>
      <dgm:t>
        <a:bodyPr/>
        <a:lstStyle/>
        <a:p>
          <a:endParaRPr lang="en-US"/>
        </a:p>
      </dgm:t>
    </dgm:pt>
    <dgm:pt modelId="{D05CA433-D47B-481D-9BE6-6FD4074D5C55}" type="sibTrans" cxnId="{FE272281-FC4D-469E-A72B-59B6F58C3C87}">
      <dgm:prSet/>
      <dgm:spPr/>
      <dgm:t>
        <a:bodyPr/>
        <a:lstStyle/>
        <a:p>
          <a:endParaRPr lang="en-US"/>
        </a:p>
      </dgm:t>
    </dgm:pt>
    <dgm:pt modelId="{1BA2AFB6-3506-4043-BB96-92E79EF930C3}">
      <dgm:prSet/>
      <dgm:spPr/>
      <dgm:t>
        <a:bodyPr/>
        <a:lstStyle/>
        <a:p>
          <a:pPr>
            <a:lnSpc>
              <a:spcPct val="100000"/>
            </a:lnSpc>
          </a:pPr>
          <a:r>
            <a:rPr lang="en-US"/>
            <a:t>Future work</a:t>
          </a:r>
        </a:p>
      </dgm:t>
    </dgm:pt>
    <dgm:pt modelId="{BCDBE060-66F9-472B-B9F7-31536DAE5408}" type="parTrans" cxnId="{B040F386-E106-473F-8E22-87D68C10D2B2}">
      <dgm:prSet/>
      <dgm:spPr/>
      <dgm:t>
        <a:bodyPr/>
        <a:lstStyle/>
        <a:p>
          <a:endParaRPr lang="en-US"/>
        </a:p>
      </dgm:t>
    </dgm:pt>
    <dgm:pt modelId="{DF4D9271-005E-456A-B80C-FD910F8FC38A}" type="sibTrans" cxnId="{B040F386-E106-473F-8E22-87D68C10D2B2}">
      <dgm:prSet/>
      <dgm:spPr/>
      <dgm:t>
        <a:bodyPr/>
        <a:lstStyle/>
        <a:p>
          <a:endParaRPr lang="en-US"/>
        </a:p>
      </dgm:t>
    </dgm:pt>
    <dgm:pt modelId="{A99D2EBC-752E-4A30-B489-6FB7E66B9515}" type="pres">
      <dgm:prSet presAssocID="{1DBC77B1-7C41-493E-892F-77F3BD3B769A}" presName="root" presStyleCnt="0">
        <dgm:presLayoutVars>
          <dgm:dir/>
          <dgm:resizeHandles val="exact"/>
        </dgm:presLayoutVars>
      </dgm:prSet>
      <dgm:spPr/>
    </dgm:pt>
    <dgm:pt modelId="{F686731D-8CD4-4228-B781-84A89265CDAA}" type="pres">
      <dgm:prSet presAssocID="{A6557FE0-8267-4809-9C36-A14B2C2F106E}" presName="compNode" presStyleCnt="0"/>
      <dgm:spPr/>
    </dgm:pt>
    <dgm:pt modelId="{3BF4CDD5-D40A-4B99-AEEB-0F3971485B9A}" type="pres">
      <dgm:prSet presAssocID="{A6557FE0-8267-4809-9C36-A14B2C2F106E}" presName="bgRect" presStyleLbl="bgShp" presStyleIdx="0" presStyleCnt="5"/>
      <dgm:spPr/>
    </dgm:pt>
    <dgm:pt modelId="{7A71AAA5-FC3A-4A02-99D0-F1559EE022F6}" type="pres">
      <dgm:prSet presAssocID="{A6557FE0-8267-4809-9C36-A14B2C2F10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10383E38-A1C9-4F81-84F9-870C235021F3}" type="pres">
      <dgm:prSet presAssocID="{A6557FE0-8267-4809-9C36-A14B2C2F106E}" presName="spaceRect" presStyleCnt="0"/>
      <dgm:spPr/>
    </dgm:pt>
    <dgm:pt modelId="{0B4CD52B-8B56-4EA2-84C7-DFF0A4FFA1BC}" type="pres">
      <dgm:prSet presAssocID="{A6557FE0-8267-4809-9C36-A14B2C2F106E}" presName="parTx" presStyleLbl="revTx" presStyleIdx="0" presStyleCnt="5">
        <dgm:presLayoutVars>
          <dgm:chMax val="0"/>
          <dgm:chPref val="0"/>
        </dgm:presLayoutVars>
      </dgm:prSet>
      <dgm:spPr/>
    </dgm:pt>
    <dgm:pt modelId="{BE2171DA-7DC9-4D37-9966-08D5AAF7B5C2}" type="pres">
      <dgm:prSet presAssocID="{1E2409B6-16FD-4E1F-83FA-483779E5ADA2}" presName="sibTrans" presStyleCnt="0"/>
      <dgm:spPr/>
    </dgm:pt>
    <dgm:pt modelId="{88D09E94-2666-4BA9-8D8A-F45B9D6F8A18}" type="pres">
      <dgm:prSet presAssocID="{153EF2BD-B686-46B8-A0CD-8576F04DA375}" presName="compNode" presStyleCnt="0"/>
      <dgm:spPr/>
    </dgm:pt>
    <dgm:pt modelId="{3313CDCB-80E8-4089-9FCD-74FEE0081714}" type="pres">
      <dgm:prSet presAssocID="{153EF2BD-B686-46B8-A0CD-8576F04DA375}" presName="bgRect" presStyleLbl="bgShp" presStyleIdx="1" presStyleCnt="5"/>
      <dgm:spPr/>
    </dgm:pt>
    <dgm:pt modelId="{F28F6A5B-D0F0-40A1-AB6A-E188F0CCD5A2}" type="pres">
      <dgm:prSet presAssocID="{153EF2BD-B686-46B8-A0CD-8576F04DA37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AD686648-25CA-45E9-BF9B-D117716EE9F9}" type="pres">
      <dgm:prSet presAssocID="{153EF2BD-B686-46B8-A0CD-8576F04DA375}" presName="spaceRect" presStyleCnt="0"/>
      <dgm:spPr/>
    </dgm:pt>
    <dgm:pt modelId="{BCE669AC-53F9-499C-8C81-41DBC4E0D9F4}" type="pres">
      <dgm:prSet presAssocID="{153EF2BD-B686-46B8-A0CD-8576F04DA375}" presName="parTx" presStyleLbl="revTx" presStyleIdx="1" presStyleCnt="5">
        <dgm:presLayoutVars>
          <dgm:chMax val="0"/>
          <dgm:chPref val="0"/>
        </dgm:presLayoutVars>
      </dgm:prSet>
      <dgm:spPr/>
    </dgm:pt>
    <dgm:pt modelId="{7CA60E75-569D-4329-86CF-8001BD0B6E40}" type="pres">
      <dgm:prSet presAssocID="{60AD40A6-063A-4C2C-B761-56321FC5CE58}" presName="sibTrans" presStyleCnt="0"/>
      <dgm:spPr/>
    </dgm:pt>
    <dgm:pt modelId="{463DEE27-8D64-4445-9C91-860A8075FAA9}" type="pres">
      <dgm:prSet presAssocID="{B0B17876-758D-450F-9963-E42FA3EBCB0F}" presName="compNode" presStyleCnt="0"/>
      <dgm:spPr/>
    </dgm:pt>
    <dgm:pt modelId="{18F0F60C-861D-4B1F-AC38-A178B3D29F9C}" type="pres">
      <dgm:prSet presAssocID="{B0B17876-758D-450F-9963-E42FA3EBCB0F}" presName="bgRect" presStyleLbl="bgShp" presStyleIdx="2" presStyleCnt="5"/>
      <dgm:spPr/>
    </dgm:pt>
    <dgm:pt modelId="{4B335004-9851-4BDF-A618-9768B25CA26E}" type="pres">
      <dgm:prSet presAssocID="{B0B17876-758D-450F-9963-E42FA3EBCB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Plan"/>
        </a:ext>
      </dgm:extLst>
    </dgm:pt>
    <dgm:pt modelId="{1D948B7D-C3B4-40EE-ACCE-FA4432833816}" type="pres">
      <dgm:prSet presAssocID="{B0B17876-758D-450F-9963-E42FA3EBCB0F}" presName="spaceRect" presStyleCnt="0"/>
      <dgm:spPr/>
    </dgm:pt>
    <dgm:pt modelId="{298218C5-1130-426A-8326-41A5CF04D3C6}" type="pres">
      <dgm:prSet presAssocID="{B0B17876-758D-450F-9963-E42FA3EBCB0F}" presName="parTx" presStyleLbl="revTx" presStyleIdx="2" presStyleCnt="5">
        <dgm:presLayoutVars>
          <dgm:chMax val="0"/>
          <dgm:chPref val="0"/>
        </dgm:presLayoutVars>
      </dgm:prSet>
      <dgm:spPr/>
    </dgm:pt>
    <dgm:pt modelId="{3A84BEEB-DF66-4775-A90B-0DC7542150AE}" type="pres">
      <dgm:prSet presAssocID="{713E7BB9-F5DC-424A-B705-BF0778DB7C89}" presName="sibTrans" presStyleCnt="0"/>
      <dgm:spPr/>
    </dgm:pt>
    <dgm:pt modelId="{F9D74492-CD19-4E27-A490-DB79D1DFA853}" type="pres">
      <dgm:prSet presAssocID="{1E5CEF67-6C40-4643-8245-4F0D2DEB5D1A}" presName="compNode" presStyleCnt="0"/>
      <dgm:spPr/>
    </dgm:pt>
    <dgm:pt modelId="{1A5FC512-711D-4A1E-90D5-DB3FD0C6C5B6}" type="pres">
      <dgm:prSet presAssocID="{1E5CEF67-6C40-4643-8245-4F0D2DEB5D1A}" presName="bgRect" presStyleLbl="bgShp" presStyleIdx="3" presStyleCnt="5"/>
      <dgm:spPr/>
    </dgm:pt>
    <dgm:pt modelId="{DECD9D2E-2972-4F24-9858-D5462555A6A9}" type="pres">
      <dgm:prSet presAssocID="{1E5CEF67-6C40-4643-8245-4F0D2DEB5D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55C6A2EA-0806-44AF-A64F-D5F73549D6B4}" type="pres">
      <dgm:prSet presAssocID="{1E5CEF67-6C40-4643-8245-4F0D2DEB5D1A}" presName="spaceRect" presStyleCnt="0"/>
      <dgm:spPr/>
    </dgm:pt>
    <dgm:pt modelId="{2C6D4724-47F3-4FBC-B70F-C29093870F07}" type="pres">
      <dgm:prSet presAssocID="{1E5CEF67-6C40-4643-8245-4F0D2DEB5D1A}" presName="parTx" presStyleLbl="revTx" presStyleIdx="3" presStyleCnt="5">
        <dgm:presLayoutVars>
          <dgm:chMax val="0"/>
          <dgm:chPref val="0"/>
        </dgm:presLayoutVars>
      </dgm:prSet>
      <dgm:spPr/>
    </dgm:pt>
    <dgm:pt modelId="{AA8DE201-5109-4014-9519-0CA4519166B3}" type="pres">
      <dgm:prSet presAssocID="{D05CA433-D47B-481D-9BE6-6FD4074D5C55}" presName="sibTrans" presStyleCnt="0"/>
      <dgm:spPr/>
    </dgm:pt>
    <dgm:pt modelId="{529B2867-104A-4462-9798-6BFCAB28E0D4}" type="pres">
      <dgm:prSet presAssocID="{1BA2AFB6-3506-4043-BB96-92E79EF930C3}" presName="compNode" presStyleCnt="0"/>
      <dgm:spPr/>
    </dgm:pt>
    <dgm:pt modelId="{DDE1F77F-6D5A-4A64-BD94-D8246B48860B}" type="pres">
      <dgm:prSet presAssocID="{1BA2AFB6-3506-4043-BB96-92E79EF930C3}" presName="bgRect" presStyleLbl="bgShp" presStyleIdx="4" presStyleCnt="5"/>
      <dgm:spPr/>
    </dgm:pt>
    <dgm:pt modelId="{AD0E8FC0-7D7B-44E3-99B1-3DD33BA62359}" type="pres">
      <dgm:prSet presAssocID="{1BA2AFB6-3506-4043-BB96-92E79EF930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Enrollment"/>
        </a:ext>
      </dgm:extLst>
    </dgm:pt>
    <dgm:pt modelId="{EA9D7810-B9A8-49DB-8D98-71E3F022AAA0}" type="pres">
      <dgm:prSet presAssocID="{1BA2AFB6-3506-4043-BB96-92E79EF930C3}" presName="spaceRect" presStyleCnt="0"/>
      <dgm:spPr/>
    </dgm:pt>
    <dgm:pt modelId="{2181957D-6E21-4216-8C2E-C10F731B46F1}" type="pres">
      <dgm:prSet presAssocID="{1BA2AFB6-3506-4043-BB96-92E79EF930C3}" presName="parTx" presStyleLbl="revTx" presStyleIdx="4" presStyleCnt="5">
        <dgm:presLayoutVars>
          <dgm:chMax val="0"/>
          <dgm:chPref val="0"/>
        </dgm:presLayoutVars>
      </dgm:prSet>
      <dgm:spPr/>
    </dgm:pt>
  </dgm:ptLst>
  <dgm:cxnLst>
    <dgm:cxn modelId="{95537804-FAEF-4B83-8149-370B70A0EA3E}" type="presOf" srcId="{1E5CEF67-6C40-4643-8245-4F0D2DEB5D1A}" destId="{2C6D4724-47F3-4FBC-B70F-C29093870F07}" srcOrd="0" destOrd="0" presId="urn:microsoft.com/office/officeart/2018/2/layout/IconVerticalSolidList"/>
    <dgm:cxn modelId="{6E7F4E1E-11FF-47BC-99FA-500631240CB4}" type="presOf" srcId="{153EF2BD-B686-46B8-A0CD-8576F04DA375}" destId="{BCE669AC-53F9-499C-8C81-41DBC4E0D9F4}" srcOrd="0" destOrd="0" presId="urn:microsoft.com/office/officeart/2018/2/layout/IconVerticalSolidList"/>
    <dgm:cxn modelId="{3FF43565-F77F-4775-8E35-AAC7D2157977}" type="presOf" srcId="{1DBC77B1-7C41-493E-892F-77F3BD3B769A}" destId="{A99D2EBC-752E-4A30-B489-6FB7E66B9515}" srcOrd="0" destOrd="0" presId="urn:microsoft.com/office/officeart/2018/2/layout/IconVerticalSolidList"/>
    <dgm:cxn modelId="{ED9AD365-C2FF-46BC-B8E2-5BC59556382E}" srcId="{1DBC77B1-7C41-493E-892F-77F3BD3B769A}" destId="{B0B17876-758D-450F-9963-E42FA3EBCB0F}" srcOrd="2" destOrd="0" parTransId="{6DC61217-4CAD-47D2-B120-81AC229C910E}" sibTransId="{713E7BB9-F5DC-424A-B705-BF0778DB7C89}"/>
    <dgm:cxn modelId="{A595F16E-06F1-41DC-B9A8-BDF7C7F6C64E}" type="presOf" srcId="{A6557FE0-8267-4809-9C36-A14B2C2F106E}" destId="{0B4CD52B-8B56-4EA2-84C7-DFF0A4FFA1BC}" srcOrd="0" destOrd="0" presId="urn:microsoft.com/office/officeart/2018/2/layout/IconVerticalSolidList"/>
    <dgm:cxn modelId="{E009A170-CB8A-4513-AEC7-1D6CC91AFC88}" type="presOf" srcId="{B0B17876-758D-450F-9963-E42FA3EBCB0F}" destId="{298218C5-1130-426A-8326-41A5CF04D3C6}" srcOrd="0" destOrd="0" presId="urn:microsoft.com/office/officeart/2018/2/layout/IconVerticalSolidList"/>
    <dgm:cxn modelId="{CC0BE453-91FF-4D4E-B17D-D47368E37E14}" type="presOf" srcId="{1BA2AFB6-3506-4043-BB96-92E79EF930C3}" destId="{2181957D-6E21-4216-8C2E-C10F731B46F1}" srcOrd="0" destOrd="0" presId="urn:microsoft.com/office/officeart/2018/2/layout/IconVerticalSolidList"/>
    <dgm:cxn modelId="{74C1215A-75A6-4BF9-95FB-5B54C3DAD1C1}" srcId="{1DBC77B1-7C41-493E-892F-77F3BD3B769A}" destId="{153EF2BD-B686-46B8-A0CD-8576F04DA375}" srcOrd="1" destOrd="0" parTransId="{082BEC5A-7891-4BFE-8FC3-125707DF2D71}" sibTransId="{60AD40A6-063A-4C2C-B761-56321FC5CE58}"/>
    <dgm:cxn modelId="{FE272281-FC4D-469E-A72B-59B6F58C3C87}" srcId="{1DBC77B1-7C41-493E-892F-77F3BD3B769A}" destId="{1E5CEF67-6C40-4643-8245-4F0D2DEB5D1A}" srcOrd="3" destOrd="0" parTransId="{47B5A818-732F-4C24-8CDF-03EFBDCD21EE}" sibTransId="{D05CA433-D47B-481D-9BE6-6FD4074D5C55}"/>
    <dgm:cxn modelId="{B040F386-E106-473F-8E22-87D68C10D2B2}" srcId="{1DBC77B1-7C41-493E-892F-77F3BD3B769A}" destId="{1BA2AFB6-3506-4043-BB96-92E79EF930C3}" srcOrd="4" destOrd="0" parTransId="{BCDBE060-66F9-472B-B9F7-31536DAE5408}" sibTransId="{DF4D9271-005E-456A-B80C-FD910F8FC38A}"/>
    <dgm:cxn modelId="{57A34E8D-1013-4EEC-9CB5-F7301D04FA5D}" srcId="{1DBC77B1-7C41-493E-892F-77F3BD3B769A}" destId="{A6557FE0-8267-4809-9C36-A14B2C2F106E}" srcOrd="0" destOrd="0" parTransId="{36C4BC9E-A4C0-4926-A5F4-B86394C3F0F5}" sibTransId="{1E2409B6-16FD-4E1F-83FA-483779E5ADA2}"/>
    <dgm:cxn modelId="{83C57776-D20D-431E-B424-D467A7135EB6}" type="presParOf" srcId="{A99D2EBC-752E-4A30-B489-6FB7E66B9515}" destId="{F686731D-8CD4-4228-B781-84A89265CDAA}" srcOrd="0" destOrd="0" presId="urn:microsoft.com/office/officeart/2018/2/layout/IconVerticalSolidList"/>
    <dgm:cxn modelId="{FDFF8E7E-14C3-4282-AEE1-CCE7B3C73AD2}" type="presParOf" srcId="{F686731D-8CD4-4228-B781-84A89265CDAA}" destId="{3BF4CDD5-D40A-4B99-AEEB-0F3971485B9A}" srcOrd="0" destOrd="0" presId="urn:microsoft.com/office/officeart/2018/2/layout/IconVerticalSolidList"/>
    <dgm:cxn modelId="{B0383D57-8962-4783-AF76-631BC235541D}" type="presParOf" srcId="{F686731D-8CD4-4228-B781-84A89265CDAA}" destId="{7A71AAA5-FC3A-4A02-99D0-F1559EE022F6}" srcOrd="1" destOrd="0" presId="urn:microsoft.com/office/officeart/2018/2/layout/IconVerticalSolidList"/>
    <dgm:cxn modelId="{7FEF8290-3944-4F8C-82E1-23AF441F0B20}" type="presParOf" srcId="{F686731D-8CD4-4228-B781-84A89265CDAA}" destId="{10383E38-A1C9-4F81-84F9-870C235021F3}" srcOrd="2" destOrd="0" presId="urn:microsoft.com/office/officeart/2018/2/layout/IconVerticalSolidList"/>
    <dgm:cxn modelId="{48AE3AFD-CC23-45D7-8A7D-9378B34CF924}" type="presParOf" srcId="{F686731D-8CD4-4228-B781-84A89265CDAA}" destId="{0B4CD52B-8B56-4EA2-84C7-DFF0A4FFA1BC}" srcOrd="3" destOrd="0" presId="urn:microsoft.com/office/officeart/2018/2/layout/IconVerticalSolidList"/>
    <dgm:cxn modelId="{A43C022E-B823-45D4-8FC4-F657286923B8}" type="presParOf" srcId="{A99D2EBC-752E-4A30-B489-6FB7E66B9515}" destId="{BE2171DA-7DC9-4D37-9966-08D5AAF7B5C2}" srcOrd="1" destOrd="0" presId="urn:microsoft.com/office/officeart/2018/2/layout/IconVerticalSolidList"/>
    <dgm:cxn modelId="{ADEBAD5B-6626-43D8-A209-DB8DAD1109B4}" type="presParOf" srcId="{A99D2EBC-752E-4A30-B489-6FB7E66B9515}" destId="{88D09E94-2666-4BA9-8D8A-F45B9D6F8A18}" srcOrd="2" destOrd="0" presId="urn:microsoft.com/office/officeart/2018/2/layout/IconVerticalSolidList"/>
    <dgm:cxn modelId="{048F6FD8-E5B3-4027-BA8B-37B93657EBE6}" type="presParOf" srcId="{88D09E94-2666-4BA9-8D8A-F45B9D6F8A18}" destId="{3313CDCB-80E8-4089-9FCD-74FEE0081714}" srcOrd="0" destOrd="0" presId="urn:microsoft.com/office/officeart/2018/2/layout/IconVerticalSolidList"/>
    <dgm:cxn modelId="{6D7C2EE5-F958-405E-9391-7E1407767FF2}" type="presParOf" srcId="{88D09E94-2666-4BA9-8D8A-F45B9D6F8A18}" destId="{F28F6A5B-D0F0-40A1-AB6A-E188F0CCD5A2}" srcOrd="1" destOrd="0" presId="urn:microsoft.com/office/officeart/2018/2/layout/IconVerticalSolidList"/>
    <dgm:cxn modelId="{14185F49-DD4C-44FF-A24A-253014465252}" type="presParOf" srcId="{88D09E94-2666-4BA9-8D8A-F45B9D6F8A18}" destId="{AD686648-25CA-45E9-BF9B-D117716EE9F9}" srcOrd="2" destOrd="0" presId="urn:microsoft.com/office/officeart/2018/2/layout/IconVerticalSolidList"/>
    <dgm:cxn modelId="{05B3AC2A-C1FD-4BCD-A3BD-CCB4651AFDDB}" type="presParOf" srcId="{88D09E94-2666-4BA9-8D8A-F45B9D6F8A18}" destId="{BCE669AC-53F9-499C-8C81-41DBC4E0D9F4}" srcOrd="3" destOrd="0" presId="urn:microsoft.com/office/officeart/2018/2/layout/IconVerticalSolidList"/>
    <dgm:cxn modelId="{F5C0E7CA-22F2-4F2C-BA97-0661B5467CB6}" type="presParOf" srcId="{A99D2EBC-752E-4A30-B489-6FB7E66B9515}" destId="{7CA60E75-569D-4329-86CF-8001BD0B6E40}" srcOrd="3" destOrd="0" presId="urn:microsoft.com/office/officeart/2018/2/layout/IconVerticalSolidList"/>
    <dgm:cxn modelId="{AF2791CD-791D-4281-9D4E-A50AA4E3B29B}" type="presParOf" srcId="{A99D2EBC-752E-4A30-B489-6FB7E66B9515}" destId="{463DEE27-8D64-4445-9C91-860A8075FAA9}" srcOrd="4" destOrd="0" presId="urn:microsoft.com/office/officeart/2018/2/layout/IconVerticalSolidList"/>
    <dgm:cxn modelId="{8917B2DC-BD8B-473C-A35F-D1366AD0C412}" type="presParOf" srcId="{463DEE27-8D64-4445-9C91-860A8075FAA9}" destId="{18F0F60C-861D-4B1F-AC38-A178B3D29F9C}" srcOrd="0" destOrd="0" presId="urn:microsoft.com/office/officeart/2018/2/layout/IconVerticalSolidList"/>
    <dgm:cxn modelId="{C26B9CB8-A785-4627-8E6E-E315D73DCF3F}" type="presParOf" srcId="{463DEE27-8D64-4445-9C91-860A8075FAA9}" destId="{4B335004-9851-4BDF-A618-9768B25CA26E}" srcOrd="1" destOrd="0" presId="urn:microsoft.com/office/officeart/2018/2/layout/IconVerticalSolidList"/>
    <dgm:cxn modelId="{C09984BA-7989-439F-B5BC-5A21A19FF20A}" type="presParOf" srcId="{463DEE27-8D64-4445-9C91-860A8075FAA9}" destId="{1D948B7D-C3B4-40EE-ACCE-FA4432833816}" srcOrd="2" destOrd="0" presId="urn:microsoft.com/office/officeart/2018/2/layout/IconVerticalSolidList"/>
    <dgm:cxn modelId="{C5B5C92A-EED5-4D5A-967E-5B2D1A590FF9}" type="presParOf" srcId="{463DEE27-8D64-4445-9C91-860A8075FAA9}" destId="{298218C5-1130-426A-8326-41A5CF04D3C6}" srcOrd="3" destOrd="0" presId="urn:microsoft.com/office/officeart/2018/2/layout/IconVerticalSolidList"/>
    <dgm:cxn modelId="{86CBC3CC-76D5-4E95-B71C-E925F56C48C6}" type="presParOf" srcId="{A99D2EBC-752E-4A30-B489-6FB7E66B9515}" destId="{3A84BEEB-DF66-4775-A90B-0DC7542150AE}" srcOrd="5" destOrd="0" presId="urn:microsoft.com/office/officeart/2018/2/layout/IconVerticalSolidList"/>
    <dgm:cxn modelId="{C4307443-E2A6-460F-99B3-0C93794612C7}" type="presParOf" srcId="{A99D2EBC-752E-4A30-B489-6FB7E66B9515}" destId="{F9D74492-CD19-4E27-A490-DB79D1DFA853}" srcOrd="6" destOrd="0" presId="urn:microsoft.com/office/officeart/2018/2/layout/IconVerticalSolidList"/>
    <dgm:cxn modelId="{27CE30E3-90BC-45EF-881C-1D0077A39F86}" type="presParOf" srcId="{F9D74492-CD19-4E27-A490-DB79D1DFA853}" destId="{1A5FC512-711D-4A1E-90D5-DB3FD0C6C5B6}" srcOrd="0" destOrd="0" presId="urn:microsoft.com/office/officeart/2018/2/layout/IconVerticalSolidList"/>
    <dgm:cxn modelId="{900A75FB-956F-4CA9-9674-2684332605D2}" type="presParOf" srcId="{F9D74492-CD19-4E27-A490-DB79D1DFA853}" destId="{DECD9D2E-2972-4F24-9858-D5462555A6A9}" srcOrd="1" destOrd="0" presId="urn:microsoft.com/office/officeart/2018/2/layout/IconVerticalSolidList"/>
    <dgm:cxn modelId="{AEDB4F74-BE2B-494D-9EDA-0138339FA39B}" type="presParOf" srcId="{F9D74492-CD19-4E27-A490-DB79D1DFA853}" destId="{55C6A2EA-0806-44AF-A64F-D5F73549D6B4}" srcOrd="2" destOrd="0" presId="urn:microsoft.com/office/officeart/2018/2/layout/IconVerticalSolidList"/>
    <dgm:cxn modelId="{2D4E4776-8DE9-4A77-AEBF-CA40DFF7EAD2}" type="presParOf" srcId="{F9D74492-CD19-4E27-A490-DB79D1DFA853}" destId="{2C6D4724-47F3-4FBC-B70F-C29093870F07}" srcOrd="3" destOrd="0" presId="urn:microsoft.com/office/officeart/2018/2/layout/IconVerticalSolidList"/>
    <dgm:cxn modelId="{0334FAFA-AFED-4BBA-A047-B92A013E6EB6}" type="presParOf" srcId="{A99D2EBC-752E-4A30-B489-6FB7E66B9515}" destId="{AA8DE201-5109-4014-9519-0CA4519166B3}" srcOrd="7" destOrd="0" presId="urn:microsoft.com/office/officeart/2018/2/layout/IconVerticalSolidList"/>
    <dgm:cxn modelId="{39DE854C-A6B4-4E15-A9EF-7AC0D42AECCD}" type="presParOf" srcId="{A99D2EBC-752E-4A30-B489-6FB7E66B9515}" destId="{529B2867-104A-4462-9798-6BFCAB28E0D4}" srcOrd="8" destOrd="0" presId="urn:microsoft.com/office/officeart/2018/2/layout/IconVerticalSolidList"/>
    <dgm:cxn modelId="{6DE7704F-525E-4042-A0CB-E95B2AAF1F9C}" type="presParOf" srcId="{529B2867-104A-4462-9798-6BFCAB28E0D4}" destId="{DDE1F77F-6D5A-4A64-BD94-D8246B48860B}" srcOrd="0" destOrd="0" presId="urn:microsoft.com/office/officeart/2018/2/layout/IconVerticalSolidList"/>
    <dgm:cxn modelId="{BB1F03E0-C2DA-4F8E-A011-43FEAB135530}" type="presParOf" srcId="{529B2867-104A-4462-9798-6BFCAB28E0D4}" destId="{AD0E8FC0-7D7B-44E3-99B1-3DD33BA62359}" srcOrd="1" destOrd="0" presId="urn:microsoft.com/office/officeart/2018/2/layout/IconVerticalSolidList"/>
    <dgm:cxn modelId="{0A738163-0E70-4B98-A554-F1C7082BBF03}" type="presParOf" srcId="{529B2867-104A-4462-9798-6BFCAB28E0D4}" destId="{EA9D7810-B9A8-49DB-8D98-71E3F022AAA0}" srcOrd="2" destOrd="0" presId="urn:microsoft.com/office/officeart/2018/2/layout/IconVerticalSolidList"/>
    <dgm:cxn modelId="{B4CCE638-4A87-4B86-AF49-732AEAE7C7EE}" type="presParOf" srcId="{529B2867-104A-4462-9798-6BFCAB28E0D4}" destId="{2181957D-6E21-4216-8C2E-C10F731B46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4CDD5-D40A-4B99-AEEB-0F3971485B9A}">
      <dsp:nvSpPr>
        <dsp:cNvPr id="0" name=""/>
        <dsp:cNvSpPr/>
      </dsp:nvSpPr>
      <dsp:spPr>
        <a:xfrm>
          <a:off x="0" y="4300"/>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1AAA5-FC3A-4A02-99D0-F1559EE022F6}">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CD52B-8B56-4EA2-84C7-DFF0A4FFA1BC}">
      <dsp:nvSpPr>
        <dsp:cNvPr id="0" name=""/>
        <dsp:cNvSpPr/>
      </dsp:nvSpPr>
      <dsp:spPr>
        <a:xfrm>
          <a:off x="1057996" y="4300"/>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dirty="0"/>
            <a:t>Introduction</a:t>
          </a:r>
        </a:p>
      </dsp:txBody>
      <dsp:txXfrm>
        <a:off x="1057996" y="4300"/>
        <a:ext cx="5342615" cy="916014"/>
      </dsp:txXfrm>
    </dsp:sp>
    <dsp:sp modelId="{3313CDCB-80E8-4089-9FCD-74FEE0081714}">
      <dsp:nvSpPr>
        <dsp:cNvPr id="0" name=""/>
        <dsp:cNvSpPr/>
      </dsp:nvSpPr>
      <dsp:spPr>
        <a:xfrm>
          <a:off x="0" y="1149318"/>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F6A5B-D0F0-40A1-AB6A-E188F0CCD5A2}">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E669AC-53F9-499C-8C81-41DBC4E0D9F4}">
      <dsp:nvSpPr>
        <dsp:cNvPr id="0" name=""/>
        <dsp:cNvSpPr/>
      </dsp:nvSpPr>
      <dsp:spPr>
        <a:xfrm>
          <a:off x="1057996" y="1149318"/>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Problem description </a:t>
          </a:r>
        </a:p>
      </dsp:txBody>
      <dsp:txXfrm>
        <a:off x="1057996" y="1149318"/>
        <a:ext cx="5342615" cy="916014"/>
      </dsp:txXfrm>
    </dsp:sp>
    <dsp:sp modelId="{18F0F60C-861D-4B1F-AC38-A178B3D29F9C}">
      <dsp:nvSpPr>
        <dsp:cNvPr id="0" name=""/>
        <dsp:cNvSpPr/>
      </dsp:nvSpPr>
      <dsp:spPr>
        <a:xfrm>
          <a:off x="0" y="2294336"/>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35004-9851-4BDF-A618-9768B25CA26E}">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8218C5-1130-426A-8326-41A5CF04D3C6}">
      <dsp:nvSpPr>
        <dsp:cNvPr id="0" name=""/>
        <dsp:cNvSpPr/>
      </dsp:nvSpPr>
      <dsp:spPr>
        <a:xfrm>
          <a:off x="1057996" y="2294336"/>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Solution Methods</a:t>
          </a:r>
        </a:p>
      </dsp:txBody>
      <dsp:txXfrm>
        <a:off x="1057996" y="2294336"/>
        <a:ext cx="5342615" cy="916014"/>
      </dsp:txXfrm>
    </dsp:sp>
    <dsp:sp modelId="{1A5FC512-711D-4A1E-90D5-DB3FD0C6C5B6}">
      <dsp:nvSpPr>
        <dsp:cNvPr id="0" name=""/>
        <dsp:cNvSpPr/>
      </dsp:nvSpPr>
      <dsp:spPr>
        <a:xfrm>
          <a:off x="0" y="3439354"/>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D9D2E-2972-4F24-9858-D5462555A6A9}">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6D4724-47F3-4FBC-B70F-C29093870F07}">
      <dsp:nvSpPr>
        <dsp:cNvPr id="0" name=""/>
        <dsp:cNvSpPr/>
      </dsp:nvSpPr>
      <dsp:spPr>
        <a:xfrm>
          <a:off x="1057996" y="3439354"/>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Experiments</a:t>
          </a:r>
        </a:p>
      </dsp:txBody>
      <dsp:txXfrm>
        <a:off x="1057996" y="3439354"/>
        <a:ext cx="5342615" cy="916014"/>
      </dsp:txXfrm>
    </dsp:sp>
    <dsp:sp modelId="{DDE1F77F-6D5A-4A64-BD94-D8246B48860B}">
      <dsp:nvSpPr>
        <dsp:cNvPr id="0" name=""/>
        <dsp:cNvSpPr/>
      </dsp:nvSpPr>
      <dsp:spPr>
        <a:xfrm>
          <a:off x="0" y="4584372"/>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E8FC0-7D7B-44E3-99B1-3DD33BA62359}">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1957D-6E21-4216-8C2E-C10F731B46F1}">
      <dsp:nvSpPr>
        <dsp:cNvPr id="0" name=""/>
        <dsp:cNvSpPr/>
      </dsp:nvSpPr>
      <dsp:spPr>
        <a:xfrm>
          <a:off x="1057996" y="4584372"/>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Future work</a:t>
          </a:r>
        </a:p>
      </dsp:txBody>
      <dsp:txXfrm>
        <a:off x="1057996" y="4584372"/>
        <a:ext cx="5342615"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41966-EE54-4164-830E-7DDDE96716DE}" type="datetimeFigureOut">
              <a:rPr lang="es-MX" smtClean="0"/>
              <a:t>06/12/2022</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7B646-B008-4FEC-8D10-4AC5C042053E}" type="slidenum">
              <a:rPr lang="es-MX" smtClean="0"/>
              <a:t>‹#›</a:t>
            </a:fld>
            <a:endParaRPr lang="es-MX"/>
          </a:p>
        </p:txBody>
      </p:sp>
    </p:spTree>
    <p:extLst>
      <p:ext uri="{BB962C8B-B14F-4D97-AF65-F5344CB8AC3E}">
        <p14:creationId xmlns:p14="http://schemas.microsoft.com/office/powerpoint/2010/main" val="168729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46</a:t>
            </a:fld>
            <a:endParaRPr lang="es-MX"/>
          </a:p>
        </p:txBody>
      </p:sp>
    </p:spTree>
    <p:extLst>
      <p:ext uri="{BB962C8B-B14F-4D97-AF65-F5344CB8AC3E}">
        <p14:creationId xmlns:p14="http://schemas.microsoft.com/office/powerpoint/2010/main" val="273568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55</a:t>
            </a:fld>
            <a:endParaRPr lang="es-MX"/>
          </a:p>
        </p:txBody>
      </p:sp>
    </p:spTree>
    <p:extLst>
      <p:ext uri="{BB962C8B-B14F-4D97-AF65-F5344CB8AC3E}">
        <p14:creationId xmlns:p14="http://schemas.microsoft.com/office/powerpoint/2010/main" val="345826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56</a:t>
            </a:fld>
            <a:endParaRPr lang="es-MX"/>
          </a:p>
        </p:txBody>
      </p:sp>
    </p:spTree>
    <p:extLst>
      <p:ext uri="{BB962C8B-B14F-4D97-AF65-F5344CB8AC3E}">
        <p14:creationId xmlns:p14="http://schemas.microsoft.com/office/powerpoint/2010/main" val="394244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57</a:t>
            </a:fld>
            <a:endParaRPr lang="es-MX"/>
          </a:p>
        </p:txBody>
      </p:sp>
    </p:spTree>
    <p:extLst>
      <p:ext uri="{BB962C8B-B14F-4D97-AF65-F5344CB8AC3E}">
        <p14:creationId xmlns:p14="http://schemas.microsoft.com/office/powerpoint/2010/main" val="3547816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58</a:t>
            </a:fld>
            <a:endParaRPr lang="es-MX"/>
          </a:p>
        </p:txBody>
      </p:sp>
    </p:spTree>
    <p:extLst>
      <p:ext uri="{BB962C8B-B14F-4D97-AF65-F5344CB8AC3E}">
        <p14:creationId xmlns:p14="http://schemas.microsoft.com/office/powerpoint/2010/main" val="18125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59</a:t>
            </a:fld>
            <a:endParaRPr lang="es-MX"/>
          </a:p>
        </p:txBody>
      </p:sp>
    </p:spTree>
    <p:extLst>
      <p:ext uri="{BB962C8B-B14F-4D97-AF65-F5344CB8AC3E}">
        <p14:creationId xmlns:p14="http://schemas.microsoft.com/office/powerpoint/2010/main" val="1198312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62</a:t>
            </a:fld>
            <a:endParaRPr lang="es-MX"/>
          </a:p>
        </p:txBody>
      </p:sp>
    </p:spTree>
    <p:extLst>
      <p:ext uri="{BB962C8B-B14F-4D97-AF65-F5344CB8AC3E}">
        <p14:creationId xmlns:p14="http://schemas.microsoft.com/office/powerpoint/2010/main" val="23083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47</a:t>
            </a:fld>
            <a:endParaRPr lang="es-MX"/>
          </a:p>
        </p:txBody>
      </p:sp>
    </p:spTree>
    <p:extLst>
      <p:ext uri="{BB962C8B-B14F-4D97-AF65-F5344CB8AC3E}">
        <p14:creationId xmlns:p14="http://schemas.microsoft.com/office/powerpoint/2010/main" val="200505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48</a:t>
            </a:fld>
            <a:endParaRPr lang="es-MX"/>
          </a:p>
        </p:txBody>
      </p:sp>
    </p:spTree>
    <p:extLst>
      <p:ext uri="{BB962C8B-B14F-4D97-AF65-F5344CB8AC3E}">
        <p14:creationId xmlns:p14="http://schemas.microsoft.com/office/powerpoint/2010/main" val="277433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49</a:t>
            </a:fld>
            <a:endParaRPr lang="es-MX"/>
          </a:p>
        </p:txBody>
      </p:sp>
    </p:spTree>
    <p:extLst>
      <p:ext uri="{BB962C8B-B14F-4D97-AF65-F5344CB8AC3E}">
        <p14:creationId xmlns:p14="http://schemas.microsoft.com/office/powerpoint/2010/main" val="142367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50</a:t>
            </a:fld>
            <a:endParaRPr lang="es-MX"/>
          </a:p>
        </p:txBody>
      </p:sp>
    </p:spTree>
    <p:extLst>
      <p:ext uri="{BB962C8B-B14F-4D97-AF65-F5344CB8AC3E}">
        <p14:creationId xmlns:p14="http://schemas.microsoft.com/office/powerpoint/2010/main" val="97337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51</a:t>
            </a:fld>
            <a:endParaRPr lang="es-MX"/>
          </a:p>
        </p:txBody>
      </p:sp>
    </p:spTree>
    <p:extLst>
      <p:ext uri="{BB962C8B-B14F-4D97-AF65-F5344CB8AC3E}">
        <p14:creationId xmlns:p14="http://schemas.microsoft.com/office/powerpoint/2010/main" val="302555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52</a:t>
            </a:fld>
            <a:endParaRPr lang="es-MX"/>
          </a:p>
        </p:txBody>
      </p:sp>
    </p:spTree>
    <p:extLst>
      <p:ext uri="{BB962C8B-B14F-4D97-AF65-F5344CB8AC3E}">
        <p14:creationId xmlns:p14="http://schemas.microsoft.com/office/powerpoint/2010/main" val="20915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53</a:t>
            </a:fld>
            <a:endParaRPr lang="es-MX"/>
          </a:p>
        </p:txBody>
      </p:sp>
    </p:spTree>
    <p:extLst>
      <p:ext uri="{BB962C8B-B14F-4D97-AF65-F5344CB8AC3E}">
        <p14:creationId xmlns:p14="http://schemas.microsoft.com/office/powerpoint/2010/main" val="179509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54</a:t>
            </a:fld>
            <a:endParaRPr lang="es-MX"/>
          </a:p>
        </p:txBody>
      </p:sp>
    </p:spTree>
    <p:extLst>
      <p:ext uri="{BB962C8B-B14F-4D97-AF65-F5344CB8AC3E}">
        <p14:creationId xmlns:p14="http://schemas.microsoft.com/office/powerpoint/2010/main" val="1205181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B37E-E1C2-DEF1-39AC-8F777AAEB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84447F5B-44C8-99C5-6559-490E85EDB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67CE6827-62AC-0B8B-33BF-6F8AAE7E8106}"/>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7EB41517-B620-6F37-2725-56164AB7B1AF}"/>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4840372-047E-EA58-E093-C89585721C97}"/>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299995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1FAA-4615-002F-CB63-84CB33EE1B31}"/>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9DA2A185-4225-FB4A-62A6-63203AF24F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8CE8578-F8A9-7B9F-32BC-A5A3C0F97E7A}"/>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F344BF2F-A421-6AC2-BF77-D646902F6309}"/>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D23AB9A-A730-9CC2-D268-D60D351F6271}"/>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8393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4F6FA-3E57-927E-58BC-0262ACA86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D037488A-85C5-6065-12D5-20DDF3E57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91E8F5E-BF05-3214-5D32-B27C92DFDCE2}"/>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6DE1231-DBDC-8240-F6D8-B1120CA24A37}"/>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D85377D3-1E5A-93FF-0126-4B56EFF62E05}"/>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301491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56D4-1DF6-93FD-2771-EC79F2EAB704}"/>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9AC924EA-E884-0CAD-24E3-0C58B24EC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8907958-90B6-6464-C37D-BFA4E9310609}"/>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2AAF1F5-BF7B-DC71-B73E-306EE355EE74}"/>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DDF69FAB-E5FC-DC87-5218-9A323AE9A245}"/>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137066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A38E-6C2F-2BC1-9D17-550DDA9AB5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4FBAC8A7-71F1-277F-1376-9A6717F22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1E13B-2E11-8872-2B95-BAFE98431719}"/>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6DD8F1E5-28BF-0AC7-FF4D-24C271DB803F}"/>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FC2F7CA0-4E20-C1DC-3806-3503528D4335}"/>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145565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A01A-3CB5-F96A-318D-373BFA659A4B}"/>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22836C95-F89E-E204-F451-355C73A55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BCDA0FD2-042B-2D6D-F2AE-82350102E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6DE2B0D7-7214-B9E9-5E73-D891622BBFFA}"/>
              </a:ext>
            </a:extLst>
          </p:cNvPr>
          <p:cNvSpPr>
            <a:spLocks noGrp="1"/>
          </p:cNvSpPr>
          <p:nvPr>
            <p:ph type="dt" sz="half" idx="10"/>
          </p:nvPr>
        </p:nvSpPr>
        <p:spPr/>
        <p:txBody>
          <a:bodyPr/>
          <a:lstStyle/>
          <a:p>
            <a:r>
              <a:rPr lang="es-MX"/>
              <a:t>07/12/2022</a:t>
            </a:r>
          </a:p>
        </p:txBody>
      </p:sp>
      <p:sp>
        <p:nvSpPr>
          <p:cNvPr id="6" name="Footer Placeholder 5">
            <a:extLst>
              <a:ext uri="{FF2B5EF4-FFF2-40B4-BE49-F238E27FC236}">
                <a16:creationId xmlns:a16="http://schemas.microsoft.com/office/drawing/2014/main" id="{E7DF88BF-36BF-F37B-9CDE-115FFEBB5EBE}"/>
              </a:ext>
            </a:extLst>
          </p:cNvPr>
          <p:cNvSpPr>
            <a:spLocks noGrp="1"/>
          </p:cNvSpPr>
          <p:nvPr>
            <p:ph type="ftr" sz="quarter" idx="11"/>
          </p:nvPr>
        </p:nvSpPr>
        <p:spPr/>
        <p:txBody>
          <a:bodyPr/>
          <a:lstStyle/>
          <a:p>
            <a:r>
              <a:rPr lang="es-MX"/>
              <a:t>Universidad Autónoma de Nuevo León. M. C. Beatriz Alejandra García Ramos</a:t>
            </a:r>
          </a:p>
        </p:txBody>
      </p:sp>
      <p:sp>
        <p:nvSpPr>
          <p:cNvPr id="7" name="Slide Number Placeholder 6">
            <a:extLst>
              <a:ext uri="{FF2B5EF4-FFF2-40B4-BE49-F238E27FC236}">
                <a16:creationId xmlns:a16="http://schemas.microsoft.com/office/drawing/2014/main" id="{6048749A-1CCE-FAA3-43CB-F2860E8E8D82}"/>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37546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EA68-45BD-34A0-EB20-ECA08743B10C}"/>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92DB3F5F-1A46-D2BE-4529-1071578AF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F3FA7-7F3F-CB34-A20E-860E6BE04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8DACCB36-5C39-3271-4D91-EF77C853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8DFA8-333C-37C0-74FE-153527FA92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C638EE62-D289-DC9A-1C6A-70B6D3C07505}"/>
              </a:ext>
            </a:extLst>
          </p:cNvPr>
          <p:cNvSpPr>
            <a:spLocks noGrp="1"/>
          </p:cNvSpPr>
          <p:nvPr>
            <p:ph type="dt" sz="half" idx="10"/>
          </p:nvPr>
        </p:nvSpPr>
        <p:spPr/>
        <p:txBody>
          <a:bodyPr/>
          <a:lstStyle/>
          <a:p>
            <a:r>
              <a:rPr lang="es-MX"/>
              <a:t>07/12/2022</a:t>
            </a:r>
          </a:p>
        </p:txBody>
      </p:sp>
      <p:sp>
        <p:nvSpPr>
          <p:cNvPr id="8" name="Footer Placeholder 7">
            <a:extLst>
              <a:ext uri="{FF2B5EF4-FFF2-40B4-BE49-F238E27FC236}">
                <a16:creationId xmlns:a16="http://schemas.microsoft.com/office/drawing/2014/main" id="{C7236814-860B-F269-8916-FA2B86B8F8A8}"/>
              </a:ext>
            </a:extLst>
          </p:cNvPr>
          <p:cNvSpPr>
            <a:spLocks noGrp="1"/>
          </p:cNvSpPr>
          <p:nvPr>
            <p:ph type="ftr" sz="quarter" idx="11"/>
          </p:nvPr>
        </p:nvSpPr>
        <p:spPr/>
        <p:txBody>
          <a:bodyPr/>
          <a:lstStyle/>
          <a:p>
            <a:r>
              <a:rPr lang="es-MX"/>
              <a:t>Universidad Autónoma de Nuevo León. M. C. Beatriz Alejandra García Ramos</a:t>
            </a:r>
          </a:p>
        </p:txBody>
      </p:sp>
      <p:sp>
        <p:nvSpPr>
          <p:cNvPr id="9" name="Slide Number Placeholder 8">
            <a:extLst>
              <a:ext uri="{FF2B5EF4-FFF2-40B4-BE49-F238E27FC236}">
                <a16:creationId xmlns:a16="http://schemas.microsoft.com/office/drawing/2014/main" id="{4FD53318-9BC6-17CA-EBF1-76822231C8C6}"/>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1295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7653-94E0-7EA9-077F-63DC679754EA}"/>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C2612006-EBD9-6C8C-489E-F64586670D3A}"/>
              </a:ext>
            </a:extLst>
          </p:cNvPr>
          <p:cNvSpPr>
            <a:spLocks noGrp="1"/>
          </p:cNvSpPr>
          <p:nvPr>
            <p:ph type="dt" sz="half" idx="10"/>
          </p:nvPr>
        </p:nvSpPr>
        <p:spPr/>
        <p:txBody>
          <a:bodyPr/>
          <a:lstStyle/>
          <a:p>
            <a:r>
              <a:rPr lang="es-MX"/>
              <a:t>07/12/2022</a:t>
            </a:r>
          </a:p>
        </p:txBody>
      </p:sp>
      <p:sp>
        <p:nvSpPr>
          <p:cNvPr id="4" name="Footer Placeholder 3">
            <a:extLst>
              <a:ext uri="{FF2B5EF4-FFF2-40B4-BE49-F238E27FC236}">
                <a16:creationId xmlns:a16="http://schemas.microsoft.com/office/drawing/2014/main" id="{045A9D19-6130-66DF-A16C-C08DF88E7C3C}"/>
              </a:ext>
            </a:extLst>
          </p:cNvPr>
          <p:cNvSpPr>
            <a:spLocks noGrp="1"/>
          </p:cNvSpPr>
          <p:nvPr>
            <p:ph type="ftr" sz="quarter" idx="11"/>
          </p:nvPr>
        </p:nvSpPr>
        <p:spPr/>
        <p:txBody>
          <a:bodyPr/>
          <a:lstStyle/>
          <a:p>
            <a:r>
              <a:rPr lang="es-MX"/>
              <a:t>Universidad Autónoma de Nuevo León. M. C. Beatriz Alejandra García Ramos</a:t>
            </a:r>
          </a:p>
        </p:txBody>
      </p:sp>
      <p:sp>
        <p:nvSpPr>
          <p:cNvPr id="5" name="Slide Number Placeholder 4">
            <a:extLst>
              <a:ext uri="{FF2B5EF4-FFF2-40B4-BE49-F238E27FC236}">
                <a16:creationId xmlns:a16="http://schemas.microsoft.com/office/drawing/2014/main" id="{BD10228C-137A-9A66-4718-42801F918F63}"/>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38051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7C41A-97F3-3768-2AD2-16FFC65DFBE6}"/>
              </a:ext>
            </a:extLst>
          </p:cNvPr>
          <p:cNvSpPr>
            <a:spLocks noGrp="1"/>
          </p:cNvSpPr>
          <p:nvPr>
            <p:ph type="dt" sz="half" idx="10"/>
          </p:nvPr>
        </p:nvSpPr>
        <p:spPr/>
        <p:txBody>
          <a:bodyPr/>
          <a:lstStyle/>
          <a:p>
            <a:r>
              <a:rPr lang="es-MX"/>
              <a:t>07/12/2022</a:t>
            </a:r>
          </a:p>
        </p:txBody>
      </p:sp>
      <p:sp>
        <p:nvSpPr>
          <p:cNvPr id="3" name="Footer Placeholder 2">
            <a:extLst>
              <a:ext uri="{FF2B5EF4-FFF2-40B4-BE49-F238E27FC236}">
                <a16:creationId xmlns:a16="http://schemas.microsoft.com/office/drawing/2014/main" id="{638A5B6C-F28A-5401-58C3-36AA4ACCECFA}"/>
              </a:ext>
            </a:extLst>
          </p:cNvPr>
          <p:cNvSpPr>
            <a:spLocks noGrp="1"/>
          </p:cNvSpPr>
          <p:nvPr>
            <p:ph type="ftr" sz="quarter" idx="11"/>
          </p:nvPr>
        </p:nvSpPr>
        <p:spPr/>
        <p:txBody>
          <a:bodyPr/>
          <a:lstStyle/>
          <a:p>
            <a:r>
              <a:rPr lang="es-MX"/>
              <a:t>Universidad Autónoma de Nuevo León. M. C. Beatriz Alejandra García Ramos</a:t>
            </a:r>
          </a:p>
        </p:txBody>
      </p:sp>
      <p:sp>
        <p:nvSpPr>
          <p:cNvPr id="4" name="Slide Number Placeholder 3">
            <a:extLst>
              <a:ext uri="{FF2B5EF4-FFF2-40B4-BE49-F238E27FC236}">
                <a16:creationId xmlns:a16="http://schemas.microsoft.com/office/drawing/2014/main" id="{2A02FF72-3DF2-D8D8-4D2B-0A46D64EE97A}"/>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41641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E450-E976-5FEA-C4D5-D75EFDD96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D00A6F96-2CD5-FEAE-D758-4ABBDF41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0A79BDA3-31B2-7D55-FDA1-E2A7E4B7D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B9C8-AA24-52B7-A1CB-2D298D562538}"/>
              </a:ext>
            </a:extLst>
          </p:cNvPr>
          <p:cNvSpPr>
            <a:spLocks noGrp="1"/>
          </p:cNvSpPr>
          <p:nvPr>
            <p:ph type="dt" sz="half" idx="10"/>
          </p:nvPr>
        </p:nvSpPr>
        <p:spPr/>
        <p:txBody>
          <a:bodyPr/>
          <a:lstStyle/>
          <a:p>
            <a:r>
              <a:rPr lang="es-MX"/>
              <a:t>07/12/2022</a:t>
            </a:r>
          </a:p>
        </p:txBody>
      </p:sp>
      <p:sp>
        <p:nvSpPr>
          <p:cNvPr id="6" name="Footer Placeholder 5">
            <a:extLst>
              <a:ext uri="{FF2B5EF4-FFF2-40B4-BE49-F238E27FC236}">
                <a16:creationId xmlns:a16="http://schemas.microsoft.com/office/drawing/2014/main" id="{64B73D53-363D-1C74-4234-F2DA8479E7BB}"/>
              </a:ext>
            </a:extLst>
          </p:cNvPr>
          <p:cNvSpPr>
            <a:spLocks noGrp="1"/>
          </p:cNvSpPr>
          <p:nvPr>
            <p:ph type="ftr" sz="quarter" idx="11"/>
          </p:nvPr>
        </p:nvSpPr>
        <p:spPr/>
        <p:txBody>
          <a:bodyPr/>
          <a:lstStyle/>
          <a:p>
            <a:r>
              <a:rPr lang="es-MX"/>
              <a:t>Universidad Autónoma de Nuevo León. M. C. Beatriz Alejandra García Ramos</a:t>
            </a:r>
          </a:p>
        </p:txBody>
      </p:sp>
      <p:sp>
        <p:nvSpPr>
          <p:cNvPr id="7" name="Slide Number Placeholder 6">
            <a:extLst>
              <a:ext uri="{FF2B5EF4-FFF2-40B4-BE49-F238E27FC236}">
                <a16:creationId xmlns:a16="http://schemas.microsoft.com/office/drawing/2014/main" id="{18859CF2-F9E2-7FD4-8725-570FF34DC2C4}"/>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9925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2D06-B588-C7D1-8325-BEC33442B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07A4B338-96B8-1142-2C1F-AC7F989AC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961FE8E4-4A92-9536-18D4-E8AC405F3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97A2D-5C2B-1BD8-E5DA-B942D9D70C92}"/>
              </a:ext>
            </a:extLst>
          </p:cNvPr>
          <p:cNvSpPr>
            <a:spLocks noGrp="1"/>
          </p:cNvSpPr>
          <p:nvPr>
            <p:ph type="dt" sz="half" idx="10"/>
          </p:nvPr>
        </p:nvSpPr>
        <p:spPr/>
        <p:txBody>
          <a:bodyPr/>
          <a:lstStyle/>
          <a:p>
            <a:r>
              <a:rPr lang="es-MX"/>
              <a:t>07/12/2022</a:t>
            </a:r>
          </a:p>
        </p:txBody>
      </p:sp>
      <p:sp>
        <p:nvSpPr>
          <p:cNvPr id="6" name="Footer Placeholder 5">
            <a:extLst>
              <a:ext uri="{FF2B5EF4-FFF2-40B4-BE49-F238E27FC236}">
                <a16:creationId xmlns:a16="http://schemas.microsoft.com/office/drawing/2014/main" id="{1A163081-5A89-5248-8372-A9966F5FC7C2}"/>
              </a:ext>
            </a:extLst>
          </p:cNvPr>
          <p:cNvSpPr>
            <a:spLocks noGrp="1"/>
          </p:cNvSpPr>
          <p:nvPr>
            <p:ph type="ftr" sz="quarter" idx="11"/>
          </p:nvPr>
        </p:nvSpPr>
        <p:spPr/>
        <p:txBody>
          <a:bodyPr/>
          <a:lstStyle/>
          <a:p>
            <a:r>
              <a:rPr lang="es-MX"/>
              <a:t>Universidad Autónoma de Nuevo León. M. C. Beatriz Alejandra García Ramos</a:t>
            </a:r>
          </a:p>
        </p:txBody>
      </p:sp>
      <p:sp>
        <p:nvSpPr>
          <p:cNvPr id="7" name="Slide Number Placeholder 6">
            <a:extLst>
              <a:ext uri="{FF2B5EF4-FFF2-40B4-BE49-F238E27FC236}">
                <a16:creationId xmlns:a16="http://schemas.microsoft.com/office/drawing/2014/main" id="{4B881113-52FD-33CF-280B-01B4D09B891A}"/>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82907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6CD8E-D72A-84D0-8818-4FF63B9EB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DCFA6D7F-F64B-1C95-F476-1716F2826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7AC1F99-B82A-55AC-DADA-6D4A8A067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a:t>07/12/2022</a:t>
            </a:r>
          </a:p>
        </p:txBody>
      </p:sp>
      <p:sp>
        <p:nvSpPr>
          <p:cNvPr id="5" name="Footer Placeholder 4">
            <a:extLst>
              <a:ext uri="{FF2B5EF4-FFF2-40B4-BE49-F238E27FC236}">
                <a16:creationId xmlns:a16="http://schemas.microsoft.com/office/drawing/2014/main" id="{4C0C2810-1AA5-0CD7-BFE3-13845861D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497F4521-F41A-980E-EC4F-52DDA8670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C7A1A-C006-465A-8035-A942FDF27424}" type="slidenum">
              <a:rPr lang="es-MX" smtClean="0"/>
              <a:t>‹#›</a:t>
            </a:fld>
            <a:endParaRPr lang="es-MX"/>
          </a:p>
        </p:txBody>
      </p:sp>
    </p:spTree>
    <p:extLst>
      <p:ext uri="{BB962C8B-B14F-4D97-AF65-F5344CB8AC3E}">
        <p14:creationId xmlns:p14="http://schemas.microsoft.com/office/powerpoint/2010/main" val="175302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diagramQuickStyle" Target="../diagrams/quickStyle5.xml"/><Relationship Id="rId18" Type="http://schemas.openxmlformats.org/officeDocument/2006/relationships/diagramQuickStyle" Target="../diagrams/quickStyle5.xml"/><Relationship Id="rId3" Type="http://schemas.openxmlformats.org/officeDocument/2006/relationships/image" Target="../media/image21.png"/><Relationship Id="rId7" Type="http://schemas.openxmlformats.org/officeDocument/2006/relationships/image" Target="../media/image28.png"/><Relationship Id="rId12" Type="http://schemas.openxmlformats.org/officeDocument/2006/relationships/diagramLayout" Target="../diagrams/layout5.xml"/><Relationship Id="rId17" Type="http://schemas.openxmlformats.org/officeDocument/2006/relationships/diagramLayout" Target="../diagrams/layout5.xml"/><Relationship Id="rId2" Type="http://schemas.openxmlformats.org/officeDocument/2006/relationships/image" Target="../media/image27.jpeg"/><Relationship Id="rId16"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diagramData" Target="../diagrams/data7.xml"/><Relationship Id="rId5" Type="http://schemas.openxmlformats.org/officeDocument/2006/relationships/image" Target="../media/image23.png"/><Relationship Id="rId15" Type="http://schemas.microsoft.com/office/2007/relationships/diagramDrawing" Target="../diagrams/drawing5.xml"/><Relationship Id="rId10" Type="http://schemas.openxmlformats.org/officeDocument/2006/relationships/image" Target="../media/image31.svg"/><Relationship Id="rId19" Type="http://schemas.openxmlformats.org/officeDocument/2006/relationships/diagramColors" Target="../diagrams/colors5.xml"/><Relationship Id="rId4" Type="http://schemas.openxmlformats.org/officeDocument/2006/relationships/image" Target="../media/image22.svg"/><Relationship Id="rId9" Type="http://schemas.openxmlformats.org/officeDocument/2006/relationships/image" Target="../media/image30.png"/><Relationship Id="rId14" Type="http://schemas.openxmlformats.org/officeDocument/2006/relationships/diagramColors" Target="../diagrams/colors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0.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svg"/><Relationship Id="rId12" Type="http://schemas.openxmlformats.org/officeDocument/2006/relationships/image" Target="../media/image34.png"/><Relationship Id="rId2" Type="http://schemas.openxmlformats.org/officeDocument/2006/relationships/image" Target="../media/image230.png"/><Relationship Id="rId1" Type="http://schemas.openxmlformats.org/officeDocument/2006/relationships/slideLayout" Target="../slideLayouts/slideLayout2.xml"/><Relationship Id="rId11" Type="http://schemas.openxmlformats.org/officeDocument/2006/relationships/image" Target="../media/image33.png"/><Relationship Id="rId10" Type="http://schemas.openxmlformats.org/officeDocument/2006/relationships/image" Target="../media/image32.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7.png"/><Relationship Id="rId7" Type="http://schemas.openxmlformats.org/officeDocument/2006/relationships/image" Target="../media/image29.sv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340.pn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40.png"/></Relationships>
</file>

<file path=ppt/slides/_rels/slide2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40.png"/></Relationships>
</file>

<file path=ppt/slides/_rels/slide2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40.png"/></Relationships>
</file>

<file path=ppt/slides/_rels/slide2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jpeg"/><Relationship Id="rId7" Type="http://schemas.openxmlformats.org/officeDocument/2006/relationships/image" Target="../media/image29.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54.svg"/></Relationships>
</file>

<file path=ppt/slides/_rels/slide47.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460.png"/><Relationship Id="rId7"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27.jpeg"/></Relationships>
</file>

<file path=ppt/slides/_rels/slide48.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9.png"/><Relationship Id="rId7"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1.svg"/><Relationship Id="rId4" Type="http://schemas.openxmlformats.org/officeDocument/2006/relationships/image" Target="../media/image27.jpeg"/><Relationship Id="rId9" Type="http://schemas.openxmlformats.org/officeDocument/2006/relationships/image" Target="../media/image60.png"/></Relationships>
</file>

<file path=ppt/slides/_rels/slide4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svg"/></Relationships>
</file>

<file path=ppt/slides/_rels/slide5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svg"/></Relationships>
</file>

<file path=ppt/slides/_rels/slide5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62.png"/><Relationship Id="rId4" Type="http://schemas.openxmlformats.org/officeDocument/2006/relationships/image" Target="../media/image55.png"/><Relationship Id="rId9" Type="http://schemas.openxmlformats.org/officeDocument/2006/relationships/image" Target="../media/image58.svg"/></Relationships>
</file>

<file path=ppt/slides/_rels/slide5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4.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4.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6.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2.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30.png"/><Relationship Id="rId3" Type="http://schemas.openxmlformats.org/officeDocument/2006/relationships/image" Target="../media/image65.png"/><Relationship Id="rId7" Type="http://schemas.openxmlformats.org/officeDocument/2006/relationships/image" Target="../media/image60.png"/><Relationship Id="rId12" Type="http://schemas.openxmlformats.org/officeDocument/2006/relationships/image" Target="../media/image29.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svg"/><Relationship Id="rId11" Type="http://schemas.openxmlformats.org/officeDocument/2006/relationships/image" Target="../media/image28.pn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 Id="rId14" Type="http://schemas.openxmlformats.org/officeDocument/2006/relationships/image" Target="../media/image66.sv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20.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7.jpe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3.xml"/><Relationship Id="rId3" Type="http://schemas.openxmlformats.org/officeDocument/2006/relationships/image" Target="../media/image21.png"/><Relationship Id="rId7" Type="http://schemas.openxmlformats.org/officeDocument/2006/relationships/diagramQuickStyle" Target="../diagrams/quickStyle3.xml"/><Relationship Id="rId12" Type="http://schemas.openxmlformats.org/officeDocument/2006/relationships/diagramQuickStyle" Target="../diagrams/quickStyle3.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2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4.xml"/><Relationship Id="rId3" Type="http://schemas.openxmlformats.org/officeDocument/2006/relationships/image" Target="../media/image21.png"/><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4.svg"/><Relationship Id="rId11" Type="http://schemas.microsoft.com/office/2007/relationships/diagramDrawing" Target="../diagrams/drawing4.xml"/><Relationship Id="rId5" Type="http://schemas.openxmlformats.org/officeDocument/2006/relationships/image" Target="../media/image23.png"/><Relationship Id="rId1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image" Target="../media/image22.svg"/><Relationship Id="rId9" Type="http://schemas.openxmlformats.org/officeDocument/2006/relationships/diagramQuickStyle" Target="../diagrams/quickStyle4.xml"/><Relationship Id="rId1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Freeform: Shape 55">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265A2D93-861E-1795-14BA-0DE25CEA3964}"/>
              </a:ext>
            </a:extLst>
          </p:cNvPr>
          <p:cNvSpPr>
            <a:spLocks noGrp="1"/>
          </p:cNvSpPr>
          <p:nvPr>
            <p:ph type="ctrTitle"/>
          </p:nvPr>
        </p:nvSpPr>
        <p:spPr>
          <a:xfrm>
            <a:off x="547517" y="1762853"/>
            <a:ext cx="5407469" cy="3332291"/>
          </a:xfrm>
          <a:noFill/>
        </p:spPr>
        <p:txBody>
          <a:bodyPr anchor="ctr">
            <a:normAutofit/>
          </a:bodyPr>
          <a:lstStyle/>
          <a:p>
            <a:r>
              <a:rPr lang="en-US" sz="3200" dirty="0">
                <a:solidFill>
                  <a:srgbClr val="080808"/>
                </a:solidFill>
                <a:latin typeface="Lucida Calligraphy" panose="03010101010101010101" pitchFamily="66" charset="0"/>
                <a:cs typeface="Dreaming Outloud Script Pro" panose="020B0604020202020204" pitchFamily="66" charset="0"/>
              </a:rPr>
              <a:t>Coordinated Ambulance Location and Dispatching among Different Service Providers</a:t>
            </a:r>
            <a:endParaRPr lang="es-MX" sz="3200" dirty="0">
              <a:solidFill>
                <a:srgbClr val="080808"/>
              </a:solidFill>
              <a:latin typeface="Lucida Calligraphy" panose="03010101010101010101" pitchFamily="66" charset="0"/>
              <a:cs typeface="Dreaming Outloud Script Pro" panose="020B0604020202020204" pitchFamily="66" charset="0"/>
            </a:endParaRPr>
          </a:p>
        </p:txBody>
      </p:sp>
      <p:sp>
        <p:nvSpPr>
          <p:cNvPr id="3" name="Subtitle 2">
            <a:extLst>
              <a:ext uri="{FF2B5EF4-FFF2-40B4-BE49-F238E27FC236}">
                <a16:creationId xmlns:a16="http://schemas.microsoft.com/office/drawing/2014/main" id="{ACD6CFA1-EEB5-DCB5-CD46-6A8B74E8F708}"/>
              </a:ext>
            </a:extLst>
          </p:cNvPr>
          <p:cNvSpPr>
            <a:spLocks noGrp="1"/>
          </p:cNvSpPr>
          <p:nvPr>
            <p:ph type="subTitle" idx="1"/>
          </p:nvPr>
        </p:nvSpPr>
        <p:spPr>
          <a:xfrm>
            <a:off x="1132995" y="4712962"/>
            <a:ext cx="4236511" cy="1424446"/>
          </a:xfrm>
          <a:noFill/>
        </p:spPr>
        <p:txBody>
          <a:bodyPr>
            <a:normAutofit/>
          </a:bodyPr>
          <a:lstStyle/>
          <a:p>
            <a:r>
              <a:rPr lang="es-MX" sz="1800" dirty="0">
                <a:solidFill>
                  <a:srgbClr val="080808"/>
                </a:solidFill>
                <a:latin typeface="Lucida Calligraphy" panose="03010101010101010101" pitchFamily="66" charset="0"/>
              </a:rPr>
              <a:t>Beatriz A. García Ramos, </a:t>
            </a:r>
            <a:r>
              <a:rPr lang="es-MX" sz="1800" dirty="0" err="1">
                <a:solidFill>
                  <a:srgbClr val="080808"/>
                </a:solidFill>
                <a:latin typeface="Lucida Calligraphy" panose="03010101010101010101" pitchFamily="66" charset="0"/>
              </a:rPr>
              <a:t>M.Sc</a:t>
            </a:r>
            <a:r>
              <a:rPr lang="es-MX" sz="1800" dirty="0">
                <a:solidFill>
                  <a:srgbClr val="080808"/>
                </a:solidFill>
                <a:latin typeface="Lucida Calligraphy" panose="03010101010101010101" pitchFamily="66" charset="0"/>
              </a:rPr>
              <a:t>. </a:t>
            </a:r>
          </a:p>
          <a:p>
            <a:r>
              <a:rPr lang="es-MX" sz="1800" dirty="0">
                <a:solidFill>
                  <a:srgbClr val="080808"/>
                </a:solidFill>
                <a:latin typeface="Lucida Calligraphy" panose="03010101010101010101" pitchFamily="66" charset="0"/>
              </a:rPr>
              <a:t>Roger Z. Ríos Mercado, </a:t>
            </a:r>
            <a:r>
              <a:rPr lang="es-MX" sz="1800" dirty="0" err="1">
                <a:solidFill>
                  <a:srgbClr val="080808"/>
                </a:solidFill>
                <a:latin typeface="Lucida Calligraphy" panose="03010101010101010101" pitchFamily="66" charset="0"/>
              </a:rPr>
              <a:t>Ph.D</a:t>
            </a:r>
            <a:r>
              <a:rPr lang="es-MX" sz="1800" dirty="0">
                <a:solidFill>
                  <a:srgbClr val="080808"/>
                </a:solidFill>
                <a:latin typeface="Lucida Calligraphy" panose="03010101010101010101" pitchFamily="66" charset="0"/>
              </a:rPr>
              <a:t>.</a:t>
            </a:r>
          </a:p>
          <a:p>
            <a:r>
              <a:rPr lang="es-MX" sz="1800" dirty="0">
                <a:solidFill>
                  <a:srgbClr val="080808"/>
                </a:solidFill>
                <a:latin typeface="Lucida Calligraphy" panose="03010101010101010101" pitchFamily="66" charset="0"/>
              </a:rPr>
              <a:t>Yasmín A. Ríos Solís, </a:t>
            </a:r>
            <a:r>
              <a:rPr lang="es-MX" sz="1800" dirty="0" err="1">
                <a:solidFill>
                  <a:srgbClr val="080808"/>
                </a:solidFill>
                <a:latin typeface="Lucida Calligraphy" panose="03010101010101010101" pitchFamily="66" charset="0"/>
              </a:rPr>
              <a:t>Ph.D</a:t>
            </a:r>
            <a:r>
              <a:rPr lang="es-MX" sz="1800" dirty="0">
                <a:solidFill>
                  <a:srgbClr val="080808"/>
                </a:solidFill>
                <a:latin typeface="Lucida Calligraphy" panose="03010101010101010101" pitchFamily="66" charset="0"/>
              </a:rPr>
              <a:t>.</a:t>
            </a:r>
          </a:p>
        </p:txBody>
      </p:sp>
      <p:sp>
        <p:nvSpPr>
          <p:cNvPr id="58" name="Rectangle 57">
            <a:extLst>
              <a:ext uri="{FF2B5EF4-FFF2-40B4-BE49-F238E27FC236}">
                <a16:creationId xmlns:a16="http://schemas.microsoft.com/office/drawing/2014/main" id="{0C661B50-6929-49AE-B678-D23F22C94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44943" y="1682590"/>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A4D2597-A2FE-4B0C-BB1F-540C5F25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46635" y="1669247"/>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10;&#10;Description automatically generated">
            <a:extLst>
              <a:ext uri="{FF2B5EF4-FFF2-40B4-BE49-F238E27FC236}">
                <a16:creationId xmlns:a16="http://schemas.microsoft.com/office/drawing/2014/main" id="{915877D2-A0EF-0D3A-983F-2EF530E97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201" y="747959"/>
            <a:ext cx="4427182" cy="2213591"/>
          </a:xfrm>
          <a:prstGeom prst="rect">
            <a:avLst/>
          </a:prstGeom>
        </p:spPr>
      </p:pic>
      <p:sp>
        <p:nvSpPr>
          <p:cNvPr id="62" name="Rectangle 61">
            <a:extLst>
              <a:ext uri="{FF2B5EF4-FFF2-40B4-BE49-F238E27FC236}">
                <a16:creationId xmlns:a16="http://schemas.microsoft.com/office/drawing/2014/main" id="{DA103EBF-224C-44F4-ACE5-79865767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71328" y="5264552"/>
            <a:ext cx="723097" cy="72309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A5F9AD-A73A-480E-A9D0-4B4234677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55277" y="5293530"/>
            <a:ext cx="322181" cy="32218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worm, invertebrate&#10;&#10;Description automatically generated">
            <a:extLst>
              <a:ext uri="{FF2B5EF4-FFF2-40B4-BE49-F238E27FC236}">
                <a16:creationId xmlns:a16="http://schemas.microsoft.com/office/drawing/2014/main" id="{83D44A77-9B9F-00BC-E07D-095CAD174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201" y="4093206"/>
            <a:ext cx="4427182" cy="1759804"/>
          </a:xfrm>
          <a:prstGeom prst="rect">
            <a:avLst/>
          </a:prstGeom>
        </p:spPr>
      </p:pic>
    </p:spTree>
    <p:extLst>
      <p:ext uri="{BB962C8B-B14F-4D97-AF65-F5344CB8AC3E}">
        <p14:creationId xmlns:p14="http://schemas.microsoft.com/office/powerpoint/2010/main" val="337214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BE5383-ACCA-0E9E-2F6D-4E04CD50AFC0}"/>
              </a:ext>
            </a:extLst>
          </p:cNvPr>
          <p:cNvSpPr/>
          <p:nvPr/>
        </p:nvSpPr>
        <p:spPr>
          <a:xfrm>
            <a:off x="0" y="0"/>
            <a:ext cx="12191997" cy="1921986"/>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chemeClr val="bg1"/>
                </a:solidFill>
                <a:latin typeface="Wrexham" pitchFamily="2" charset="0"/>
              </a:rPr>
              <a:t>Problem</a:t>
            </a:r>
            <a:r>
              <a:rPr lang="es-MX" sz="4600" dirty="0">
                <a:solidFill>
                  <a:schemeClr val="bg1"/>
                </a:solidFill>
                <a:latin typeface="Wrexham" pitchFamily="2" charset="0"/>
              </a:rPr>
              <a:t> </a:t>
            </a:r>
            <a:r>
              <a:rPr lang="es-MX" sz="4600" dirty="0" err="1">
                <a:solidFill>
                  <a:schemeClr val="bg1"/>
                </a:solidFill>
                <a:latin typeface="Wrexham" pitchFamily="2" charset="0"/>
              </a:rPr>
              <a:t>features</a:t>
            </a:r>
            <a:r>
              <a:rPr lang="es-MX" sz="4600" dirty="0">
                <a:solidFill>
                  <a:schemeClr val="bg1"/>
                </a:solidFill>
                <a:latin typeface="Wrexham" pitchFamily="2" charset="0"/>
              </a:rPr>
              <a:t> </a:t>
            </a:r>
          </a:p>
        </p:txBody>
      </p:sp>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10</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066507" y="301658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406163" y="318850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8976938" y="371899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272716" y="4411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199954" y="265598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610600" y="5277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520642" y="306840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8654088" y="319531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8684654" y="2922244"/>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8736095" y="326294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Rectangle 53" descr="User">
            <a:extLst>
              <a:ext uri="{FF2B5EF4-FFF2-40B4-BE49-F238E27FC236}">
                <a16:creationId xmlns:a16="http://schemas.microsoft.com/office/drawing/2014/main" id="{B26EAD96-AD09-7FA5-9B07-52B56CE73374}"/>
              </a:ext>
            </a:extLst>
          </p:cNvPr>
          <p:cNvSpPr/>
          <p:nvPr/>
        </p:nvSpPr>
        <p:spPr>
          <a:xfrm>
            <a:off x="9564998" y="3703962"/>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ectangle 54" descr="User">
            <a:extLst>
              <a:ext uri="{FF2B5EF4-FFF2-40B4-BE49-F238E27FC236}">
                <a16:creationId xmlns:a16="http://schemas.microsoft.com/office/drawing/2014/main" id="{76B3723F-FFAC-D2AA-1287-9229790954D9}"/>
              </a:ext>
            </a:extLst>
          </p:cNvPr>
          <p:cNvSpPr/>
          <p:nvPr/>
        </p:nvSpPr>
        <p:spPr>
          <a:xfrm>
            <a:off x="8958647" y="2695023"/>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ectangle 55" descr="User">
            <a:extLst>
              <a:ext uri="{FF2B5EF4-FFF2-40B4-BE49-F238E27FC236}">
                <a16:creationId xmlns:a16="http://schemas.microsoft.com/office/drawing/2014/main" id="{8B37D91E-E13C-2D71-4B3C-EDEA6BEDA718}"/>
              </a:ext>
            </a:extLst>
          </p:cNvPr>
          <p:cNvSpPr/>
          <p:nvPr/>
        </p:nvSpPr>
        <p:spPr>
          <a:xfrm>
            <a:off x="8650020" y="4599899"/>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descr="User">
            <a:extLst>
              <a:ext uri="{FF2B5EF4-FFF2-40B4-BE49-F238E27FC236}">
                <a16:creationId xmlns:a16="http://schemas.microsoft.com/office/drawing/2014/main" id="{EF586E04-F838-D1B2-F81B-9E3E36063ECA}"/>
              </a:ext>
            </a:extLst>
          </p:cNvPr>
          <p:cNvSpPr/>
          <p:nvPr/>
        </p:nvSpPr>
        <p:spPr>
          <a:xfrm>
            <a:off x="10410571" y="3897700"/>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ectangle 57" descr="User">
            <a:extLst>
              <a:ext uri="{FF2B5EF4-FFF2-40B4-BE49-F238E27FC236}">
                <a16:creationId xmlns:a16="http://schemas.microsoft.com/office/drawing/2014/main" id="{374FD21C-B09E-FD5E-9C77-4E6A60470AF4}"/>
              </a:ext>
            </a:extLst>
          </p:cNvPr>
          <p:cNvSpPr/>
          <p:nvPr/>
        </p:nvSpPr>
        <p:spPr>
          <a:xfrm>
            <a:off x="8744721" y="212023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9" name="Rectangle 58" descr="User">
            <a:extLst>
              <a:ext uri="{FF2B5EF4-FFF2-40B4-BE49-F238E27FC236}">
                <a16:creationId xmlns:a16="http://schemas.microsoft.com/office/drawing/2014/main" id="{2123F964-BFB1-77D4-C123-344DEAC61828}"/>
              </a:ext>
            </a:extLst>
          </p:cNvPr>
          <p:cNvSpPr/>
          <p:nvPr/>
        </p:nvSpPr>
        <p:spPr>
          <a:xfrm>
            <a:off x="8766877" y="583754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Rectangle 59" descr="User">
            <a:extLst>
              <a:ext uri="{FF2B5EF4-FFF2-40B4-BE49-F238E27FC236}">
                <a16:creationId xmlns:a16="http://schemas.microsoft.com/office/drawing/2014/main" id="{3E14765C-67B0-FE9B-8B61-DB8A1B906124}"/>
              </a:ext>
            </a:extLst>
          </p:cNvPr>
          <p:cNvSpPr/>
          <p:nvPr/>
        </p:nvSpPr>
        <p:spPr>
          <a:xfrm>
            <a:off x="9097072" y="339209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8" name="Graphic 7" descr="Ambulance with solid fill">
            <a:extLst>
              <a:ext uri="{FF2B5EF4-FFF2-40B4-BE49-F238E27FC236}">
                <a16:creationId xmlns:a16="http://schemas.microsoft.com/office/drawing/2014/main" id="{EEDC70E4-A171-9D81-7EC2-94B1D4A058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6571" y="2507115"/>
            <a:ext cx="710153" cy="710153"/>
          </a:xfrm>
          <a:prstGeom prst="rect">
            <a:avLst/>
          </a:prstGeom>
        </p:spPr>
      </p:pic>
      <p:pic>
        <p:nvPicPr>
          <p:cNvPr id="61" name="Graphic 60" descr="Ambulance with solid fill">
            <a:extLst>
              <a:ext uri="{FF2B5EF4-FFF2-40B4-BE49-F238E27FC236}">
                <a16:creationId xmlns:a16="http://schemas.microsoft.com/office/drawing/2014/main" id="{369C0C99-4B1C-2ACD-1556-78D82756BD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76571" y="4547236"/>
            <a:ext cx="710153" cy="710153"/>
          </a:xfrm>
          <a:prstGeom prst="rect">
            <a:avLst/>
          </a:prstGeom>
        </p:spPr>
      </p:pic>
      <p:grpSp>
        <p:nvGrpSpPr>
          <p:cNvPr id="64" name="Group 63">
            <a:extLst>
              <a:ext uri="{FF2B5EF4-FFF2-40B4-BE49-F238E27FC236}">
                <a16:creationId xmlns:a16="http://schemas.microsoft.com/office/drawing/2014/main" id="{5C34E276-294C-0152-A2BD-DB24A2A124F0}"/>
              </a:ext>
            </a:extLst>
          </p:cNvPr>
          <p:cNvGrpSpPr/>
          <p:nvPr/>
        </p:nvGrpSpPr>
        <p:grpSpPr>
          <a:xfrm>
            <a:off x="5890778" y="3435801"/>
            <a:ext cx="1712905" cy="921785"/>
            <a:chOff x="866079" y="-170454"/>
            <a:chExt cx="4011285" cy="921785"/>
          </a:xfrm>
        </p:grpSpPr>
        <p:sp>
          <p:nvSpPr>
            <p:cNvPr id="65" name="Rectangle 64">
              <a:extLst>
                <a:ext uri="{FF2B5EF4-FFF2-40B4-BE49-F238E27FC236}">
                  <a16:creationId xmlns:a16="http://schemas.microsoft.com/office/drawing/2014/main" id="{AE0D98A5-E447-6294-5A2F-BA316AFAA9EB}"/>
                </a:ext>
              </a:extLst>
            </p:cNvPr>
            <p:cNvSpPr/>
            <p:nvPr/>
          </p:nvSpPr>
          <p:spPr>
            <a:xfrm>
              <a:off x="866079" y="1479"/>
              <a:ext cx="3900295"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6" name="TextBox 65">
              <a:extLst>
                <a:ext uri="{FF2B5EF4-FFF2-40B4-BE49-F238E27FC236}">
                  <a16:creationId xmlns:a16="http://schemas.microsoft.com/office/drawing/2014/main" id="{A1986D70-DC3B-F9AE-527C-8638FF4140B6}"/>
                </a:ext>
              </a:extLst>
            </p:cNvPr>
            <p:cNvSpPr txBox="1"/>
            <p:nvPr/>
          </p:nvSpPr>
          <p:spPr>
            <a:xfrm>
              <a:off x="977069" y="-170454"/>
              <a:ext cx="3900295" cy="7498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359" tIns="79359" rIns="79359" bIns="79359" numCol="1" spcCol="1270" anchor="ctr" anchorCtr="0">
              <a:noAutofit/>
            </a:bodyPr>
            <a:lstStyle/>
            <a:p>
              <a:pPr marL="0" lvl="0" indent="0" algn="l" defTabSz="977900">
                <a:lnSpc>
                  <a:spcPct val="100000"/>
                </a:lnSpc>
                <a:spcBef>
                  <a:spcPct val="0"/>
                </a:spcBef>
                <a:spcAft>
                  <a:spcPct val="35000"/>
                </a:spcAft>
                <a:buNone/>
              </a:pPr>
              <a:r>
                <a:rPr lang="es-MX" sz="2200" dirty="0" err="1">
                  <a:latin typeface="Avenir Next LT Pro Light" panose="020B0304020202020204" pitchFamily="34" charset="0"/>
                  <a:ea typeface="Batang" panose="02030600000101010101" pitchFamily="18" charset="-127"/>
                </a:rPr>
                <a:t>Advanced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Life</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Support</a:t>
              </a:r>
              <a:r>
                <a:rPr lang="es-MX" sz="2200" dirty="0">
                  <a:latin typeface="Avenir Next LT Pro Light" panose="020B0304020202020204" pitchFamily="34" charset="0"/>
                  <a:ea typeface="Batang" panose="02030600000101010101" pitchFamily="18" charset="-127"/>
                </a:rPr>
                <a:t> (ALS)</a:t>
              </a:r>
              <a:endParaRPr lang="en-US" sz="2200" kern="1200" dirty="0">
                <a:latin typeface="Avenir Next LT Pro Light" panose="020B0304020202020204" pitchFamily="34" charset="0"/>
                <a:ea typeface="Batang" panose="02030600000101010101" pitchFamily="18" charset="-127"/>
              </a:endParaRPr>
            </a:p>
          </p:txBody>
        </p:sp>
      </p:grpSp>
      <p:sp>
        <p:nvSpPr>
          <p:cNvPr id="67" name="TextBox 66">
            <a:extLst>
              <a:ext uri="{FF2B5EF4-FFF2-40B4-BE49-F238E27FC236}">
                <a16:creationId xmlns:a16="http://schemas.microsoft.com/office/drawing/2014/main" id="{0FF72666-FC4E-309D-C38E-70184EBD2BC9}"/>
              </a:ext>
            </a:extLst>
          </p:cNvPr>
          <p:cNvSpPr txBox="1"/>
          <p:nvPr/>
        </p:nvSpPr>
        <p:spPr>
          <a:xfrm>
            <a:off x="5938173" y="5372572"/>
            <a:ext cx="1665510" cy="7498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359" tIns="79359" rIns="79359" bIns="79359" numCol="1" spcCol="1270" anchor="ctr" anchorCtr="0">
            <a:noAutofit/>
          </a:bodyPr>
          <a:lstStyle/>
          <a:p>
            <a:pPr marL="0" lvl="0" indent="0" algn="l" defTabSz="977900">
              <a:lnSpc>
                <a:spcPct val="100000"/>
              </a:lnSpc>
              <a:spcBef>
                <a:spcPct val="0"/>
              </a:spcBef>
              <a:spcAft>
                <a:spcPct val="35000"/>
              </a:spcAft>
              <a:buNone/>
            </a:pPr>
            <a:r>
              <a:rPr lang="es-MX" sz="2200" dirty="0">
                <a:latin typeface="Avenir Next LT Pro Light" panose="020B0304020202020204" pitchFamily="34" charset="0"/>
                <a:ea typeface="Batang" panose="02030600000101010101" pitchFamily="18" charset="-127"/>
              </a:rPr>
              <a:t>Basic </a:t>
            </a:r>
            <a:r>
              <a:rPr lang="es-MX" sz="2200" dirty="0" err="1">
                <a:latin typeface="Avenir Next LT Pro Light" panose="020B0304020202020204" pitchFamily="34" charset="0"/>
                <a:ea typeface="Batang" panose="02030600000101010101" pitchFamily="18" charset="-127"/>
              </a:rPr>
              <a:t>Life</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Support</a:t>
            </a:r>
            <a:r>
              <a:rPr lang="es-MX" sz="2200" dirty="0">
                <a:latin typeface="Avenir Next LT Pro Light" panose="020B0304020202020204" pitchFamily="34" charset="0"/>
                <a:ea typeface="Batang" panose="02030600000101010101" pitchFamily="18" charset="-127"/>
              </a:rPr>
              <a:t> (BLS)</a:t>
            </a:r>
            <a:endParaRPr lang="en-US" sz="2200" kern="1200" dirty="0">
              <a:latin typeface="Avenir Next LT Pro Light" panose="020B0304020202020204" pitchFamily="34" charset="0"/>
              <a:ea typeface="Batang" panose="02030600000101010101" pitchFamily="18" charset="-127"/>
            </a:endParaRPr>
          </a:p>
        </p:txBody>
      </p:sp>
      <mc:AlternateContent xmlns:mc="http://schemas.openxmlformats.org/markup-compatibility/2006" xmlns:a14="http://schemas.microsoft.com/office/drawing/2010/main">
        <mc:Choice Requires="a14">
          <p:graphicFrame>
            <p:nvGraphicFramePr>
              <p:cNvPr id="10" name="Content Placeholder 2">
                <a:extLst>
                  <a:ext uri="{FF2B5EF4-FFF2-40B4-BE49-F238E27FC236}">
                    <a16:creationId xmlns:a16="http://schemas.microsoft.com/office/drawing/2014/main" id="{F87BC3DA-B608-735C-DCDF-C52800EA4805}"/>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0" name="Content Placeholder 2">
                <a:extLst>
                  <a:ext uri="{FF2B5EF4-FFF2-40B4-BE49-F238E27FC236}">
                    <a16:creationId xmlns:a16="http://schemas.microsoft.com/office/drawing/2014/main" id="{F87BC3DA-B608-735C-DCDF-C52800EA4805}"/>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Tree>
    <p:extLst>
      <p:ext uri="{BB962C8B-B14F-4D97-AF65-F5344CB8AC3E}">
        <p14:creationId xmlns:p14="http://schemas.microsoft.com/office/powerpoint/2010/main" val="273709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8" t="18007" r="17354" b="10070"/>
          <a:stretch/>
        </p:blipFill>
        <p:spPr bwMode="auto">
          <a:xfrm>
            <a:off x="7212899" y="1303702"/>
            <a:ext cx="4788976" cy="49453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chemeClr val="accent1">
                    <a:lumMod val="75000"/>
                  </a:schemeClr>
                </a:solidFill>
                <a:latin typeface="Wrexham" pitchFamily="2" charset="0"/>
              </a:rPr>
              <a:t>Problem</a:t>
            </a:r>
            <a:r>
              <a:rPr lang="es-MX" sz="4600" dirty="0">
                <a:solidFill>
                  <a:schemeClr val="accent1">
                    <a:lumMod val="75000"/>
                  </a:schemeClr>
                </a:solidFill>
                <a:latin typeface="Wrexham" pitchFamily="2" charset="0"/>
              </a:rPr>
              <a:t> </a:t>
            </a:r>
            <a:r>
              <a:rPr lang="es-MX" sz="4600" dirty="0" err="1">
                <a:solidFill>
                  <a:schemeClr val="accent1">
                    <a:lumMod val="75000"/>
                  </a:schemeClr>
                </a:solidFill>
                <a:latin typeface="Wrexham" pitchFamily="2" charset="0"/>
              </a:rPr>
              <a:t>features</a:t>
            </a:r>
            <a:endParaRPr lang="es-MX" sz="4600" dirty="0">
              <a:solidFill>
                <a:schemeClr val="accent1">
                  <a:lumMod val="75000"/>
                </a:schemeClr>
              </a:solidFill>
              <a:latin typeface="Wrexham" pitchFamily="2" charset="0"/>
            </a:endParaRPr>
          </a:p>
        </p:txBody>
      </p:sp>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967056" y="6433836"/>
            <a:ext cx="2743200" cy="365125"/>
          </a:xfrm>
        </p:spPr>
        <p:txBody>
          <a:bodyPr>
            <a:normAutofit/>
          </a:bodyPr>
          <a:lstStyle/>
          <a:p>
            <a:pPr>
              <a:spcAft>
                <a:spcPts val="600"/>
              </a:spcAft>
            </a:pPr>
            <a:fld id="{1E4C7A1A-C006-465A-8035-A942FDF27424}" type="slidenum">
              <a:rPr lang="es-MX" smtClean="0"/>
              <a:pPr>
                <a:spcAft>
                  <a:spcPts val="600"/>
                </a:spcAft>
              </a:pPr>
              <a:t>11</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422963" y="238115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762619" y="2553075"/>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9333394" y="3083565"/>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629172" y="3776398"/>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556410" y="202055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967056" y="4642398"/>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877098" y="2432970"/>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9010544" y="2559885"/>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9041110" y="228681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9092551" y="2627518"/>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Rectangle 53" descr="User">
            <a:extLst>
              <a:ext uri="{FF2B5EF4-FFF2-40B4-BE49-F238E27FC236}">
                <a16:creationId xmlns:a16="http://schemas.microsoft.com/office/drawing/2014/main" id="{B26EAD96-AD09-7FA5-9B07-52B56CE73374}"/>
              </a:ext>
            </a:extLst>
          </p:cNvPr>
          <p:cNvSpPr/>
          <p:nvPr/>
        </p:nvSpPr>
        <p:spPr>
          <a:xfrm>
            <a:off x="9921454" y="3068531"/>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ectangle 54" descr="User">
            <a:extLst>
              <a:ext uri="{FF2B5EF4-FFF2-40B4-BE49-F238E27FC236}">
                <a16:creationId xmlns:a16="http://schemas.microsoft.com/office/drawing/2014/main" id="{76B3723F-FFAC-D2AA-1287-9229790954D9}"/>
              </a:ext>
            </a:extLst>
          </p:cNvPr>
          <p:cNvSpPr/>
          <p:nvPr/>
        </p:nvSpPr>
        <p:spPr>
          <a:xfrm>
            <a:off x="9315103" y="2059592"/>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ectangle 55" descr="User">
            <a:extLst>
              <a:ext uri="{FF2B5EF4-FFF2-40B4-BE49-F238E27FC236}">
                <a16:creationId xmlns:a16="http://schemas.microsoft.com/office/drawing/2014/main" id="{8B37D91E-E13C-2D71-4B3C-EDEA6BEDA718}"/>
              </a:ext>
            </a:extLst>
          </p:cNvPr>
          <p:cNvSpPr/>
          <p:nvPr/>
        </p:nvSpPr>
        <p:spPr>
          <a:xfrm>
            <a:off x="9006476" y="396446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descr="User">
            <a:extLst>
              <a:ext uri="{FF2B5EF4-FFF2-40B4-BE49-F238E27FC236}">
                <a16:creationId xmlns:a16="http://schemas.microsoft.com/office/drawing/2014/main" id="{EF586E04-F838-D1B2-F81B-9E3E36063ECA}"/>
              </a:ext>
            </a:extLst>
          </p:cNvPr>
          <p:cNvSpPr/>
          <p:nvPr/>
        </p:nvSpPr>
        <p:spPr>
          <a:xfrm>
            <a:off x="10767027" y="3262269"/>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ectangle 57" descr="User">
            <a:extLst>
              <a:ext uri="{FF2B5EF4-FFF2-40B4-BE49-F238E27FC236}">
                <a16:creationId xmlns:a16="http://schemas.microsoft.com/office/drawing/2014/main" id="{374FD21C-B09E-FD5E-9C77-4E6A60470AF4}"/>
              </a:ext>
            </a:extLst>
          </p:cNvPr>
          <p:cNvSpPr/>
          <p:nvPr/>
        </p:nvSpPr>
        <p:spPr>
          <a:xfrm>
            <a:off x="9101177" y="1484806"/>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9" name="Rectangle 58" descr="User">
            <a:extLst>
              <a:ext uri="{FF2B5EF4-FFF2-40B4-BE49-F238E27FC236}">
                <a16:creationId xmlns:a16="http://schemas.microsoft.com/office/drawing/2014/main" id="{2123F964-BFB1-77D4-C123-344DEAC61828}"/>
              </a:ext>
            </a:extLst>
          </p:cNvPr>
          <p:cNvSpPr/>
          <p:nvPr/>
        </p:nvSpPr>
        <p:spPr>
          <a:xfrm>
            <a:off x="9123333" y="520211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Rectangle 59" descr="User">
            <a:extLst>
              <a:ext uri="{FF2B5EF4-FFF2-40B4-BE49-F238E27FC236}">
                <a16:creationId xmlns:a16="http://schemas.microsoft.com/office/drawing/2014/main" id="{3E14765C-67B0-FE9B-8B61-DB8A1B906124}"/>
              </a:ext>
            </a:extLst>
          </p:cNvPr>
          <p:cNvSpPr/>
          <p:nvPr/>
        </p:nvSpPr>
        <p:spPr>
          <a:xfrm>
            <a:off x="9453528" y="275666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24FBB38-4A2F-3A77-23AF-FD52EAFF6344}"/>
                  </a:ext>
                </a:extLst>
              </p:cNvPr>
              <p:cNvSpPr>
                <a:spLocks noGrp="1"/>
              </p:cNvSpPr>
              <p:nvPr>
                <p:ph idx="1"/>
              </p:nvPr>
            </p:nvSpPr>
            <p:spPr>
              <a:xfrm>
                <a:off x="231456" y="1483245"/>
                <a:ext cx="8031474" cy="4945391"/>
              </a:xfrm>
            </p:spPr>
            <p:txBody>
              <a:bodyPr>
                <a:normAutofit lnSpcReduction="10000"/>
              </a:bodyPr>
              <a:lstStyle/>
              <a:p>
                <a14:m>
                  <m:oMath xmlns:m="http://schemas.openxmlformats.org/officeDocument/2006/math">
                    <m:sSub>
                      <m:sSubPr>
                        <m:ctrlPr>
                          <a:rPr lang="es-MX" sz="2200" b="0" i="1" smtClean="0">
                            <a:latin typeface="Cambria Math" panose="02040503050406030204" pitchFamily="18" charset="0"/>
                          </a:rPr>
                        </m:ctrlPr>
                      </m:sSubPr>
                      <m:e>
                        <m:r>
                          <a:rPr lang="es-MX" sz="2200" b="0" i="1" smtClean="0">
                            <a:latin typeface="Cambria Math" panose="02040503050406030204" pitchFamily="18" charset="0"/>
                          </a:rPr>
                          <m:t>𝑡</m:t>
                        </m:r>
                      </m:e>
                      <m:sub>
                        <m:r>
                          <a:rPr lang="es-MX" sz="2200" b="0" i="1" smtClean="0">
                            <a:latin typeface="Cambria Math" panose="02040503050406030204" pitchFamily="18" charset="0"/>
                          </a:rPr>
                          <m:t>𝑙𝑖</m:t>
                        </m:r>
                      </m:sub>
                    </m:sSub>
                    <m:r>
                      <a:rPr lang="es-MX" sz="2200" b="0" i="0" smtClean="0">
                        <a:latin typeface="Cambria Math" panose="02040503050406030204" pitchFamily="18" charset="0"/>
                      </a:rPr>
                      <m:t> :</m:t>
                    </m:r>
                  </m:oMath>
                </a14:m>
                <a:r>
                  <a:rPr lang="es-MX" sz="2200" dirty="0"/>
                  <a:t> </a:t>
                </a:r>
                <a:r>
                  <a:rPr lang="es-MX" sz="2200" dirty="0">
                    <a:latin typeface="Avenir Next LT Pro Light" panose="020B0304020202020204" pitchFamily="34" charset="0"/>
                    <a:ea typeface="Batang" panose="02030600000101010101" pitchFamily="18" charset="-127"/>
                  </a:rPr>
                  <a:t>response time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potential</a:t>
                </a:r>
                <a:r>
                  <a:rPr lang="es-MX" sz="2200" dirty="0">
                    <a:latin typeface="Avenir Next LT Pro Light" panose="020B0304020202020204" pitchFamily="34" charset="0"/>
                    <a:ea typeface="Batang" panose="02030600000101010101" pitchFamily="18" charset="-127"/>
                  </a:rPr>
                  <a:t>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14:m>
                  <m:oMath xmlns:m="http://schemas.openxmlformats.org/officeDocument/2006/math">
                    <m:sSub>
                      <m:sSubPr>
                        <m:ctrlPr>
                          <a:rPr lang="es-MX" sz="2200" b="0" i="1" smtClean="0">
                            <a:latin typeface="Cambria Math" panose="02040503050406030204" pitchFamily="18" charset="0"/>
                            <a:ea typeface="Batang" panose="02030600000101010101" pitchFamily="18" charset="-127"/>
                          </a:rPr>
                        </m:ctrlPr>
                      </m:sSubPr>
                      <m:e>
                        <m:r>
                          <a:rPr lang="es-MX" sz="2200" b="0" i="1" smtClean="0">
                            <a:latin typeface="Cambria Math" panose="02040503050406030204" pitchFamily="18" charset="0"/>
                            <a:ea typeface="Batang" panose="02030600000101010101" pitchFamily="18" charset="-127"/>
                          </a:rPr>
                          <m:t>𝑐</m:t>
                        </m:r>
                      </m:e>
                      <m:sub>
                        <m:r>
                          <a:rPr lang="es-MX" sz="2200" b="0" i="1" smtClean="0">
                            <a:latin typeface="Cambria Math" panose="02040503050406030204" pitchFamily="18" charset="0"/>
                            <a:ea typeface="Batang" panose="02030600000101010101" pitchFamily="18" charset="-127"/>
                          </a:rPr>
                          <m:t>𝑙𝑖</m:t>
                        </m:r>
                      </m:sub>
                    </m:sSub>
                    <m:r>
                      <a:rPr lang="es-MX" sz="2200" b="0" i="1" smtClean="0">
                        <a:latin typeface="Cambria Math" panose="02040503050406030204" pitchFamily="18" charset="0"/>
                        <a:ea typeface="Batang" panose="02030600000101010101" pitchFamily="18" charset="-127"/>
                      </a:rPr>
                      <m:t> :</m:t>
                    </m:r>
                  </m:oMath>
                </a14:m>
                <a:r>
                  <a:rPr lang="es-MX" sz="2200" dirty="0">
                    <a:latin typeface="Avenir Next LT Pro Light" panose="020B0304020202020204" pitchFamily="34" charset="0"/>
                    <a:ea typeface="Batang" panose="02030600000101010101" pitchFamily="18" charset="-127"/>
                  </a:rPr>
                  <a:t> response time </a:t>
                </a:r>
                <a:r>
                  <a:rPr lang="es-MX" sz="2200" dirty="0" err="1">
                    <a:latin typeface="Avenir Next LT Pro Light" panose="020B0304020202020204" pitchFamily="34" charset="0"/>
                    <a:ea typeface="Batang" panose="02030600000101010101" pitchFamily="18" charset="-127"/>
                  </a:rPr>
                  <a:t>weight</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travel</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potential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pPr>
                  <a:lnSpc>
                    <a:spcPct val="150000"/>
                  </a:lnSpc>
                </a:pPr>
                <a14:m>
                  <m:oMath xmlns:m="http://schemas.openxmlformats.org/officeDocument/2006/math">
                    <m:r>
                      <a:rPr lang="es-MX" sz="2200" b="0" i="1" smtClean="0">
                        <a:solidFill>
                          <a:schemeClr val="tx1"/>
                        </a:solidFill>
                        <a:latin typeface="Cambria Math" panose="02040503050406030204" pitchFamily="18" charset="0"/>
                        <a:ea typeface="Batang" panose="02030600000101010101" pitchFamily="18" charset="-127"/>
                      </a:rPr>
                      <m:t>𝑟</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minimum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i="1"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a:solidFill>
                              <a:schemeClr val="tx1"/>
                            </a:solidFill>
                            <a:latin typeface="Cambria Math" panose="02040503050406030204" pitchFamily="18" charset="0"/>
                            <a:ea typeface="Cambria Math" panose="02040503050406030204" pitchFamily="18" charset="0"/>
                          </a:rPr>
                          <m:t>𝑚𝑎𝑥</m:t>
                        </m:r>
                      </m:sub>
                    </m:sSub>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maximum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dirty="0">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smtClean="0">
                            <a:solidFill>
                              <a:schemeClr val="tx1"/>
                            </a:solidFill>
                            <a:latin typeface="Cambria Math" panose="02040503050406030204" pitchFamily="18" charset="0"/>
                          </a:rPr>
                        </m:ctrlPr>
                      </m:sSubPr>
                      <m:e>
                        <m:r>
                          <a:rPr lang="es-MX" sz="2200" i="1" smtClean="0">
                            <a:solidFill>
                              <a:schemeClr val="tx1"/>
                            </a:solidFill>
                            <a:latin typeface="Cambria Math" panose="02040503050406030204" pitchFamily="18" charset="0"/>
                          </a:rPr>
                          <m:t>𝑐</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d>
                      <m:dPr>
                        <m:begChr m:val="{"/>
                        <m:endChr m:val=""/>
                        <m:ctrlPr>
                          <a:rPr lang="es-MX" sz="2200" i="1" smtClean="0">
                            <a:solidFill>
                              <a:schemeClr val="tx1"/>
                            </a:solidFill>
                            <a:latin typeface="Cambria Math" panose="02040503050406030204" pitchFamily="18" charset="0"/>
                          </a:rPr>
                        </m:ctrlPr>
                      </m:dPr>
                      <m:e>
                        <m:eqArr>
                          <m:eqArrPr>
                            <m:ctrlPr>
                              <a:rPr lang="es-MX" sz="2200" i="1" smtClean="0">
                                <a:solidFill>
                                  <a:schemeClr val="tx1"/>
                                </a:solidFill>
                                <a:latin typeface="Cambria Math" panose="02040503050406030204" pitchFamily="18" charset="0"/>
                              </a:rPr>
                            </m:ctrlPr>
                          </m:eqArrPr>
                          <m:e>
                            <m:r>
                              <a:rPr lang="es-MX" sz="2200" i="1" smtClean="0">
                                <a:solidFill>
                                  <a:schemeClr val="tx1"/>
                                </a:solidFill>
                                <a:latin typeface="Cambria Math" panose="02040503050406030204" pitchFamily="18" charset="0"/>
                              </a:rPr>
                              <m:t>1                                                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r>
                              <a:rPr lang="es-MX" sz="2200" b="0" i="1" smtClean="0">
                                <a:solidFill>
                                  <a:schemeClr val="tx1"/>
                                </a:solidFill>
                                <a:latin typeface="Cambria Math" panose="02040503050406030204" pitchFamily="18" charset="0"/>
                              </a:rPr>
                              <m:t>𝑟</m:t>
                            </m:r>
                          </m:e>
                          <m:e>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rPr>
                                </m:ctrlPr>
                              </m:dPr>
                              <m:e>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e>
                            </m:d>
                            <m:r>
                              <a:rPr lang="es-MX" sz="2200" i="1" smtClean="0">
                                <a:solidFill>
                                  <a:schemeClr val="tx1"/>
                                </a:solidFill>
                                <a:latin typeface="Cambria Math" panose="02040503050406030204" pitchFamily="18" charset="0"/>
                              </a:rPr>
                              <m:t>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r>
                              <a:rPr lang="es-MX" sz="2200" b="0" i="1" smtClean="0">
                                <a:solidFill>
                                  <a:schemeClr val="tx1"/>
                                </a:solidFill>
                                <a:latin typeface="Cambria Math" panose="02040503050406030204" pitchFamily="18" charset="0"/>
                              </a:rPr>
                              <m:t>𝑟</m:t>
                            </m:r>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e>
                          <m:e>
                            <m:r>
                              <a:rPr lang="es-MX" sz="2200" i="1" smtClean="0">
                                <a:solidFill>
                                  <a:schemeClr val="tx1"/>
                                </a:solidFill>
                                <a:latin typeface="Cambria Math" panose="02040503050406030204" pitchFamily="18" charset="0"/>
                              </a:rPr>
                              <m:t>0                                               </m:t>
                            </m:r>
                            <m:r>
                              <a:rPr lang="es-MX" sz="2200" i="1" smtClean="0">
                                <a:solidFill>
                                  <a:schemeClr val="tx1"/>
                                </a:solidFill>
                                <a:latin typeface="Cambria Math" panose="02040503050406030204" pitchFamily="18" charset="0"/>
                              </a:rPr>
                              <m:t>𝑜𝑡h𝑒𝑟𝑤𝑖𝑠𝑒</m:t>
                            </m:r>
                          </m:e>
                        </m:eqArr>
                      </m:e>
                    </m:d>
                  </m:oMath>
                </a14:m>
                <a:r>
                  <a:rPr lang="es-MX" sz="2200" dirty="0">
                    <a:solidFill>
                      <a:schemeClr val="tx1"/>
                    </a:solidFill>
                    <a:latin typeface="Avenir Next LT Pro Light" panose="020B0304020202020204" pitchFamily="34" charset="0"/>
                    <a:ea typeface="Batang" panose="02030600000101010101" pitchFamily="18" charset="-127"/>
                  </a:rPr>
                  <a:t> </a:t>
                </a:r>
              </a:p>
              <a:p>
                <a:pPr marL="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where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ea typeface="Cambria Math" panose="02040503050406030204" pitchFamily="18" charset="0"/>
                          </a:rPr>
                        </m:ctrlPr>
                      </m:dPr>
                      <m:e>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e>
                    </m:d>
                    <m:r>
                      <a:rPr lang="es-MX" sz="2200" i="1" smtClean="0">
                        <a:solidFill>
                          <a:schemeClr val="tx1"/>
                        </a:solidFill>
                        <a:latin typeface="Cambria Math" panose="02040503050406030204" pitchFamily="18" charset="0"/>
                        <a:ea typeface="Cambria Math" panose="02040503050406030204" pitchFamily="18" charset="0"/>
                      </a:rPr>
                      <m:t>=1−</m:t>
                    </m:r>
                    <m:d>
                      <m:dPr>
                        <m:ctrlPr>
                          <a:rPr lang="es-MX" sz="2200" i="1" smtClean="0">
                            <a:solidFill>
                              <a:schemeClr val="tx1"/>
                            </a:solidFill>
                            <a:latin typeface="Cambria Math" panose="02040503050406030204" pitchFamily="18" charset="0"/>
                            <a:ea typeface="Cambria Math" panose="02040503050406030204" pitchFamily="18" charset="0"/>
                          </a:rPr>
                        </m:ctrlPr>
                      </m:dPr>
                      <m:e>
                        <m:f>
                          <m:fPr>
                            <m:ctrlPr>
                              <a:rPr lang="es-MX" sz="2200" i="1" smtClean="0">
                                <a:solidFill>
                                  <a:schemeClr val="tx1"/>
                                </a:solidFill>
                                <a:latin typeface="Cambria Math" panose="02040503050406030204" pitchFamily="18" charset="0"/>
                                <a:ea typeface="Cambria Math" panose="02040503050406030204" pitchFamily="18" charset="0"/>
                              </a:rPr>
                            </m:ctrlPr>
                          </m:fPr>
                          <m:num>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num>
                          <m:den>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den>
                        </m:f>
                      </m:e>
                    </m:d>
                    <m:r>
                      <a:rPr lang="es-MX" sz="2200" i="1" smtClean="0">
                        <a:solidFill>
                          <a:schemeClr val="tx1"/>
                        </a:solidFill>
                        <a:latin typeface="Cambria Math" panose="02040503050406030204" pitchFamily="18" charset="0"/>
                        <a:ea typeface="Cambria Math" panose="02040503050406030204" pitchFamily="18" charset="0"/>
                      </a:rPr>
                      <m:t>, </m:t>
                    </m:r>
                    <m:r>
                      <a:rPr lang="es-MX" sz="2200" smtClean="0">
                        <a:solidFill>
                          <a:schemeClr val="tx1"/>
                        </a:solidFill>
                        <a:latin typeface="Cambria Math" panose="02040503050406030204" pitchFamily="18" charset="0"/>
                        <a:ea typeface="Cambria Math" panose="02040503050406030204" pitchFamily="18" charset="0"/>
                      </a:rPr>
                      <m:t>0&lt;</m:t>
                    </m:r>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a:solidFill>
                              <a:schemeClr val="tx1"/>
                            </a:solidFill>
                            <a:latin typeface="Cambria Math" panose="02040503050406030204" pitchFamily="18" charset="0"/>
                          </a:rPr>
                        </m:ctrlPr>
                      </m:dPr>
                      <m:e>
                        <m:sSub>
                          <m:sSubPr>
                            <m:ctrlPr>
                              <a:rPr lang="es-MX" sz="2200" i="1">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rPr>
                              <m:t>𝑖</m:t>
                            </m:r>
                          </m:sub>
                        </m:sSub>
                      </m:e>
                    </m:d>
                    <m:r>
                      <a:rPr lang="es-MX" sz="2200" i="1" smtClean="0">
                        <a:solidFill>
                          <a:schemeClr val="tx1"/>
                        </a:solidFill>
                        <a:latin typeface="Cambria Math" panose="02040503050406030204" pitchFamily="18" charset="0"/>
                      </a:rPr>
                      <m:t>&lt;1</m:t>
                    </m:r>
                  </m:oMath>
                </a14:m>
                <a:endParaRPr lang="es-MX" sz="2200" dirty="0">
                  <a:solidFill>
                    <a:schemeClr val="tx1"/>
                  </a:solidFill>
                  <a:latin typeface="Avenir Next LT Pro Light" panose="020B0304020202020204" pitchFamily="34" charset="0"/>
                  <a:ea typeface="Batang" panose="02030600000101010101" pitchFamily="18" charset="-127"/>
                </a:endParaRPr>
              </a:p>
            </p:txBody>
          </p:sp>
        </mc:Choice>
        <mc:Fallback xmlns="">
          <p:sp>
            <p:nvSpPr>
              <p:cNvPr id="7" name="Content Placeholder 6">
                <a:extLst>
                  <a:ext uri="{FF2B5EF4-FFF2-40B4-BE49-F238E27FC236}">
                    <a16:creationId xmlns:a16="http://schemas.microsoft.com/office/drawing/2014/main" id="{124FBB38-4A2F-3A77-23AF-FD52EAFF6344}"/>
                  </a:ext>
                </a:extLst>
              </p:cNvPr>
              <p:cNvSpPr>
                <a:spLocks noGrp="1" noRot="1" noChangeAspect="1" noMove="1" noResize="1" noEditPoints="1" noAdjustHandles="1" noChangeArrowheads="1" noChangeShapeType="1" noTextEdit="1"/>
              </p:cNvSpPr>
              <p:nvPr>
                <p:ph idx="1"/>
              </p:nvPr>
            </p:nvSpPr>
            <p:spPr>
              <a:xfrm>
                <a:off x="231456" y="1483245"/>
                <a:ext cx="8031474" cy="4945391"/>
              </a:xfrm>
              <a:blipFill>
                <a:blip r:embed="rId7"/>
                <a:stretch>
                  <a:fillRect l="-911" t="-1970"/>
                </a:stretch>
              </a:blipFill>
            </p:spPr>
            <p:txBody>
              <a:bodyPr/>
              <a:lstStyle/>
              <a:p>
                <a:r>
                  <a:rPr lang="es-MX">
                    <a:noFill/>
                  </a:rPr>
                  <a:t> </a:t>
                </a:r>
              </a:p>
            </p:txBody>
          </p:sp>
        </mc:Fallback>
      </mc:AlternateContent>
      <p:cxnSp>
        <p:nvCxnSpPr>
          <p:cNvPr id="8" name="Connector: Curved 7">
            <a:extLst>
              <a:ext uri="{FF2B5EF4-FFF2-40B4-BE49-F238E27FC236}">
                <a16:creationId xmlns:a16="http://schemas.microsoft.com/office/drawing/2014/main" id="{1034D32E-742F-C611-78E3-785BAC44F333}"/>
              </a:ext>
            </a:extLst>
          </p:cNvPr>
          <p:cNvCxnSpPr>
            <a:stCxn id="46" idx="0"/>
            <a:endCxn id="54" idx="2"/>
          </p:cNvCxnSpPr>
          <p:nvPr/>
        </p:nvCxnSpPr>
        <p:spPr>
          <a:xfrm rot="5400000" flipH="1" flipV="1">
            <a:off x="9748762" y="3457565"/>
            <a:ext cx="405453" cy="23221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nector: Curved 8">
            <a:extLst>
              <a:ext uri="{FF2B5EF4-FFF2-40B4-BE49-F238E27FC236}">
                <a16:creationId xmlns:a16="http://schemas.microsoft.com/office/drawing/2014/main" id="{7B29C0E2-8F53-0F9C-94AE-FA54F3589131}"/>
              </a:ext>
            </a:extLst>
          </p:cNvPr>
          <p:cNvCxnSpPr>
            <a:cxnSpLocks/>
            <a:stCxn id="46" idx="3"/>
            <a:endCxn id="57" idx="1"/>
          </p:cNvCxnSpPr>
          <p:nvPr/>
        </p:nvCxnSpPr>
        <p:spPr>
          <a:xfrm flipV="1">
            <a:off x="10041590" y="3413476"/>
            <a:ext cx="725437" cy="56913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Curved 13">
            <a:extLst>
              <a:ext uri="{FF2B5EF4-FFF2-40B4-BE49-F238E27FC236}">
                <a16:creationId xmlns:a16="http://schemas.microsoft.com/office/drawing/2014/main" id="{5B096522-7D26-D791-760B-BAC259267F0B}"/>
              </a:ext>
            </a:extLst>
          </p:cNvPr>
          <p:cNvCxnSpPr>
            <a:cxnSpLocks/>
            <a:stCxn id="46" idx="1"/>
            <a:endCxn id="56" idx="3"/>
          </p:cNvCxnSpPr>
          <p:nvPr/>
        </p:nvCxnSpPr>
        <p:spPr>
          <a:xfrm rot="10800000" flipV="1">
            <a:off x="9298760" y="3982607"/>
            <a:ext cx="330412" cy="133068"/>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58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chemeClr val="accent1">
                    <a:lumMod val="75000"/>
                  </a:schemeClr>
                </a:solidFill>
                <a:latin typeface="Wrexham" pitchFamily="2" charset="0"/>
              </a:rPr>
              <a:t>Problem</a:t>
            </a:r>
            <a:r>
              <a:rPr lang="es-MX" sz="4600" dirty="0">
                <a:solidFill>
                  <a:schemeClr val="accent1">
                    <a:lumMod val="75000"/>
                  </a:schemeClr>
                </a:solidFill>
                <a:latin typeface="Wrexham" pitchFamily="2" charset="0"/>
              </a:rPr>
              <a:t> </a:t>
            </a:r>
            <a:r>
              <a:rPr lang="es-MX" sz="4600" dirty="0" err="1">
                <a:solidFill>
                  <a:schemeClr val="accent1">
                    <a:lumMod val="75000"/>
                  </a:schemeClr>
                </a:solidFill>
                <a:latin typeface="Wrexham" pitchFamily="2" charset="0"/>
              </a:rPr>
              <a:t>features</a:t>
            </a:r>
            <a:endParaRPr lang="es-MX" sz="4600" dirty="0">
              <a:solidFill>
                <a:schemeClr val="accent1">
                  <a:lumMod val="75000"/>
                </a:schemeClr>
              </a:solidFill>
              <a:latin typeface="Wrexham" pitchFamily="2" charset="0"/>
            </a:endParaRPr>
          </a:p>
        </p:txBody>
      </p:sp>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967056" y="6433836"/>
            <a:ext cx="2743200" cy="365125"/>
          </a:xfrm>
        </p:spPr>
        <p:txBody>
          <a:bodyPr>
            <a:normAutofit/>
          </a:bodyPr>
          <a:lstStyle/>
          <a:p>
            <a:pPr>
              <a:spcAft>
                <a:spcPts val="600"/>
              </a:spcAft>
            </a:pPr>
            <a:fld id="{1E4C7A1A-C006-465A-8035-A942FDF27424}" type="slidenum">
              <a:rPr lang="es-MX" smtClean="0"/>
              <a:pPr>
                <a:spcAft>
                  <a:spcPts val="600"/>
                </a:spcAft>
              </a:pPr>
              <a:t>12</a:t>
            </a:fld>
            <a:endParaRPr lang="es-MX"/>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24FBB38-4A2F-3A77-23AF-FD52EAFF6344}"/>
                  </a:ext>
                </a:extLst>
              </p:cNvPr>
              <p:cNvSpPr>
                <a:spLocks noGrp="1"/>
              </p:cNvSpPr>
              <p:nvPr>
                <p:ph idx="1"/>
              </p:nvPr>
            </p:nvSpPr>
            <p:spPr>
              <a:xfrm>
                <a:off x="231456" y="1483245"/>
                <a:ext cx="8031474" cy="4945391"/>
              </a:xfrm>
            </p:spPr>
            <p:txBody>
              <a:bodyPr>
                <a:normAutofit lnSpcReduction="10000"/>
              </a:bodyPr>
              <a:lstStyle/>
              <a:p>
                <a14:m>
                  <m:oMath xmlns:m="http://schemas.openxmlformats.org/officeDocument/2006/math">
                    <m:sSub>
                      <m:sSubPr>
                        <m:ctrlPr>
                          <a:rPr lang="es-MX" sz="2200" b="0" i="1" smtClean="0">
                            <a:latin typeface="Cambria Math" panose="02040503050406030204" pitchFamily="18" charset="0"/>
                          </a:rPr>
                        </m:ctrlPr>
                      </m:sSubPr>
                      <m:e>
                        <m:r>
                          <a:rPr lang="es-MX" sz="2200" b="0" i="1" smtClean="0">
                            <a:latin typeface="Cambria Math" panose="02040503050406030204" pitchFamily="18" charset="0"/>
                          </a:rPr>
                          <m:t>𝑡</m:t>
                        </m:r>
                      </m:e>
                      <m:sub>
                        <m:r>
                          <a:rPr lang="es-MX" sz="2200" b="0" i="1" smtClean="0">
                            <a:latin typeface="Cambria Math" panose="02040503050406030204" pitchFamily="18" charset="0"/>
                          </a:rPr>
                          <m:t>𝑙𝑖</m:t>
                        </m:r>
                      </m:sub>
                    </m:sSub>
                    <m:r>
                      <a:rPr lang="es-MX" sz="2200" b="0" i="0" smtClean="0">
                        <a:latin typeface="Cambria Math" panose="02040503050406030204" pitchFamily="18" charset="0"/>
                      </a:rPr>
                      <m:t> :</m:t>
                    </m:r>
                  </m:oMath>
                </a14:m>
                <a:r>
                  <a:rPr lang="es-MX" sz="2200" dirty="0"/>
                  <a:t> </a:t>
                </a:r>
                <a:r>
                  <a:rPr lang="es-MX" sz="2200" dirty="0">
                    <a:latin typeface="Avenir Next LT Pro Light" panose="020B0304020202020204" pitchFamily="34" charset="0"/>
                    <a:ea typeface="Batang" panose="02030600000101010101" pitchFamily="18" charset="-127"/>
                  </a:rPr>
                  <a:t>response time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potential</a:t>
                </a:r>
                <a:r>
                  <a:rPr lang="es-MX" sz="2200" dirty="0">
                    <a:latin typeface="Avenir Next LT Pro Light" panose="020B0304020202020204" pitchFamily="34" charset="0"/>
                    <a:ea typeface="Batang" panose="02030600000101010101" pitchFamily="18" charset="-127"/>
                  </a:rPr>
                  <a:t>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14:m>
                  <m:oMath xmlns:m="http://schemas.openxmlformats.org/officeDocument/2006/math">
                    <m:sSub>
                      <m:sSubPr>
                        <m:ctrlPr>
                          <a:rPr lang="es-MX" sz="2200" b="0" i="1" smtClean="0">
                            <a:latin typeface="Cambria Math" panose="02040503050406030204" pitchFamily="18" charset="0"/>
                            <a:ea typeface="Batang" panose="02030600000101010101" pitchFamily="18" charset="-127"/>
                          </a:rPr>
                        </m:ctrlPr>
                      </m:sSubPr>
                      <m:e>
                        <m:r>
                          <a:rPr lang="es-MX" sz="2200" b="0" i="1" smtClean="0">
                            <a:latin typeface="Cambria Math" panose="02040503050406030204" pitchFamily="18" charset="0"/>
                            <a:ea typeface="Batang" panose="02030600000101010101" pitchFamily="18" charset="-127"/>
                          </a:rPr>
                          <m:t>𝑐</m:t>
                        </m:r>
                      </m:e>
                      <m:sub>
                        <m:r>
                          <a:rPr lang="es-MX" sz="2200" b="0" i="1" smtClean="0">
                            <a:latin typeface="Cambria Math" panose="02040503050406030204" pitchFamily="18" charset="0"/>
                            <a:ea typeface="Batang" panose="02030600000101010101" pitchFamily="18" charset="-127"/>
                          </a:rPr>
                          <m:t>𝑙𝑖</m:t>
                        </m:r>
                      </m:sub>
                    </m:sSub>
                    <m:r>
                      <a:rPr lang="es-MX" sz="2200" b="0" i="1" smtClean="0">
                        <a:latin typeface="Cambria Math" panose="02040503050406030204" pitchFamily="18" charset="0"/>
                        <a:ea typeface="Batang" panose="02030600000101010101" pitchFamily="18" charset="-127"/>
                      </a:rPr>
                      <m:t> :</m:t>
                    </m:r>
                  </m:oMath>
                </a14:m>
                <a:r>
                  <a:rPr lang="es-MX" sz="2200" dirty="0">
                    <a:latin typeface="Avenir Next LT Pro Light" panose="020B0304020202020204" pitchFamily="34" charset="0"/>
                    <a:ea typeface="Batang" panose="02030600000101010101" pitchFamily="18" charset="-127"/>
                  </a:rPr>
                  <a:t> response time </a:t>
                </a:r>
                <a:r>
                  <a:rPr lang="es-MX" sz="2200" dirty="0" err="1">
                    <a:latin typeface="Avenir Next LT Pro Light" panose="020B0304020202020204" pitchFamily="34" charset="0"/>
                    <a:ea typeface="Batang" panose="02030600000101010101" pitchFamily="18" charset="-127"/>
                  </a:rPr>
                  <a:t>weight</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travel</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potential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pPr>
                  <a:lnSpc>
                    <a:spcPct val="150000"/>
                  </a:lnSpc>
                </a:pPr>
                <a14:m>
                  <m:oMath xmlns:m="http://schemas.openxmlformats.org/officeDocument/2006/math">
                    <m:r>
                      <a:rPr lang="es-MX" sz="2200" b="0" i="1" smtClean="0">
                        <a:solidFill>
                          <a:schemeClr val="tx1"/>
                        </a:solidFill>
                        <a:latin typeface="Cambria Math" panose="02040503050406030204" pitchFamily="18" charset="0"/>
                        <a:ea typeface="Batang" panose="02030600000101010101" pitchFamily="18" charset="-127"/>
                      </a:rPr>
                      <m:t>𝑟</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minimum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i="1"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a:solidFill>
                              <a:schemeClr val="tx1"/>
                            </a:solidFill>
                            <a:latin typeface="Cambria Math" panose="02040503050406030204" pitchFamily="18" charset="0"/>
                            <a:ea typeface="Cambria Math" panose="02040503050406030204" pitchFamily="18" charset="0"/>
                          </a:rPr>
                          <m:t>𝑚𝑎𝑥</m:t>
                        </m:r>
                      </m:sub>
                    </m:sSub>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maximum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dirty="0">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smtClean="0">
                            <a:solidFill>
                              <a:schemeClr val="tx1"/>
                            </a:solidFill>
                            <a:latin typeface="Cambria Math" panose="02040503050406030204" pitchFamily="18" charset="0"/>
                          </a:rPr>
                        </m:ctrlPr>
                      </m:sSubPr>
                      <m:e>
                        <m:r>
                          <a:rPr lang="es-MX" sz="2200" i="1" smtClean="0">
                            <a:solidFill>
                              <a:schemeClr val="tx1"/>
                            </a:solidFill>
                            <a:latin typeface="Cambria Math" panose="02040503050406030204" pitchFamily="18" charset="0"/>
                          </a:rPr>
                          <m:t>𝑐</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d>
                      <m:dPr>
                        <m:begChr m:val="{"/>
                        <m:endChr m:val=""/>
                        <m:ctrlPr>
                          <a:rPr lang="es-MX" sz="2200" i="1" smtClean="0">
                            <a:solidFill>
                              <a:schemeClr val="tx1"/>
                            </a:solidFill>
                            <a:latin typeface="Cambria Math" panose="02040503050406030204" pitchFamily="18" charset="0"/>
                          </a:rPr>
                        </m:ctrlPr>
                      </m:dPr>
                      <m:e>
                        <m:eqArr>
                          <m:eqArrPr>
                            <m:ctrlPr>
                              <a:rPr lang="es-MX" sz="2200" i="1" smtClean="0">
                                <a:solidFill>
                                  <a:schemeClr val="tx1"/>
                                </a:solidFill>
                                <a:latin typeface="Cambria Math" panose="02040503050406030204" pitchFamily="18" charset="0"/>
                              </a:rPr>
                            </m:ctrlPr>
                          </m:eqArrPr>
                          <m:e>
                            <m:r>
                              <a:rPr lang="es-MX" sz="2200" i="1" smtClean="0">
                                <a:solidFill>
                                  <a:schemeClr val="tx1"/>
                                </a:solidFill>
                                <a:latin typeface="Cambria Math" panose="02040503050406030204" pitchFamily="18" charset="0"/>
                              </a:rPr>
                              <m:t>1                                                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r>
                              <a:rPr lang="es-MX" sz="2200" b="0" i="1" smtClean="0">
                                <a:solidFill>
                                  <a:schemeClr val="tx1"/>
                                </a:solidFill>
                                <a:latin typeface="Cambria Math" panose="02040503050406030204" pitchFamily="18" charset="0"/>
                              </a:rPr>
                              <m:t>𝑟</m:t>
                            </m:r>
                          </m:e>
                          <m:e>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rPr>
                                </m:ctrlPr>
                              </m:dPr>
                              <m:e>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e>
                            </m:d>
                            <m:r>
                              <a:rPr lang="es-MX" sz="2200" i="1" smtClean="0">
                                <a:solidFill>
                                  <a:schemeClr val="tx1"/>
                                </a:solidFill>
                                <a:latin typeface="Cambria Math" panose="02040503050406030204" pitchFamily="18" charset="0"/>
                              </a:rPr>
                              <m:t>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r>
                              <a:rPr lang="es-MX" sz="2200" b="0" i="1" smtClean="0">
                                <a:solidFill>
                                  <a:schemeClr val="tx1"/>
                                </a:solidFill>
                                <a:latin typeface="Cambria Math" panose="02040503050406030204" pitchFamily="18" charset="0"/>
                              </a:rPr>
                              <m:t>𝑟</m:t>
                            </m:r>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e>
                          <m:e>
                            <m:r>
                              <a:rPr lang="es-MX" sz="2200" i="1" smtClean="0">
                                <a:solidFill>
                                  <a:schemeClr val="tx1"/>
                                </a:solidFill>
                                <a:latin typeface="Cambria Math" panose="02040503050406030204" pitchFamily="18" charset="0"/>
                              </a:rPr>
                              <m:t>0                                               </m:t>
                            </m:r>
                            <m:r>
                              <a:rPr lang="es-MX" sz="2200" i="1" smtClean="0">
                                <a:solidFill>
                                  <a:schemeClr val="tx1"/>
                                </a:solidFill>
                                <a:latin typeface="Cambria Math" panose="02040503050406030204" pitchFamily="18" charset="0"/>
                              </a:rPr>
                              <m:t>𝑜𝑡h𝑒𝑟𝑤𝑖𝑠𝑒</m:t>
                            </m:r>
                          </m:e>
                        </m:eqArr>
                      </m:e>
                    </m:d>
                  </m:oMath>
                </a14:m>
                <a:r>
                  <a:rPr lang="es-MX" sz="2200" dirty="0">
                    <a:solidFill>
                      <a:schemeClr val="tx1"/>
                    </a:solidFill>
                    <a:latin typeface="Avenir Next LT Pro Light" panose="020B0304020202020204" pitchFamily="34" charset="0"/>
                    <a:ea typeface="Batang" panose="02030600000101010101" pitchFamily="18" charset="-127"/>
                  </a:rPr>
                  <a:t> </a:t>
                </a:r>
              </a:p>
              <a:p>
                <a:pPr marL="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where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ea typeface="Cambria Math" panose="02040503050406030204" pitchFamily="18" charset="0"/>
                          </a:rPr>
                        </m:ctrlPr>
                      </m:dPr>
                      <m:e>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e>
                    </m:d>
                    <m:r>
                      <a:rPr lang="es-MX" sz="2200" i="1" smtClean="0">
                        <a:solidFill>
                          <a:schemeClr val="tx1"/>
                        </a:solidFill>
                        <a:latin typeface="Cambria Math" panose="02040503050406030204" pitchFamily="18" charset="0"/>
                        <a:ea typeface="Cambria Math" panose="02040503050406030204" pitchFamily="18" charset="0"/>
                      </a:rPr>
                      <m:t>=1−</m:t>
                    </m:r>
                    <m:d>
                      <m:dPr>
                        <m:ctrlPr>
                          <a:rPr lang="es-MX" sz="2200" i="1" smtClean="0">
                            <a:solidFill>
                              <a:schemeClr val="tx1"/>
                            </a:solidFill>
                            <a:latin typeface="Cambria Math" panose="02040503050406030204" pitchFamily="18" charset="0"/>
                            <a:ea typeface="Cambria Math" panose="02040503050406030204" pitchFamily="18" charset="0"/>
                          </a:rPr>
                        </m:ctrlPr>
                      </m:dPr>
                      <m:e>
                        <m:f>
                          <m:fPr>
                            <m:ctrlPr>
                              <a:rPr lang="es-MX" sz="2200" i="1" smtClean="0">
                                <a:solidFill>
                                  <a:schemeClr val="tx1"/>
                                </a:solidFill>
                                <a:latin typeface="Cambria Math" panose="02040503050406030204" pitchFamily="18" charset="0"/>
                                <a:ea typeface="Cambria Math" panose="02040503050406030204" pitchFamily="18" charset="0"/>
                              </a:rPr>
                            </m:ctrlPr>
                          </m:fPr>
                          <m:num>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num>
                          <m:den>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den>
                        </m:f>
                      </m:e>
                    </m:d>
                    <m:r>
                      <a:rPr lang="es-MX" sz="2200" i="1" smtClean="0">
                        <a:solidFill>
                          <a:schemeClr val="tx1"/>
                        </a:solidFill>
                        <a:latin typeface="Cambria Math" panose="02040503050406030204" pitchFamily="18" charset="0"/>
                        <a:ea typeface="Cambria Math" panose="02040503050406030204" pitchFamily="18" charset="0"/>
                      </a:rPr>
                      <m:t>, </m:t>
                    </m:r>
                    <m:r>
                      <a:rPr lang="es-MX" sz="2200" smtClean="0">
                        <a:solidFill>
                          <a:schemeClr val="tx1"/>
                        </a:solidFill>
                        <a:latin typeface="Cambria Math" panose="02040503050406030204" pitchFamily="18" charset="0"/>
                        <a:ea typeface="Cambria Math" panose="02040503050406030204" pitchFamily="18" charset="0"/>
                      </a:rPr>
                      <m:t>0&lt;</m:t>
                    </m:r>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a:solidFill>
                              <a:schemeClr val="tx1"/>
                            </a:solidFill>
                            <a:latin typeface="Cambria Math" panose="02040503050406030204" pitchFamily="18" charset="0"/>
                          </a:rPr>
                        </m:ctrlPr>
                      </m:dPr>
                      <m:e>
                        <m:sSub>
                          <m:sSubPr>
                            <m:ctrlPr>
                              <a:rPr lang="es-MX" sz="2200" i="1">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rPr>
                              <m:t>𝑖</m:t>
                            </m:r>
                          </m:sub>
                        </m:sSub>
                      </m:e>
                    </m:d>
                    <m:r>
                      <a:rPr lang="es-MX" sz="2200" i="1" smtClean="0">
                        <a:solidFill>
                          <a:schemeClr val="tx1"/>
                        </a:solidFill>
                        <a:latin typeface="Cambria Math" panose="02040503050406030204" pitchFamily="18" charset="0"/>
                      </a:rPr>
                      <m:t>&lt;1</m:t>
                    </m:r>
                  </m:oMath>
                </a14:m>
                <a:endParaRPr lang="es-MX" sz="2200" dirty="0">
                  <a:solidFill>
                    <a:schemeClr val="tx1"/>
                  </a:solidFill>
                  <a:latin typeface="Avenir Next LT Pro Light" panose="020B0304020202020204" pitchFamily="34" charset="0"/>
                  <a:ea typeface="Batang" panose="02030600000101010101" pitchFamily="18" charset="-127"/>
                </a:endParaRPr>
              </a:p>
            </p:txBody>
          </p:sp>
        </mc:Choice>
        <mc:Fallback xmlns="">
          <p:sp>
            <p:nvSpPr>
              <p:cNvPr id="7" name="Content Placeholder 6">
                <a:extLst>
                  <a:ext uri="{FF2B5EF4-FFF2-40B4-BE49-F238E27FC236}">
                    <a16:creationId xmlns:a16="http://schemas.microsoft.com/office/drawing/2014/main" id="{124FBB38-4A2F-3A77-23AF-FD52EAFF6344}"/>
                  </a:ext>
                </a:extLst>
              </p:cNvPr>
              <p:cNvSpPr>
                <a:spLocks noGrp="1" noRot="1" noChangeAspect="1" noMove="1" noResize="1" noEditPoints="1" noAdjustHandles="1" noChangeArrowheads="1" noChangeShapeType="1" noTextEdit="1"/>
              </p:cNvSpPr>
              <p:nvPr>
                <p:ph idx="1"/>
              </p:nvPr>
            </p:nvSpPr>
            <p:spPr>
              <a:xfrm>
                <a:off x="231456" y="1483245"/>
                <a:ext cx="8031474" cy="4945391"/>
              </a:xfrm>
              <a:blipFill>
                <a:blip r:embed="rId2"/>
                <a:stretch>
                  <a:fillRect l="-911" t="-1970"/>
                </a:stretch>
              </a:blipFill>
            </p:spPr>
            <p:txBody>
              <a:bodyPr/>
              <a:lstStyle/>
              <a:p>
                <a:r>
                  <a:rPr lang="es-MX">
                    <a:noFill/>
                  </a:rPr>
                  <a:t> </a:t>
                </a:r>
              </a:p>
            </p:txBody>
          </p:sp>
        </mc:Fallback>
      </mc:AlternateContent>
      <p:grpSp>
        <p:nvGrpSpPr>
          <p:cNvPr id="12" name="Group 11">
            <a:extLst>
              <a:ext uri="{FF2B5EF4-FFF2-40B4-BE49-F238E27FC236}">
                <a16:creationId xmlns:a16="http://schemas.microsoft.com/office/drawing/2014/main" id="{89C0EF89-3FBD-2930-4234-C919ACFDB5F8}"/>
              </a:ext>
            </a:extLst>
          </p:cNvPr>
          <p:cNvGrpSpPr/>
          <p:nvPr/>
        </p:nvGrpSpPr>
        <p:grpSpPr>
          <a:xfrm>
            <a:off x="8837341" y="2129187"/>
            <a:ext cx="2389072" cy="2599626"/>
            <a:chOff x="4901464" y="6833112"/>
            <a:chExt cx="2389072" cy="2599626"/>
          </a:xfrm>
        </p:grpSpPr>
        <p:grpSp>
          <p:nvGrpSpPr>
            <p:cNvPr id="70" name="Group 69">
              <a:extLst>
                <a:ext uri="{FF2B5EF4-FFF2-40B4-BE49-F238E27FC236}">
                  <a16:creationId xmlns:a16="http://schemas.microsoft.com/office/drawing/2014/main" id="{5279BEC0-5604-A84B-67E3-FFDD7BB7B8F3}"/>
                </a:ext>
              </a:extLst>
            </p:cNvPr>
            <p:cNvGrpSpPr/>
            <p:nvPr/>
          </p:nvGrpSpPr>
          <p:grpSpPr>
            <a:xfrm>
              <a:off x="4901464" y="6833112"/>
              <a:ext cx="2389072" cy="2599626"/>
              <a:chOff x="640080" y="3132963"/>
              <a:chExt cx="2389072" cy="2599626"/>
            </a:xfrm>
          </p:grpSpPr>
          <p:sp>
            <p:nvSpPr>
              <p:cNvPr id="71" name="Oval 70">
                <a:extLst>
                  <a:ext uri="{FF2B5EF4-FFF2-40B4-BE49-F238E27FC236}">
                    <a16:creationId xmlns:a16="http://schemas.microsoft.com/office/drawing/2014/main" id="{E0668DAE-FFD1-E5DA-66E6-EAE8601049B1}"/>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72" name="Oval 71">
                <a:extLst>
                  <a:ext uri="{FF2B5EF4-FFF2-40B4-BE49-F238E27FC236}">
                    <a16:creationId xmlns:a16="http://schemas.microsoft.com/office/drawing/2014/main" id="{20946B96-AEC0-D3DE-9F1D-4F3E3FCA1371}"/>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5926BDA-ADD4-02CD-2B36-92E5C07A9E58}"/>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73" name="TextBox 72">
                    <a:extLst>
                      <a:ext uri="{FF2B5EF4-FFF2-40B4-BE49-F238E27FC236}">
                        <a16:creationId xmlns:a16="http://schemas.microsoft.com/office/drawing/2014/main" id="{25926BDA-ADD4-02CD-2B36-92E5C07A9E58}"/>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8"/>
                    <a:stretch>
                      <a:fillRect l="-18750" r="-2187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AF4A6E9-3C82-CF62-2901-BF536C19E69E}"/>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74" name="TextBox 73">
                    <a:extLst>
                      <a:ext uri="{FF2B5EF4-FFF2-40B4-BE49-F238E27FC236}">
                        <a16:creationId xmlns:a16="http://schemas.microsoft.com/office/drawing/2014/main" id="{AAF4A6E9-3C82-CF62-2901-BF536C19E69E}"/>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9"/>
                    <a:stretch>
                      <a:fillRect l="-6061" r="-2020" b="-12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591D119-04CA-B9FC-5B74-EB315C02648E}"/>
                      </a:ext>
                    </a:extLst>
                  </p:cNvPr>
                  <p:cNvSpPr txBox="1"/>
                  <p:nvPr/>
                </p:nvSpPr>
                <p:spPr>
                  <a:xfrm>
                    <a:off x="1760812" y="4582748"/>
                    <a:ext cx="152286" cy="30777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ea typeface="Cambria Math" panose="02040503050406030204" pitchFamily="18" charset="0"/>
                            </a:rPr>
                            <m:t>𝒊</m:t>
                          </m:r>
                        </m:oMath>
                      </m:oMathPara>
                    </a14:m>
                    <a:endParaRPr lang="es-MX" sz="2000" b="1" dirty="0">
                      <a:solidFill>
                        <a:schemeClr val="tx1"/>
                      </a:solidFill>
                    </a:endParaRPr>
                  </a:p>
                </p:txBody>
              </p:sp>
            </mc:Choice>
            <mc:Fallback xmlns="">
              <p:sp>
                <p:nvSpPr>
                  <p:cNvPr id="75" name="TextBox 74">
                    <a:extLst>
                      <a:ext uri="{FF2B5EF4-FFF2-40B4-BE49-F238E27FC236}">
                        <a16:creationId xmlns:a16="http://schemas.microsoft.com/office/drawing/2014/main" id="{B591D119-04CA-B9FC-5B74-EB315C02648E}"/>
                      </a:ext>
                    </a:extLst>
                  </p:cNvPr>
                  <p:cNvSpPr txBox="1">
                    <a:spLocks noRot="1" noChangeAspect="1" noMove="1" noResize="1" noEditPoints="1" noAdjustHandles="1" noChangeArrowheads="1" noChangeShapeType="1" noTextEdit="1"/>
                  </p:cNvSpPr>
                  <p:nvPr/>
                </p:nvSpPr>
                <p:spPr>
                  <a:xfrm>
                    <a:off x="1760812" y="4582748"/>
                    <a:ext cx="152286" cy="307777"/>
                  </a:xfrm>
                  <a:prstGeom prst="rect">
                    <a:avLst/>
                  </a:prstGeom>
                  <a:blipFill>
                    <a:blip r:embed="rId10"/>
                    <a:stretch>
                      <a:fillRect l="-40000" r="-44000" b="-5882"/>
                    </a:stretch>
                  </a:blipFill>
                  <a:ln>
                    <a:noFill/>
                  </a:ln>
                </p:spPr>
                <p:txBody>
                  <a:bodyPr/>
                  <a:lstStyle/>
                  <a:p>
                    <a:r>
                      <a:rPr lang="es-MX">
                        <a:noFill/>
                      </a:rPr>
                      <a:t> </a:t>
                    </a:r>
                  </a:p>
                </p:txBody>
              </p:sp>
            </mc:Fallback>
          </mc:AlternateContent>
          <p:cxnSp>
            <p:nvCxnSpPr>
              <p:cNvPr id="77" name="Straight Arrow Connector 76">
                <a:extLst>
                  <a:ext uri="{FF2B5EF4-FFF2-40B4-BE49-F238E27FC236}">
                    <a16:creationId xmlns:a16="http://schemas.microsoft.com/office/drawing/2014/main" id="{A9EF53BD-4EDA-1EE7-708B-7D2CE4701DA2}"/>
                  </a:ext>
                </a:extLst>
              </p:cNvPr>
              <p:cNvCxnSpPr>
                <a:cxnSpLocks/>
                <a:endCxn id="72" idx="2"/>
              </p:cNvCxnSpPr>
              <p:nvPr/>
            </p:nvCxnSpPr>
            <p:spPr>
              <a:xfrm flipH="1" flipV="1">
                <a:off x="640080" y="4537389"/>
                <a:ext cx="650630" cy="45359"/>
              </a:xfrm>
              <a:prstGeom prst="straightConnector1">
                <a:avLst/>
              </a:prstGeom>
              <a:ln w="28575">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8F0442D2-A9D9-A6B5-E3DA-09E808774C36}"/>
                      </a:ext>
                    </a:extLst>
                  </p:cNvPr>
                  <p:cNvSpPr txBox="1"/>
                  <p:nvPr/>
                </p:nvSpPr>
                <p:spPr>
                  <a:xfrm>
                    <a:off x="755997" y="4203614"/>
                    <a:ext cx="534713" cy="2308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500" b="1" i="1" smtClean="0">
                              <a:solidFill>
                                <a:schemeClr val="tx1"/>
                              </a:solidFill>
                              <a:latin typeface="Cambria Math" panose="02040503050406030204" pitchFamily="18" charset="0"/>
                              <a:ea typeface="Cambria Math" panose="02040503050406030204" pitchFamily="18" charset="0"/>
                            </a:rPr>
                            <m:t>𝒇</m:t>
                          </m:r>
                          <m:d>
                            <m:dPr>
                              <m:ctrlPr>
                                <a:rPr lang="es-MX" sz="1500" b="1" i="1" smtClean="0">
                                  <a:solidFill>
                                    <a:schemeClr val="tx1"/>
                                  </a:solidFill>
                                  <a:latin typeface="Cambria Math" panose="02040503050406030204" pitchFamily="18" charset="0"/>
                                  <a:ea typeface="Cambria Math" panose="02040503050406030204" pitchFamily="18" charset="0"/>
                                </a:rPr>
                              </m:ctrlPr>
                            </m:dPr>
                            <m:e>
                              <m:sSub>
                                <m:sSubPr>
                                  <m:ctrlPr>
                                    <a:rPr lang="es-MX" sz="1500" b="1" i="1" smtClean="0">
                                      <a:solidFill>
                                        <a:schemeClr val="tx1"/>
                                      </a:solidFill>
                                      <a:latin typeface="Cambria Math" panose="02040503050406030204" pitchFamily="18" charset="0"/>
                                      <a:ea typeface="Cambria Math" panose="02040503050406030204" pitchFamily="18" charset="0"/>
                                    </a:rPr>
                                  </m:ctrlPr>
                                </m:sSubPr>
                                <m:e>
                                  <m:r>
                                    <a:rPr lang="es-MX" sz="1500" b="1" i="1" smtClean="0">
                                      <a:solidFill>
                                        <a:schemeClr val="tx1"/>
                                      </a:solidFill>
                                      <a:latin typeface="Cambria Math" panose="02040503050406030204" pitchFamily="18" charset="0"/>
                                      <a:ea typeface="Cambria Math" panose="02040503050406030204" pitchFamily="18" charset="0"/>
                                    </a:rPr>
                                    <m:t>𝒕</m:t>
                                  </m:r>
                                </m:e>
                                <m:sub>
                                  <m:r>
                                    <a:rPr lang="es-MX" sz="1500" b="1" i="1" smtClean="0">
                                      <a:solidFill>
                                        <a:schemeClr val="tx1"/>
                                      </a:solidFill>
                                      <a:latin typeface="Cambria Math" panose="02040503050406030204" pitchFamily="18" charset="0"/>
                                      <a:ea typeface="Cambria Math" panose="02040503050406030204" pitchFamily="18" charset="0"/>
                                    </a:rPr>
                                    <m:t>𝒍𝒊</m:t>
                                  </m:r>
                                </m:sub>
                              </m:sSub>
                            </m:e>
                          </m:d>
                        </m:oMath>
                      </m:oMathPara>
                    </a14:m>
                    <a:endParaRPr lang="es-MX" sz="1500" b="1" dirty="0">
                      <a:solidFill>
                        <a:schemeClr val="tx1"/>
                      </a:solidFill>
                    </a:endParaRPr>
                  </a:p>
                </p:txBody>
              </p:sp>
            </mc:Choice>
            <mc:Fallback xmlns="">
              <p:sp>
                <p:nvSpPr>
                  <p:cNvPr id="78" name="TextBox 77">
                    <a:extLst>
                      <a:ext uri="{FF2B5EF4-FFF2-40B4-BE49-F238E27FC236}">
                        <a16:creationId xmlns:a16="http://schemas.microsoft.com/office/drawing/2014/main" id="{8F0442D2-A9D9-A6B5-E3DA-09E808774C36}"/>
                      </a:ext>
                    </a:extLst>
                  </p:cNvPr>
                  <p:cNvSpPr txBox="1">
                    <a:spLocks noRot="1" noChangeAspect="1" noMove="1" noResize="1" noEditPoints="1" noAdjustHandles="1" noChangeArrowheads="1" noChangeShapeType="1" noTextEdit="1"/>
                  </p:cNvSpPr>
                  <p:nvPr/>
                </p:nvSpPr>
                <p:spPr>
                  <a:xfrm>
                    <a:off x="755997" y="4203614"/>
                    <a:ext cx="534713" cy="230832"/>
                  </a:xfrm>
                  <a:prstGeom prst="rect">
                    <a:avLst/>
                  </a:prstGeom>
                  <a:blipFill>
                    <a:blip r:embed="rId11"/>
                    <a:stretch>
                      <a:fillRect l="-10227" t="-2632" b="-34211"/>
                    </a:stretch>
                  </a:blipFill>
                </p:spPr>
                <p:txBody>
                  <a:bodyPr/>
                  <a:lstStyle/>
                  <a:p>
                    <a:r>
                      <a:rPr lang="es-MX">
                        <a:noFill/>
                      </a:rPr>
                      <a:t> </a:t>
                    </a:r>
                  </a:p>
                </p:txBody>
              </p:sp>
            </mc:Fallback>
          </mc:AlternateContent>
        </p:grpSp>
        <p:pic>
          <p:nvPicPr>
            <p:cNvPr id="11" name="Graphic 10" descr="User with solid fill">
              <a:extLst>
                <a:ext uri="{FF2B5EF4-FFF2-40B4-BE49-F238E27FC236}">
                  <a16:creationId xmlns:a16="http://schemas.microsoft.com/office/drawing/2014/main" id="{3BE97357-D283-1690-A1D9-50839419D79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40297" y="8010742"/>
              <a:ext cx="311405" cy="311405"/>
            </a:xfrm>
            <a:prstGeom prst="rect">
              <a:avLst/>
            </a:prstGeom>
          </p:spPr>
        </p:pic>
      </p:grpSp>
    </p:spTree>
    <p:extLst>
      <p:ext uri="{BB962C8B-B14F-4D97-AF65-F5344CB8AC3E}">
        <p14:creationId xmlns:p14="http://schemas.microsoft.com/office/powerpoint/2010/main" val="147201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p:grpSp>
        <p:nvGrpSpPr>
          <p:cNvPr id="42" name="Group 12">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4"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6">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13</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1130" y="3570201"/>
            <a:ext cx="525590" cy="525590"/>
          </a:xfrm>
          <a:prstGeom prst="rect">
            <a:avLst/>
          </a:prstGeom>
        </p:spPr>
      </p:pic>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51385" y="4772632"/>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20913" y="3708060"/>
            <a:ext cx="525590" cy="525590"/>
          </a:xfrm>
          <a:prstGeom prst="rect">
            <a:avLst/>
          </a:prstGeom>
        </p:spPr>
      </p:pic>
    </p:spTree>
    <p:extLst>
      <p:ext uri="{BB962C8B-B14F-4D97-AF65-F5344CB8AC3E}">
        <p14:creationId xmlns:p14="http://schemas.microsoft.com/office/powerpoint/2010/main" val="72760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b="0" dirty="0">
                  <a:solidFill>
                    <a:schemeClr val="bg1"/>
                  </a:solidFill>
                  <a:latin typeface="Avenir Next LT Pro Light" panose="020B0304020202020204" pitchFamily="34" charset="0"/>
                  <a:ea typeface="Batang" panose="02030600000101010101" pitchFamily="18" charset="-127"/>
                </a:endParaRPr>
              </a:p>
              <a:p>
                <a:pPr marL="457200" lvl="1" indent="0">
                  <a:buNone/>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14</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0913" y="3708060"/>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20662" y="5291557"/>
            <a:ext cx="525590" cy="525590"/>
          </a:xfrm>
          <a:prstGeom prst="rect">
            <a:avLst/>
          </a:prstGeom>
        </p:spPr>
      </p:pic>
    </p:spTree>
    <p:extLst>
      <p:ext uri="{BB962C8B-B14F-4D97-AF65-F5344CB8AC3E}">
        <p14:creationId xmlns:p14="http://schemas.microsoft.com/office/powerpoint/2010/main" val="122661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b="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15</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59271" y="4919590"/>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20662" y="5291557"/>
            <a:ext cx="525590" cy="525590"/>
          </a:xfrm>
          <a:prstGeom prst="rect">
            <a:avLst/>
          </a:prstGeom>
        </p:spPr>
      </p:pic>
    </p:spTree>
    <p:extLst>
      <p:ext uri="{BB962C8B-B14F-4D97-AF65-F5344CB8AC3E}">
        <p14:creationId xmlns:p14="http://schemas.microsoft.com/office/powerpoint/2010/main" val="177607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16</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6059" y="49195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46507" y="3877087"/>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20662" y="5291557"/>
            <a:ext cx="525590" cy="525590"/>
          </a:xfrm>
          <a:prstGeom prst="rect">
            <a:avLst/>
          </a:prstGeom>
        </p:spPr>
      </p:pic>
    </p:spTree>
    <p:extLst>
      <p:ext uri="{BB962C8B-B14F-4D97-AF65-F5344CB8AC3E}">
        <p14:creationId xmlns:p14="http://schemas.microsoft.com/office/powerpoint/2010/main" val="281364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17</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6059" y="49195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46507" y="3877087"/>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53337" y="3698984"/>
            <a:ext cx="525590" cy="525590"/>
          </a:xfrm>
          <a:prstGeom prst="rect">
            <a:avLst/>
          </a:prstGeom>
        </p:spPr>
      </p:pic>
    </p:spTree>
    <p:extLst>
      <p:ext uri="{BB962C8B-B14F-4D97-AF65-F5344CB8AC3E}">
        <p14:creationId xmlns:p14="http://schemas.microsoft.com/office/powerpoint/2010/main" val="342156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18</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6059" y="49195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1970" y="5138658"/>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26209" y="5352080"/>
            <a:ext cx="525590" cy="525590"/>
          </a:xfrm>
          <a:prstGeom prst="rect">
            <a:avLst/>
          </a:prstGeom>
        </p:spPr>
      </p:pic>
    </p:spTree>
    <p:extLst>
      <p:ext uri="{BB962C8B-B14F-4D97-AF65-F5344CB8AC3E}">
        <p14:creationId xmlns:p14="http://schemas.microsoft.com/office/powerpoint/2010/main" val="182169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19</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0913" y="3708060"/>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11"/>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129298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7E806-A3BE-FC1E-6FA2-F475A7EB639C}"/>
              </a:ext>
            </a:extLst>
          </p:cNvPr>
          <p:cNvSpPr>
            <a:spLocks noGrp="1"/>
          </p:cNvSpPr>
          <p:nvPr>
            <p:ph type="title"/>
          </p:nvPr>
        </p:nvSpPr>
        <p:spPr>
          <a:xfrm>
            <a:off x="524741" y="620392"/>
            <a:ext cx="3808268" cy="5504688"/>
          </a:xfrm>
        </p:spPr>
        <p:txBody>
          <a:bodyPr>
            <a:normAutofit/>
          </a:bodyPr>
          <a:lstStyle/>
          <a:p>
            <a:r>
              <a:rPr lang="es-MX" sz="6000" dirty="0">
                <a:solidFill>
                  <a:schemeClr val="bg1"/>
                </a:solidFill>
                <a:latin typeface="Harlow Solid Italic" panose="04030604020F02020D02" pitchFamily="82" charset="0"/>
              </a:rPr>
              <a:t>Agenda</a:t>
            </a:r>
          </a:p>
        </p:txBody>
      </p:sp>
      <p:sp>
        <p:nvSpPr>
          <p:cNvPr id="4" name="Date Placeholder 3">
            <a:extLst>
              <a:ext uri="{FF2B5EF4-FFF2-40B4-BE49-F238E27FC236}">
                <a16:creationId xmlns:a16="http://schemas.microsoft.com/office/drawing/2014/main" id="{9A10DD4C-2980-D365-9B87-7B384D65908C}"/>
              </a:ext>
            </a:extLst>
          </p:cNvPr>
          <p:cNvSpPr>
            <a:spLocks noGrp="1"/>
          </p:cNvSpPr>
          <p:nvPr>
            <p:ph type="dt" sz="half" idx="10"/>
          </p:nvPr>
        </p:nvSpPr>
        <p:spPr>
          <a:xfrm>
            <a:off x="593763" y="6356350"/>
            <a:ext cx="2743200" cy="365125"/>
          </a:xfrm>
        </p:spPr>
        <p:txBody>
          <a:bodyPr>
            <a:normAutofit/>
          </a:bodyPr>
          <a:lstStyle/>
          <a:p>
            <a:pPr>
              <a:spcAft>
                <a:spcPts val="600"/>
              </a:spcAft>
            </a:pPr>
            <a:r>
              <a:rPr lang="es-MX">
                <a:solidFill>
                  <a:schemeClr val="bg1">
                    <a:lumMod val="85000"/>
                  </a:schemeClr>
                </a:solidFill>
              </a:rPr>
              <a:t>07/12/2022</a:t>
            </a:r>
          </a:p>
        </p:txBody>
      </p:sp>
      <p:sp>
        <p:nvSpPr>
          <p:cNvPr id="5" name="Footer Placeholder 4">
            <a:extLst>
              <a:ext uri="{FF2B5EF4-FFF2-40B4-BE49-F238E27FC236}">
                <a16:creationId xmlns:a16="http://schemas.microsoft.com/office/drawing/2014/main" id="{C2461B90-1CA0-B48E-E9FA-296E0A424668}"/>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s-MX" sz="900"/>
              <a:t>Universidad Autónoma de Nuevo León. M. C. Beatriz Alejandra García Ramos</a:t>
            </a:r>
          </a:p>
        </p:txBody>
      </p:sp>
      <p:sp>
        <p:nvSpPr>
          <p:cNvPr id="6" name="Slide Number Placeholder 5">
            <a:extLst>
              <a:ext uri="{FF2B5EF4-FFF2-40B4-BE49-F238E27FC236}">
                <a16:creationId xmlns:a16="http://schemas.microsoft.com/office/drawing/2014/main" id="{C4ECF09A-AEB2-790F-FCF2-01C61BD1AFA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2</a:t>
            </a:fld>
            <a:endParaRPr lang="es-MX"/>
          </a:p>
        </p:txBody>
      </p:sp>
      <p:graphicFrame>
        <p:nvGraphicFramePr>
          <p:cNvPr id="8" name="Content Placeholder 2">
            <a:extLst>
              <a:ext uri="{FF2B5EF4-FFF2-40B4-BE49-F238E27FC236}">
                <a16:creationId xmlns:a16="http://schemas.microsoft.com/office/drawing/2014/main" id="{97A1E87A-2489-29C2-6026-C69AF58CB2D1}"/>
              </a:ext>
            </a:extLst>
          </p:cNvPr>
          <p:cNvGraphicFramePr>
            <a:graphicFrameLocks noGrp="1"/>
          </p:cNvGraphicFramePr>
          <p:nvPr>
            <p:ph idx="1"/>
            <p:extLst>
              <p:ext uri="{D42A27DB-BD31-4B8C-83A1-F6EECF244321}">
                <p14:modId xmlns:p14="http://schemas.microsoft.com/office/powerpoint/2010/main" val="4226052126"/>
              </p:ext>
            </p:extLst>
          </p:nvPr>
        </p:nvGraphicFramePr>
        <p:xfrm>
          <a:off x="5331417" y="620392"/>
          <a:ext cx="6400612"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7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20</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53925" y="4740766"/>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0913" y="3708060"/>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9"/>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151083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21</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0913" y="3708060"/>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9"/>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376660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22</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9"/>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45277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23</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4179" y="5352080"/>
            <a:ext cx="525590" cy="525590"/>
          </a:xfrm>
          <a:prstGeom prst="rect">
            <a:avLst/>
          </a:prstGeom>
        </p:spPr>
      </p:pic>
    </p:spTree>
    <p:extLst>
      <p:ext uri="{BB962C8B-B14F-4D97-AF65-F5344CB8AC3E}">
        <p14:creationId xmlns:p14="http://schemas.microsoft.com/office/powerpoint/2010/main" val="1913702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24</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6401" y="48264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4179" y="5352080"/>
            <a:ext cx="525590" cy="525590"/>
          </a:xfrm>
          <a:prstGeom prst="rect">
            <a:avLst/>
          </a:prstGeom>
        </p:spPr>
      </p:pic>
    </p:spTree>
    <p:extLst>
      <p:ext uri="{BB962C8B-B14F-4D97-AF65-F5344CB8AC3E}">
        <p14:creationId xmlns:p14="http://schemas.microsoft.com/office/powerpoint/2010/main" val="713456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25</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22914" y="5445180"/>
            <a:ext cx="525590" cy="525590"/>
          </a:xfrm>
          <a:prstGeom prst="rect">
            <a:avLst/>
          </a:prstGeom>
        </p:spPr>
      </p:pic>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6731" y="4537410"/>
            <a:ext cx="525590" cy="525590"/>
          </a:xfrm>
          <a:prstGeom prst="rect">
            <a:avLst/>
          </a:prstGeom>
        </p:spPr>
      </p:pic>
    </p:spTree>
    <p:extLst>
      <p:ext uri="{BB962C8B-B14F-4D97-AF65-F5344CB8AC3E}">
        <p14:creationId xmlns:p14="http://schemas.microsoft.com/office/powerpoint/2010/main" val="143482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26</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14179" y="535208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0913" y="3708060"/>
            <a:ext cx="525590" cy="525590"/>
          </a:xfrm>
          <a:prstGeom prst="rect">
            <a:avLst/>
          </a:prstGeom>
        </p:spPr>
      </p:pic>
    </p:spTree>
    <p:extLst>
      <p:ext uri="{BB962C8B-B14F-4D97-AF65-F5344CB8AC3E}">
        <p14:creationId xmlns:p14="http://schemas.microsoft.com/office/powerpoint/2010/main" val="214393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27</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14179" y="5218743"/>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6109" y="5099840"/>
            <a:ext cx="525590" cy="525590"/>
          </a:xfrm>
          <a:prstGeom prst="rect">
            <a:avLst/>
          </a:prstGeom>
        </p:spPr>
      </p:pic>
    </p:spTree>
    <p:extLst>
      <p:ext uri="{BB962C8B-B14F-4D97-AF65-F5344CB8AC3E}">
        <p14:creationId xmlns:p14="http://schemas.microsoft.com/office/powerpoint/2010/main" val="209447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28</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87439" y="5167736"/>
            <a:ext cx="525590" cy="525590"/>
          </a:xfrm>
          <a:prstGeom prst="rect">
            <a:avLst/>
          </a:prstGeom>
        </p:spPr>
      </p:pic>
    </p:spTree>
    <p:extLst>
      <p:ext uri="{BB962C8B-B14F-4D97-AF65-F5344CB8AC3E}">
        <p14:creationId xmlns:p14="http://schemas.microsoft.com/office/powerpoint/2010/main" val="3728804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29</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95385" y="5209923"/>
            <a:ext cx="525590" cy="525590"/>
          </a:xfrm>
          <a:prstGeom prst="rect">
            <a:avLst/>
          </a:prstGeom>
        </p:spPr>
      </p:pic>
    </p:spTree>
    <p:extLst>
      <p:ext uri="{BB962C8B-B14F-4D97-AF65-F5344CB8AC3E}">
        <p14:creationId xmlns:p14="http://schemas.microsoft.com/office/powerpoint/2010/main" val="253237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2">
            <a:extLst>
              <a:ext uri="{FF2B5EF4-FFF2-40B4-BE49-F238E27FC236}">
                <a16:creationId xmlns:a16="http://schemas.microsoft.com/office/drawing/2014/main" id="{9530D055-04F1-67A8-CD82-B5AB62DAA2BF}"/>
              </a:ext>
            </a:extLst>
          </p:cNvPr>
          <p:cNvSpPr/>
          <p:nvPr/>
        </p:nvSpPr>
        <p:spPr>
          <a:xfrm>
            <a:off x="274031" y="4176443"/>
            <a:ext cx="11541460" cy="181324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itle 1">
            <a:extLst>
              <a:ext uri="{FF2B5EF4-FFF2-40B4-BE49-F238E27FC236}">
                <a16:creationId xmlns:a16="http://schemas.microsoft.com/office/drawing/2014/main" id="{E9AD8F0A-6D6C-7649-D943-9F6F19FA97D5}"/>
              </a:ext>
            </a:extLst>
          </p:cNvPr>
          <p:cNvSpPr txBox="1">
            <a:spLocks/>
          </p:cNvSpPr>
          <p:nvPr/>
        </p:nvSpPr>
        <p:spPr>
          <a:xfrm>
            <a:off x="642996" y="4280928"/>
            <a:ext cx="10906008" cy="111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b="1" dirty="0">
                <a:solidFill>
                  <a:schemeClr val="accent1">
                    <a:lumMod val="75000"/>
                  </a:schemeClr>
                </a:solidFill>
                <a:latin typeface="Wrexham" pitchFamily="2" charset="0"/>
                <a:ea typeface="Batang" panose="02030600000101010101" pitchFamily="18" charset="-127"/>
              </a:rPr>
              <a:t>Emergency Medical Service (EMS) System</a:t>
            </a:r>
          </a:p>
        </p:txBody>
      </p:sp>
      <p:pic>
        <p:nvPicPr>
          <p:cNvPr id="7" name="Content Placeholder 7" descr="A picture containing text, sign, vector graphics&#10;&#10;Description automatically generated">
            <a:extLst>
              <a:ext uri="{FF2B5EF4-FFF2-40B4-BE49-F238E27FC236}">
                <a16:creationId xmlns:a16="http://schemas.microsoft.com/office/drawing/2014/main" id="{6709B291-A2C7-0814-D0B2-0280E296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49" y="1321917"/>
            <a:ext cx="2685705" cy="2190969"/>
          </a:xfrm>
          <a:prstGeom prst="rect">
            <a:avLst/>
          </a:prstGeom>
        </p:spPr>
      </p:pic>
      <p:pic>
        <p:nvPicPr>
          <p:cNvPr id="8" name="Picture 4" descr="Pin de researcher1 en anderes en 2020 | Imagenes de muñecos, Monigotes,  Emojis">
            <a:extLst>
              <a:ext uri="{FF2B5EF4-FFF2-40B4-BE49-F238E27FC236}">
                <a16:creationId xmlns:a16="http://schemas.microsoft.com/office/drawing/2014/main" id="{A8F72E75-53E0-31AD-D2CF-EF319E236A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160" r="6835" b="11889"/>
          <a:stretch/>
        </p:blipFill>
        <p:spPr bwMode="auto">
          <a:xfrm>
            <a:off x="5990544" y="1419875"/>
            <a:ext cx="2685705" cy="1813242"/>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29">
            <a:extLst>
              <a:ext uri="{FF2B5EF4-FFF2-40B4-BE49-F238E27FC236}">
                <a16:creationId xmlns:a16="http://schemas.microsoft.com/office/drawing/2014/main" id="{24404BF0-5D5F-4157-09E2-4647B4079940}"/>
              </a:ext>
            </a:extLst>
          </p:cNvPr>
          <p:cNvSpPr/>
          <p:nvPr/>
        </p:nvSpPr>
        <p:spPr>
          <a:xfrm>
            <a:off x="376509" y="4309064"/>
            <a:ext cx="11340000" cy="15480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0" name="Picture 6" descr="170 ideas de Muñeco para presentaciones | presentaciones, imagenes para  presentaciones, monigotes">
            <a:extLst>
              <a:ext uri="{FF2B5EF4-FFF2-40B4-BE49-F238E27FC236}">
                <a16:creationId xmlns:a16="http://schemas.microsoft.com/office/drawing/2014/main" id="{4BDCC840-4859-3A4C-22AE-4523DDB423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 t="21461"/>
          <a:stretch/>
        </p:blipFill>
        <p:spPr bwMode="auto">
          <a:xfrm>
            <a:off x="9074121" y="1248265"/>
            <a:ext cx="2637795" cy="21807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n en jahshs">
            <a:extLst>
              <a:ext uri="{FF2B5EF4-FFF2-40B4-BE49-F238E27FC236}">
                <a16:creationId xmlns:a16="http://schemas.microsoft.com/office/drawing/2014/main" id="{04BE8602-E390-AEA7-E1E3-67543FC8EF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523" t="6926"/>
          <a:stretch/>
        </p:blipFill>
        <p:spPr bwMode="auto">
          <a:xfrm>
            <a:off x="3090432" y="1287278"/>
            <a:ext cx="2685706" cy="219330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8">
            <a:extLst>
              <a:ext uri="{FF2B5EF4-FFF2-40B4-BE49-F238E27FC236}">
                <a16:creationId xmlns:a16="http://schemas.microsoft.com/office/drawing/2014/main" id="{61273480-DB6B-F0A0-7C8C-B1A05654EE86}"/>
              </a:ext>
            </a:extLst>
          </p:cNvPr>
          <p:cNvCxnSpPr/>
          <p:nvPr/>
        </p:nvCxnSpPr>
        <p:spPr>
          <a:xfrm>
            <a:off x="2912012" y="862140"/>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32">
            <a:extLst>
              <a:ext uri="{FF2B5EF4-FFF2-40B4-BE49-F238E27FC236}">
                <a16:creationId xmlns:a16="http://schemas.microsoft.com/office/drawing/2014/main" id="{D58ABB7C-6349-84E7-53F0-EB0D42902160}"/>
              </a:ext>
            </a:extLst>
          </p:cNvPr>
          <p:cNvCxnSpPr/>
          <p:nvPr/>
        </p:nvCxnSpPr>
        <p:spPr>
          <a:xfrm>
            <a:off x="3061125" y="862140"/>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33">
            <a:extLst>
              <a:ext uri="{FF2B5EF4-FFF2-40B4-BE49-F238E27FC236}">
                <a16:creationId xmlns:a16="http://schemas.microsoft.com/office/drawing/2014/main" id="{FDB1FE89-B524-B959-6317-4BA6B949AD01}"/>
              </a:ext>
            </a:extLst>
          </p:cNvPr>
          <p:cNvCxnSpPr/>
          <p:nvPr/>
        </p:nvCxnSpPr>
        <p:spPr>
          <a:xfrm>
            <a:off x="5554395" y="848855"/>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34">
            <a:extLst>
              <a:ext uri="{FF2B5EF4-FFF2-40B4-BE49-F238E27FC236}">
                <a16:creationId xmlns:a16="http://schemas.microsoft.com/office/drawing/2014/main" id="{30FA2B40-785F-D2C3-BB72-B9982806832D}"/>
              </a:ext>
            </a:extLst>
          </p:cNvPr>
          <p:cNvCxnSpPr/>
          <p:nvPr/>
        </p:nvCxnSpPr>
        <p:spPr>
          <a:xfrm>
            <a:off x="5703508" y="848855"/>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35">
            <a:extLst>
              <a:ext uri="{FF2B5EF4-FFF2-40B4-BE49-F238E27FC236}">
                <a16:creationId xmlns:a16="http://schemas.microsoft.com/office/drawing/2014/main" id="{59E91185-A52B-903F-467E-7411E9565FD0}"/>
              </a:ext>
            </a:extLst>
          </p:cNvPr>
          <p:cNvCxnSpPr/>
          <p:nvPr/>
        </p:nvCxnSpPr>
        <p:spPr>
          <a:xfrm>
            <a:off x="8775895" y="874063"/>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36">
            <a:extLst>
              <a:ext uri="{FF2B5EF4-FFF2-40B4-BE49-F238E27FC236}">
                <a16:creationId xmlns:a16="http://schemas.microsoft.com/office/drawing/2014/main" id="{EA08EE86-3177-48EA-B49B-88102B9ABF7B}"/>
              </a:ext>
            </a:extLst>
          </p:cNvPr>
          <p:cNvCxnSpPr/>
          <p:nvPr/>
        </p:nvCxnSpPr>
        <p:spPr>
          <a:xfrm>
            <a:off x="8925008" y="874063"/>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Date Placeholder 21">
            <a:extLst>
              <a:ext uri="{FF2B5EF4-FFF2-40B4-BE49-F238E27FC236}">
                <a16:creationId xmlns:a16="http://schemas.microsoft.com/office/drawing/2014/main" id="{0FAB7137-D058-CC89-9B72-69F6D075C51D}"/>
              </a:ext>
            </a:extLst>
          </p:cNvPr>
          <p:cNvSpPr>
            <a:spLocks noGrp="1"/>
          </p:cNvSpPr>
          <p:nvPr>
            <p:ph type="dt" sz="half" idx="10"/>
          </p:nvPr>
        </p:nvSpPr>
        <p:spPr/>
        <p:txBody>
          <a:bodyPr/>
          <a:lstStyle/>
          <a:p>
            <a:r>
              <a:rPr lang="es-MX"/>
              <a:t>07/12/2022</a:t>
            </a:r>
          </a:p>
        </p:txBody>
      </p:sp>
      <p:sp>
        <p:nvSpPr>
          <p:cNvPr id="23" name="Footer Placeholder 22">
            <a:extLst>
              <a:ext uri="{FF2B5EF4-FFF2-40B4-BE49-F238E27FC236}">
                <a16:creationId xmlns:a16="http://schemas.microsoft.com/office/drawing/2014/main" id="{8938A9EF-E7ED-5D99-5B45-C5B03858E324}"/>
              </a:ext>
            </a:extLst>
          </p:cNvPr>
          <p:cNvSpPr>
            <a:spLocks noGrp="1"/>
          </p:cNvSpPr>
          <p:nvPr>
            <p:ph type="ftr" sz="quarter" idx="11"/>
          </p:nvPr>
        </p:nvSpPr>
        <p:spPr/>
        <p:txBody>
          <a:bodyPr/>
          <a:lstStyle/>
          <a:p>
            <a:r>
              <a:rPr lang="es-MX"/>
              <a:t>Universidad Autónoma de Nuevo León. M. C. Beatriz Alejandra García Ramos</a:t>
            </a:r>
          </a:p>
        </p:txBody>
      </p:sp>
      <p:sp>
        <p:nvSpPr>
          <p:cNvPr id="24" name="Slide Number Placeholder 23">
            <a:extLst>
              <a:ext uri="{FF2B5EF4-FFF2-40B4-BE49-F238E27FC236}">
                <a16:creationId xmlns:a16="http://schemas.microsoft.com/office/drawing/2014/main" id="{7F557930-78BE-1645-EEA5-C12247D93C01}"/>
              </a:ext>
            </a:extLst>
          </p:cNvPr>
          <p:cNvSpPr>
            <a:spLocks noGrp="1"/>
          </p:cNvSpPr>
          <p:nvPr>
            <p:ph type="sldNum" sz="quarter" idx="12"/>
          </p:nvPr>
        </p:nvSpPr>
        <p:spPr/>
        <p:txBody>
          <a:bodyPr/>
          <a:lstStyle/>
          <a:p>
            <a:fld id="{1E4C7A1A-C006-465A-8035-A942FDF27424}" type="slidenum">
              <a:rPr lang="es-MX" smtClean="0"/>
              <a:t>3</a:t>
            </a:fld>
            <a:endParaRPr lang="es-MX"/>
          </a:p>
        </p:txBody>
      </p:sp>
    </p:spTree>
    <p:extLst>
      <p:ext uri="{BB962C8B-B14F-4D97-AF65-F5344CB8AC3E}">
        <p14:creationId xmlns:p14="http://schemas.microsoft.com/office/powerpoint/2010/main" val="284673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7A664A-4885-3F2A-BB56-D2790BD7A2EF}"/>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4BC1A939-87C5-D01A-1E7B-8C0DDE5DC6CC}"/>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30</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6285" y="2333903"/>
            <a:ext cx="525590" cy="525590"/>
          </a:xfrm>
          <a:prstGeom prst="rect">
            <a:avLst/>
          </a:prstGeom>
        </p:spPr>
      </p:pic>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66591" y="5889327"/>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7403" y="3005065"/>
            <a:ext cx="525590" cy="525590"/>
          </a:xfrm>
          <a:prstGeom prst="rect">
            <a:avLst/>
          </a:prstGeom>
        </p:spPr>
      </p:pic>
    </p:spTree>
    <p:extLst>
      <p:ext uri="{BB962C8B-B14F-4D97-AF65-F5344CB8AC3E}">
        <p14:creationId xmlns:p14="http://schemas.microsoft.com/office/powerpoint/2010/main" val="4048531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1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178563" y="410067"/>
            <a:ext cx="9833548" cy="1325563"/>
          </a:xfrm>
        </p:spPr>
        <p:txBody>
          <a:bodyPr anchor="b">
            <a:normAutofit/>
          </a:bodyPr>
          <a:lstStyle/>
          <a:p>
            <a:pPr algn="ctr"/>
            <a:r>
              <a:rPr lang="es-MX" sz="3600" dirty="0" err="1">
                <a:solidFill>
                  <a:schemeClr val="accent1">
                    <a:lumMod val="75000"/>
                  </a:schemeClr>
                </a:solidFill>
                <a:latin typeface="Wrexham" pitchFamily="2" charset="0"/>
              </a:rPr>
              <a:t>Scenario-Based</a:t>
            </a:r>
            <a:r>
              <a:rPr lang="es-MX" sz="3600" dirty="0">
                <a:solidFill>
                  <a:schemeClr val="accent1">
                    <a:lumMod val="75000"/>
                  </a:schemeClr>
                </a:solidFill>
                <a:latin typeface="Wrexham" pitchFamily="2" charset="0"/>
              </a:rPr>
              <a:t> </a:t>
            </a:r>
            <a:r>
              <a:rPr lang="es-MX" sz="3600" dirty="0" err="1">
                <a:solidFill>
                  <a:schemeClr val="accent1">
                    <a:lumMod val="75000"/>
                  </a:schemeClr>
                </a:solidFill>
                <a:latin typeface="Wrexham" pitchFamily="2" charset="0"/>
              </a:rPr>
              <a:t>Ambulance</a:t>
            </a:r>
            <a:r>
              <a:rPr lang="es-MX" sz="3600" dirty="0">
                <a:solidFill>
                  <a:schemeClr val="accent1">
                    <a:lumMod val="75000"/>
                  </a:schemeClr>
                </a:solidFill>
                <a:latin typeface="Wrexham" pitchFamily="2" charset="0"/>
              </a:rPr>
              <a:t> </a:t>
            </a:r>
            <a:r>
              <a:rPr lang="es-MX" sz="3600" dirty="0" err="1">
                <a:solidFill>
                  <a:schemeClr val="accent1">
                    <a:lumMod val="75000"/>
                  </a:schemeClr>
                </a:solidFill>
                <a:latin typeface="Wrexham" pitchFamily="2" charset="0"/>
              </a:rPr>
              <a:t>Location</a:t>
            </a:r>
            <a:r>
              <a:rPr lang="es-MX" sz="3600" dirty="0">
                <a:solidFill>
                  <a:schemeClr val="accent1">
                    <a:lumMod val="75000"/>
                  </a:schemeClr>
                </a:solidFill>
                <a:latin typeface="Wrexham" pitchFamily="2" charset="0"/>
              </a:rPr>
              <a:t> and </a:t>
            </a:r>
            <a:r>
              <a:rPr lang="es-MX" sz="3600" dirty="0" err="1">
                <a:solidFill>
                  <a:schemeClr val="accent1">
                    <a:lumMod val="75000"/>
                  </a:schemeClr>
                </a:solidFill>
                <a:latin typeface="Wrexham" pitchFamily="2" charset="0"/>
              </a:rPr>
              <a:t>Dispatching</a:t>
            </a:r>
            <a:r>
              <a:rPr lang="es-MX" sz="3600" dirty="0">
                <a:solidFill>
                  <a:schemeClr val="accent1">
                    <a:lumMod val="75000"/>
                  </a:schemeClr>
                </a:solidFill>
                <a:latin typeface="Wrexham" pitchFamily="2" charset="0"/>
              </a:rPr>
              <a:t> (SBALD) </a:t>
            </a:r>
            <a:r>
              <a:rPr lang="es-MX" sz="3600" dirty="0" err="1">
                <a:solidFill>
                  <a:schemeClr val="accent1">
                    <a:lumMod val="75000"/>
                  </a:schemeClr>
                </a:solidFill>
                <a:latin typeface="Wrexham" pitchFamily="2" charset="0"/>
              </a:rPr>
              <a:t>Model</a:t>
            </a:r>
            <a:endParaRPr lang="es-MX" sz="3600" dirty="0">
              <a:solidFill>
                <a:schemeClr val="accent1">
                  <a:lumMod val="75000"/>
                </a:schemeClr>
              </a:solidFill>
              <a:latin typeface="Wrexham" pitchFamily="2" charset="0"/>
            </a:endParaRPr>
          </a:p>
        </p:txBody>
      </p:sp>
      <p:grpSp>
        <p:nvGrpSpPr>
          <p:cNvPr id="61" name="Group 1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6" name="Freeform: Shape 1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1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1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1178563" y="1842503"/>
                <a:ext cx="10662141" cy="3942648"/>
              </a:xfrm>
            </p:spPr>
            <p:txBody>
              <a:bodyPr>
                <a:noAutofit/>
              </a:bodyPr>
              <a:lstStyle/>
              <a:p>
                <a:pPr marL="0" indent="0">
                  <a:lnSpc>
                    <a:spcPct val="150000"/>
                  </a:lnSpc>
                  <a:buNone/>
                </a:pPr>
                <a:r>
                  <a:rPr lang="es-MX" sz="2400" dirty="0">
                    <a:solidFill>
                      <a:schemeClr val="accent1">
                        <a:lumMod val="75000"/>
                      </a:schemeClr>
                    </a:solidFill>
                    <a:latin typeface="Wrexham" pitchFamily="2" charset="0"/>
                  </a:rPr>
                  <a:t>Sets and </a:t>
                </a:r>
                <a:r>
                  <a:rPr lang="es-MX" sz="2400" dirty="0" err="1">
                    <a:solidFill>
                      <a:schemeClr val="accent1">
                        <a:lumMod val="75000"/>
                      </a:schemeClr>
                    </a:solidFill>
                    <a:latin typeface="Wrexham" pitchFamily="2" charset="0"/>
                  </a:rPr>
                  <a:t>parameters</a:t>
                </a:r>
                <a:r>
                  <a:rPr lang="es-MX" sz="2400" dirty="0">
                    <a:solidFill>
                      <a:schemeClr val="accent1">
                        <a:lumMod val="75000"/>
                      </a:schemeClr>
                    </a:solidFill>
                    <a:latin typeface="Wrexham" pitchFamily="2" charset="0"/>
                  </a:rPr>
                  <a:t> </a:t>
                </a:r>
                <a:endParaRPr lang="es-MX" sz="2200" b="0" i="1" dirty="0">
                  <a:solidFill>
                    <a:schemeClr val="tx1"/>
                  </a:solidFill>
                  <a:latin typeface="Cambria Math" panose="02040503050406030204" pitchFamily="18" charset="0"/>
                </a:endParaRPr>
              </a:p>
              <a:p>
                <a:pPr>
                  <a:lnSpc>
                    <a:spcPct val="150000"/>
                  </a:lnSpc>
                </a:pPr>
                <a14:m>
                  <m:oMath xmlns:m="http://schemas.openxmlformats.org/officeDocument/2006/math">
                    <m:r>
                      <a:rPr lang="es-MX" sz="2200" b="0" i="1" smtClean="0">
                        <a:solidFill>
                          <a:schemeClr val="tx1"/>
                        </a:solidFill>
                        <a:latin typeface="Cambria Math" panose="02040503050406030204" pitchFamily="18" charset="0"/>
                      </a:rPr>
                      <m:t>𝐼</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a:solidFill>
                      <a:schemeClr val="tx1"/>
                    </a:solidFill>
                    <a:latin typeface="Avenir Next LT Pro Light" panose="020B0304020202020204" pitchFamily="34" charset="0"/>
                    <a:ea typeface="Batang" panose="02030600000101010101" pitchFamily="18" charset="-127"/>
                  </a:rPr>
                  <a:t>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points</a:t>
                </a:r>
                <a:endParaRPr lang="es-MX" sz="2200"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r>
                      <a:rPr lang="es-MX" sz="2200" b="0" i="1">
                        <a:solidFill>
                          <a:schemeClr val="tx1"/>
                        </a:solidFill>
                        <a:latin typeface="Cambria Math" panose="02040503050406030204" pitchFamily="18" charset="0"/>
                      </a:rPr>
                      <m:t>𝐿</m:t>
                    </m:r>
                    <m:r>
                      <a:rPr lang="es-MX" sz="2200" b="0" i="1" smtClean="0">
                        <a:solidFill>
                          <a:schemeClr val="tx1"/>
                        </a:solidFill>
                        <a:latin typeface="Cambria Math" panose="02040503050406030204" pitchFamily="18" charset="0"/>
                      </a:rPr>
                      <m:t> </m:t>
                    </m:r>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ea typeface="Batang" panose="02030600000101010101" pitchFamily="18" charset="-127"/>
                  </a:rPr>
                  <a:t> 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potential</a:t>
                </a:r>
                <a:r>
                  <a:rPr lang="es-MX" sz="2200" dirty="0">
                    <a:solidFill>
                      <a:schemeClr val="tx1"/>
                    </a:solidFill>
                    <a:latin typeface="Avenir Next LT Pro Light" panose="020B0304020202020204" pitchFamily="34" charset="0"/>
                    <a:ea typeface="Batang" panose="02030600000101010101" pitchFamily="18" charset="-127"/>
                  </a:rPr>
                  <a:t> sites </a:t>
                </a:r>
              </a:p>
              <a:p>
                <a:pPr>
                  <a:lnSpc>
                    <a:spcPct val="150000"/>
                  </a:lnSpc>
                </a:pPr>
                <a14:m>
                  <m:oMath xmlns:m="http://schemas.openxmlformats.org/officeDocument/2006/math">
                    <m:r>
                      <a:rPr lang="es-MX" sz="2200" b="0" i="1">
                        <a:solidFill>
                          <a:schemeClr val="tx1"/>
                        </a:solidFill>
                        <a:latin typeface="Cambria Math" panose="02040503050406030204" pitchFamily="18" charset="0"/>
                      </a:rPr>
                      <m:t>𝐾</m:t>
                    </m:r>
                  </m:oMath>
                </a14:m>
                <a:r>
                  <a:rPr lang="es-MX" sz="2200" dirty="0">
                    <a:solidFill>
                      <a:schemeClr val="tx1"/>
                    </a:solidFill>
                    <a:latin typeface="Avenir Next LT Pro Light" panose="020B0304020202020204" pitchFamily="34" charset="0"/>
                    <a:ea typeface="Batang" panose="02030600000101010101" pitchFamily="18" charset="-127"/>
                  </a:rPr>
                  <a:t> : 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types</a:t>
                </a:r>
                <a:r>
                  <a:rPr lang="es-MX" sz="2200" dirty="0">
                    <a:solidFill>
                      <a:schemeClr val="tx1"/>
                    </a:solidFill>
                    <a:latin typeface="Avenir Next LT Pro Light" panose="020B0304020202020204" pitchFamily="34" charset="0"/>
                    <a:ea typeface="Batang" panose="02030600000101010101" pitchFamily="18" charset="-127"/>
                  </a:rPr>
                  <a:t> </a:t>
                </a:r>
              </a:p>
              <a:p>
                <a:pPr>
                  <a:lnSpc>
                    <a:spcPct val="150000"/>
                  </a:lnSpc>
                </a:pPr>
                <a14:m>
                  <m:oMath xmlns:m="http://schemas.openxmlformats.org/officeDocument/2006/math">
                    <m:sSub>
                      <m:sSubPr>
                        <m:ctrlPr>
                          <a:rPr lang="es-MX" sz="2200" i="1">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a:solidFill>
                              <a:schemeClr val="tx1"/>
                            </a:solidFill>
                            <a:latin typeface="Cambria Math" panose="02040503050406030204" pitchFamily="18" charset="0"/>
                          </a:rPr>
                          <m:t>𝑙</m:t>
                        </m:r>
                        <m:r>
                          <a:rPr lang="es-MX" sz="2200" b="0" i="1">
                            <a:solidFill>
                              <a:schemeClr val="tx1"/>
                            </a:solidFill>
                            <a:latin typeface="Cambria Math" panose="02040503050406030204" pitchFamily="18" charset="0"/>
                          </a:rPr>
                          <m:t>𝑖</m:t>
                        </m:r>
                      </m:sub>
                    </m:sSub>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latin typeface="Avenir Next LT Pro Light" panose="020B0304020202020204" pitchFamily="34" charset="0"/>
                    <a:ea typeface="Batang" panose="02030600000101010101" pitchFamily="18" charset="-127"/>
                  </a:rPr>
                  <a:t>travel</a:t>
                </a:r>
                <a:r>
                  <a:rPr lang="es-MX" sz="2200" dirty="0">
                    <a:solidFill>
                      <a:schemeClr val="tx1"/>
                    </a:solidFill>
                    <a:latin typeface="Avenir Next LT Pro Light" panose="020B0304020202020204" pitchFamily="34" charset="0"/>
                    <a:ea typeface="Batang" panose="02030600000101010101" pitchFamily="18" charset="-127"/>
                  </a:rPr>
                  <a:t> time </a:t>
                </a:r>
                <a:r>
                  <a:rPr lang="es-MX" sz="2200" dirty="0" err="1">
                    <a:solidFill>
                      <a:schemeClr val="tx1"/>
                    </a:solidFill>
                    <a:latin typeface="Avenir Next LT Pro Light" panose="020B0304020202020204" pitchFamily="34" charset="0"/>
                    <a:ea typeface="Batang" panose="02030600000101010101" pitchFamily="18" charset="-127"/>
                  </a:rPr>
                  <a:t>from</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potential</a:t>
                </a:r>
                <a:r>
                  <a:rPr lang="es-MX" sz="2200" dirty="0">
                    <a:solidFill>
                      <a:schemeClr val="tx1"/>
                    </a:solidFill>
                    <a:latin typeface="Avenir Next LT Pro Light" panose="020B0304020202020204" pitchFamily="34" charset="0"/>
                    <a:ea typeface="Batang" panose="02030600000101010101" pitchFamily="18" charset="-127"/>
                  </a:rPr>
                  <a:t> site </a:t>
                </a:r>
                <a14:m>
                  <m:oMath xmlns:m="http://schemas.openxmlformats.org/officeDocument/2006/math">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oMath>
                </a14:m>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to</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endParaRPr lang="es-MX" sz="2200"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b="0" i="1">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𝑛</m:t>
                        </m:r>
                      </m:e>
                      <m:sub>
                        <m:r>
                          <a:rPr lang="es-MX" sz="2200" b="0" i="1">
                            <a:solidFill>
                              <a:schemeClr val="tx1"/>
                            </a:solidFill>
                            <a:latin typeface="Cambria Math" panose="02040503050406030204" pitchFamily="18" charset="0"/>
                            <a:ea typeface="Cambria Math" panose="02040503050406030204" pitchFamily="18" charset="0"/>
                          </a:rPr>
                          <m:t>𝑘</m:t>
                        </m:r>
                      </m:sub>
                    </m:sSub>
                  </m:oMath>
                </a14:m>
                <a:r>
                  <a:rPr lang="es-MX" sz="2200" dirty="0">
                    <a:solidFill>
                      <a:schemeClr val="tx1"/>
                    </a:solidFill>
                    <a:latin typeface="Avenir Next LT Pro Light" panose="020B0304020202020204" pitchFamily="34" charset="0"/>
                    <a:ea typeface="Batang" panose="02030600000101010101" pitchFamily="18" charset="-127"/>
                  </a:rPr>
                  <a:t> : total </a:t>
                </a:r>
                <a:r>
                  <a:rPr lang="es-MX" sz="2200" dirty="0" err="1">
                    <a:solidFill>
                      <a:schemeClr val="tx1"/>
                    </a:solidFill>
                    <a:latin typeface="Avenir Next LT Pro Light" panose="020B0304020202020204" pitchFamily="34" charset="0"/>
                    <a:ea typeface="Batang" panose="02030600000101010101" pitchFamily="18" charset="-127"/>
                  </a:rPr>
                  <a:t>number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in </a:t>
                </a:r>
                <a:r>
                  <a:rPr lang="es-MX" sz="2200" dirty="0" err="1">
                    <a:solidFill>
                      <a:schemeClr val="tx1"/>
                    </a:solidFill>
                    <a:latin typeface="Avenir Next LT Pro Light" panose="020B0304020202020204" pitchFamily="34" charset="0"/>
                    <a:ea typeface="Batang" panose="02030600000101010101" pitchFamily="18" charset="-127"/>
                  </a:rPr>
                  <a:t>the</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system</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b="0" i="1">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endParaRPr lang="en-US" sz="2200" dirty="0">
                  <a:solidFill>
                    <a:schemeClr val="tx1"/>
                  </a:solidFill>
                  <a:latin typeface="Avenir Next LT Pro Light" panose="020B0304020202020204" pitchFamily="34" charset="0"/>
                  <a:ea typeface="Batang" panose="02030600000101010101" pitchFamily="18" charset="-127"/>
                </a:endParaRPr>
              </a:p>
              <a:p>
                <a:pPr>
                  <a:lnSpc>
                    <a:spcPct val="150000"/>
                  </a:lnSpc>
                </a:pPr>
                <a:endParaRPr lang="es-MX" sz="2200" dirty="0">
                  <a:solidFill>
                    <a:schemeClr val="tx1"/>
                  </a:solidFill>
                  <a:latin typeface="Batang" panose="02030600000101010101" pitchFamily="18" charset="-127"/>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1178563" y="1842503"/>
                <a:ext cx="10662141" cy="3942648"/>
              </a:xfrm>
              <a:blipFill>
                <a:blip r:embed="rId2"/>
                <a:stretch>
                  <a:fillRect l="-858"/>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1703E194-2B1D-8C98-E216-731BA3E20902}"/>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084FF8A9-4605-A2A7-8311-EE1A930C2152}"/>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660029C9-01D4-D397-125B-A73F59E7C96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31</a:t>
            </a:fld>
            <a:endParaRPr lang="es-MX"/>
          </a:p>
        </p:txBody>
      </p:sp>
      <p:grpSp>
        <p:nvGrpSpPr>
          <p:cNvPr id="21" name="Group 2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815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640080" y="1243013"/>
            <a:ext cx="3855720" cy="4371974"/>
          </a:xfrm>
        </p:spPr>
        <p:txBody>
          <a:bodyPr>
            <a:normAutofit/>
          </a:bodyPr>
          <a:lstStyle/>
          <a:p>
            <a:r>
              <a:rPr lang="es-MX" sz="3600" dirty="0">
                <a:solidFill>
                  <a:schemeClr val="accent1">
                    <a:lumMod val="75000"/>
                  </a:schemeClr>
                </a:solidFill>
                <a:latin typeface="Wrexham" pitchFamily="2" charset="0"/>
              </a:rPr>
              <a:t>SBALD </a:t>
            </a:r>
            <a:br>
              <a:rPr lang="es-MX" sz="3600" dirty="0">
                <a:solidFill>
                  <a:schemeClr val="accent1">
                    <a:lumMod val="75000"/>
                  </a:schemeClr>
                </a:solidFill>
                <a:latin typeface="Wrexham" pitchFamily="2" charset="0"/>
              </a:rPr>
            </a:br>
            <a:r>
              <a:rPr lang="es-MX" sz="3600" dirty="0" err="1">
                <a:solidFill>
                  <a:schemeClr val="accent1">
                    <a:lumMod val="75000"/>
                  </a:schemeClr>
                </a:solidFill>
                <a:latin typeface="Wrexham" pitchFamily="2" charset="0"/>
              </a:rPr>
              <a:t>Model</a:t>
            </a:r>
            <a:endParaRPr lang="es-MX" sz="3600" dirty="0">
              <a:solidFill>
                <a:schemeClr val="tx2"/>
              </a:solidFill>
              <a:latin typeface="Wrexham"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3483245" y="989457"/>
                <a:ext cx="8425913" cy="5230368"/>
              </a:xfrm>
            </p:spPr>
            <p:txBody>
              <a:bodyPr anchor="ctr">
                <a:noAutofit/>
              </a:bodyPr>
              <a:lstStyle/>
              <a:p>
                <a:pPr>
                  <a:lnSpc>
                    <a:spcPct val="150000"/>
                  </a:lnSpc>
                </a:pPr>
                <a14:m>
                  <m:oMath xmlns:m="http://schemas.openxmlformats.org/officeDocument/2006/math">
                    <m:r>
                      <a:rPr lang="es-MX" sz="2200" b="0" i="1" smtClean="0">
                        <a:solidFill>
                          <a:schemeClr val="tx1"/>
                        </a:solidFill>
                        <a:latin typeface="Cambria Math" panose="02040503050406030204" pitchFamily="18" charset="0"/>
                      </a:rPr>
                      <m:t>𝑆</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a:solidFill>
                      <a:schemeClr val="tx1"/>
                    </a:solidFill>
                    <a:latin typeface="Avenir Next LT Pro Light" panose="020B0304020202020204" pitchFamily="34" charset="0"/>
                    <a:ea typeface="Batang" panose="02030600000101010101" pitchFamily="18" charset="-127"/>
                  </a:rPr>
                  <a:t>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scenarios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tuples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accidents</a:t>
                </a:r>
                <a:r>
                  <a:rPr lang="es-MX" sz="2200" dirty="0">
                    <a:solidFill>
                      <a:schemeClr val="tx1"/>
                    </a:solidFill>
                    <a:latin typeface="Avenir Next LT Pro Light" panose="020B0304020202020204" pitchFamily="34" charset="0"/>
                    <a:ea typeface="Batang" panose="02030600000101010101" pitchFamily="18" charset="-127"/>
                  </a:rPr>
                  <a:t>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points</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that</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need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b="0" i="1">
                            <a:solidFill>
                              <a:schemeClr val="tx1"/>
                            </a:solidFill>
                            <a:latin typeface="Cambria Math" panose="02040503050406030204" pitchFamily="18" charset="0"/>
                          </a:rPr>
                        </m:ctrlPr>
                      </m:sSubPr>
                      <m:e>
                        <m:r>
                          <a:rPr lang="es-MX" sz="2200" b="0" i="1">
                            <a:solidFill>
                              <a:schemeClr val="tx1"/>
                            </a:solidFill>
                            <a:latin typeface="Cambria Math" panose="02040503050406030204" pitchFamily="18" charset="0"/>
                          </a:rPr>
                          <m:t>𝑘</m:t>
                        </m:r>
                      </m:e>
                      <m:sub>
                        <m:r>
                          <a:rPr lang="es-MX" sz="2200" b="0" i="1">
                            <a:solidFill>
                              <a:schemeClr val="tx1"/>
                            </a:solidFill>
                            <a:latin typeface="Cambria Math" panose="02040503050406030204" pitchFamily="18" charset="0"/>
                          </a:rPr>
                          <m:t>1</m:t>
                        </m:r>
                      </m:sub>
                    </m:sSub>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ea typeface="Batang" panose="02030600000101010101" pitchFamily="18" charset="-127"/>
                  </a:rPr>
                  <a:t> and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𝑘</m:t>
                        </m:r>
                      </m:e>
                      <m:sub>
                        <m:r>
                          <a:rPr lang="es-MX" sz="2200" b="0" i="1">
                            <a:solidFill>
                              <a:schemeClr val="tx1"/>
                            </a:solidFill>
                            <a:latin typeface="Cambria Math" panose="02040503050406030204" pitchFamily="18" charset="0"/>
                          </a:rPr>
                          <m:t>2</m:t>
                        </m:r>
                      </m:sub>
                    </m:sSub>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oMath>
                </a14:m>
                <a:r>
                  <a:rPr lang="es-MX" sz="2200" b="0" dirty="0">
                    <a:solidFill>
                      <a:schemeClr val="tx1"/>
                    </a:solidFill>
                    <a:latin typeface="Avenir Next LT Pro Light" panose="020B0304020202020204" pitchFamily="34" charset="0"/>
                    <a:ea typeface="Batang" panose="02030600000101010101" pitchFamily="18" charset="-127"/>
                  </a:rPr>
                  <a:t>.</a:t>
                </a:r>
              </a:p>
              <a:p>
                <a:pPr>
                  <a:lnSpc>
                    <a:spcPct val="150000"/>
                  </a:lnSpc>
                </a:pPr>
                <a14:m>
                  <m:oMath xmlns:m="http://schemas.openxmlformats.org/officeDocument/2006/math">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m:t>
                        </m:r>
                        <m:r>
                          <a:rPr lang="es-MX" sz="2200" b="0" i="1">
                            <a:solidFill>
                              <a:schemeClr val="tx1"/>
                            </a:solidFill>
                            <a:latin typeface="Cambria Math" panose="02040503050406030204" pitchFamily="18" charset="0"/>
                          </a:rPr>
                          <m:t>𝑘</m:t>
                        </m:r>
                      </m:sub>
                      <m:sup>
                        <m:r>
                          <a:rPr lang="es-MX" sz="2200" i="1">
                            <a:solidFill>
                              <a:schemeClr val="tx1"/>
                            </a:solidFill>
                            <a:latin typeface="Cambria Math" panose="02040503050406030204" pitchFamily="18" charset="0"/>
                          </a:rPr>
                          <m:t>𝑠</m:t>
                        </m:r>
                      </m:sup>
                    </m:sSubSup>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number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needed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b="0" i="1">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r>
                  <a:rPr lang="es-MX" sz="2200" dirty="0">
                    <a:solidFill>
                      <a:schemeClr val="tx1"/>
                    </a:solidFill>
                    <a:latin typeface="Avenir Next LT Pro Light" panose="020B0304020202020204" pitchFamily="34" charset="0"/>
                    <a:ea typeface="Batang" panose="02030600000101010101" pitchFamily="18" charset="-127"/>
                  </a:rPr>
                  <a:t>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ea typeface="Batang" panose="02030600000101010101" pitchFamily="18" charset="-127"/>
                  </a:rPr>
                  <a:t> in </a:t>
                </a:r>
                <a:r>
                  <a:rPr lang="es-MX" sz="2200" dirty="0" err="1">
                    <a:solidFill>
                      <a:schemeClr val="tx1"/>
                    </a:solidFill>
                    <a:latin typeface="Avenir Next LT Pro Light" panose="020B0304020202020204" pitchFamily="34" charset="0"/>
                    <a:ea typeface="Batang" panose="02030600000101010101" pitchFamily="18" charset="-127"/>
                  </a:rPr>
                  <a:t>scenario</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latin typeface="Avenir Next LT Pro Light" panose="020B0304020202020204" pitchFamily="34" charset="0"/>
                    <a:ea typeface="Batang" panose="02030600000101010101" pitchFamily="18" charset="-127"/>
                  </a:rPr>
                  <a:t>.</a:t>
                </a:r>
              </a:p>
              <a:p>
                <a:pPr marL="0" indent="0">
                  <a:lnSpc>
                    <a:spcPct val="150000"/>
                  </a:lnSpc>
                  <a:buNone/>
                </a:pPr>
                <a:r>
                  <a:rPr lang="es-MX" sz="2200" dirty="0" err="1">
                    <a:solidFill>
                      <a:schemeClr val="tx1"/>
                    </a:solidFill>
                    <a:latin typeface="Avenir Next LT Pro Light" panose="020B0304020202020204" pitchFamily="34" charset="0"/>
                    <a:ea typeface="Batang" panose="02030600000101010101" pitchFamily="18" charset="-127"/>
                  </a:rPr>
                  <a:t>Scenario’s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example</a:t>
                </a:r>
                <a:r>
                  <a:rPr lang="es-MX" sz="2200" dirty="0">
                    <a:solidFill>
                      <a:schemeClr val="tx1"/>
                    </a:solidFill>
                    <a:latin typeface="Avenir Next LT Pro Light" panose="020B0304020202020204" pitchFamily="34" charset="0"/>
                    <a:ea typeface="Batang" panose="02030600000101010101" pitchFamily="18" charset="-127"/>
                  </a:rPr>
                  <a:t>: </a:t>
                </a:r>
              </a:p>
              <a:p>
                <a:pPr marL="0" indent="0">
                  <a:lnSpc>
                    <a:spcPct val="150000"/>
                  </a:lnSpc>
                  <a:buNone/>
                </a:pP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b="0" i="1">
                        <a:solidFill>
                          <a:schemeClr val="tx1"/>
                        </a:solidFill>
                        <a:latin typeface="Cambria Math" panose="02040503050406030204" pitchFamily="18" charset="0"/>
                      </a:rPr>
                      <m:t>𝐼</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r>
                          <a:rPr lang="es-MX" sz="2200" b="0" i="1">
                            <a:solidFill>
                              <a:schemeClr val="tx1"/>
                            </a:solidFill>
                            <a:latin typeface="Cambria Math" panose="02040503050406030204" pitchFamily="18" charset="0"/>
                          </a:rPr>
                          <m:t>1, 2, 3</m:t>
                        </m:r>
                      </m:e>
                    </m:d>
                    <m:r>
                      <a:rPr lang="es-MX" sz="2200" b="0" i="1">
                        <a:solidFill>
                          <a:schemeClr val="tx1"/>
                        </a:solidFill>
                        <a:latin typeface="Cambria Math" panose="02040503050406030204" pitchFamily="18" charset="0"/>
                      </a:rPr>
                      <m:t>, </m:t>
                    </m:r>
                    <m:r>
                      <a:rPr lang="es-MX" sz="2200" b="0" i="1">
                        <a:solidFill>
                          <a:schemeClr val="tx1"/>
                        </a:solidFill>
                        <a:latin typeface="Cambria Math" panose="02040503050406030204" pitchFamily="18" charset="0"/>
                      </a:rPr>
                      <m:t>𝐾</m:t>
                    </m:r>
                    <m:r>
                      <a:rPr lang="es-MX" sz="2200" b="0" i="1">
                        <a:solidFill>
                          <a:schemeClr val="tx1"/>
                        </a:solidFill>
                        <a:latin typeface="Cambria Math" panose="02040503050406030204" pitchFamily="18" charset="0"/>
                      </a:rPr>
                      <m:t>={1, 2}</m:t>
                    </m:r>
                  </m:oMath>
                </a14:m>
                <a:r>
                  <a:rPr lang="es-MX" sz="2200" dirty="0">
                    <a:solidFill>
                      <a:schemeClr val="tx1"/>
                    </a:solidFill>
                    <a:latin typeface="Avenir Next LT Pro Light" panose="020B0304020202020204" pitchFamily="34" charset="0"/>
                    <a:ea typeface="Batang" panose="02030600000101010101" pitchFamily="18" charset="-127"/>
                  </a:rPr>
                  <a:t> and </a:t>
                </a:r>
                <a14:m>
                  <m:oMath xmlns:m="http://schemas.openxmlformats.org/officeDocument/2006/math">
                    <m:r>
                      <a:rPr lang="es-MX" sz="2200" b="0" i="1">
                        <a:solidFill>
                          <a:schemeClr val="tx1"/>
                        </a:solidFill>
                        <a:latin typeface="Cambria Math" panose="02040503050406030204" pitchFamily="18" charset="0"/>
                      </a:rPr>
                      <m:t>𝑆</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r>
                          <a:rPr lang="es-MX" sz="2200" b="0" i="1">
                            <a:solidFill>
                              <a:schemeClr val="tx1"/>
                            </a:solidFill>
                            <a:latin typeface="Cambria Math" panose="02040503050406030204" pitchFamily="18" charset="0"/>
                          </a:rPr>
                          <m:t>1, 2</m:t>
                        </m:r>
                      </m:e>
                    </m:d>
                  </m:oMath>
                </a14:m>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we</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have</a:t>
                </a:r>
                <a:r>
                  <a:rPr lang="es-MX" sz="2200" dirty="0">
                    <a:solidFill>
                      <a:schemeClr val="tx1"/>
                    </a:solidFill>
                    <a:latin typeface="Avenir Next LT Pro Light" panose="020B0304020202020204" pitchFamily="34" charset="0"/>
                    <a:ea typeface="Batang" panose="02030600000101010101" pitchFamily="18" charset="-127"/>
                  </a:rPr>
                  <a:t> </a:t>
                </a:r>
                <a:endParaRPr lang="es-MX" sz="2200" dirty="0">
                  <a:solidFill>
                    <a:schemeClr val="tx1"/>
                  </a:solidFill>
                  <a:latin typeface="Batang" panose="02030600000101010101" pitchFamily="18" charset="-127"/>
                  <a:ea typeface="Batang" panose="02030600000101010101" pitchFamily="18" charset="-127"/>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MX" sz="2200" b="0" i="1">
                          <a:solidFill>
                            <a:schemeClr val="tx1"/>
                          </a:solidFill>
                          <a:latin typeface="Cambria Math" panose="02040503050406030204" pitchFamily="18" charset="0"/>
                        </a:rPr>
                        <m:t>𝑆</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eqArr>
                            <m:eqArrPr>
                              <m:ctrlPr>
                                <a:rPr lang="es-MX" sz="2200" b="0" i="1">
                                  <a:solidFill>
                                    <a:schemeClr val="tx1"/>
                                  </a:solidFill>
                                  <a:latin typeface="Cambria Math" panose="02040503050406030204" pitchFamily="18" charset="0"/>
                                </a:rPr>
                              </m:ctrlPr>
                            </m:eqArrPr>
                            <m:e>
                              <m:d>
                                <m:dPr>
                                  <m:begChr m:val="{"/>
                                  <m:endChr m:val="}"/>
                                  <m:ctrlPr>
                                    <a:rPr lang="es-MX" sz="2200" b="0" i="1" smtClean="0">
                                      <a:solidFill>
                                        <a:schemeClr val="accent2"/>
                                      </a:solidFill>
                                      <a:latin typeface="Cambria Math" panose="02040503050406030204" pitchFamily="18" charset="0"/>
                                    </a:rPr>
                                  </m:ctrlPr>
                                </m:dPr>
                                <m:e>
                                  <m:d>
                                    <m:dPr>
                                      <m:ctrlPr>
                                        <a:rPr lang="es-MX" sz="2200" b="0" i="1" smtClean="0">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0, 1</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3, 0</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2 1</m:t>
                                      </m:r>
                                    </m:e>
                                  </m:d>
                                </m:e>
                              </m:d>
                              <m:r>
                                <a:rPr lang="es-MX" sz="2200" b="0" i="1">
                                  <a:solidFill>
                                    <a:schemeClr val="tx1"/>
                                  </a:solidFill>
                                  <a:latin typeface="Cambria Math" panose="02040503050406030204" pitchFamily="18" charset="0"/>
                                </a:rPr>
                                <m:t>, </m:t>
                              </m:r>
                            </m:e>
                            <m:e>
                              <m:d>
                                <m:dPr>
                                  <m:begChr m:val="{"/>
                                  <m:endChr m:val="}"/>
                                  <m:ctrlPr>
                                    <a:rPr lang="es-MX" sz="2200" b="0" i="1" smtClean="0">
                                      <a:solidFill>
                                        <a:srgbClr val="00B050"/>
                                      </a:solidFill>
                                      <a:latin typeface="Cambria Math" panose="02040503050406030204" pitchFamily="18" charset="0"/>
                                    </a:rPr>
                                  </m:ctrlPr>
                                </m:dPr>
                                <m:e>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0, 0</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1, 1</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1, 2</m:t>
                                      </m:r>
                                    </m:e>
                                  </m:d>
                                </m:e>
                              </m:d>
                            </m:e>
                          </m:eqArr>
                        </m:e>
                      </m:d>
                    </m:oMath>
                  </m:oMathPara>
                </a14:m>
                <a:endParaRPr lang="es-MX" sz="2200" dirty="0">
                  <a:solidFill>
                    <a:schemeClr val="tx1"/>
                  </a:solidFill>
                  <a:latin typeface="Batang" panose="02030600000101010101" pitchFamily="18" charset="-127"/>
                  <a:ea typeface="Batang" panose="02030600000101010101" pitchFamily="18" charset="-127"/>
                </a:endParaRPr>
              </a:p>
              <a:p>
                <a:pPr>
                  <a:lnSpc>
                    <a:spcPct val="150000"/>
                  </a:lnSpc>
                </a:pPr>
                <a:endParaRPr lang="es-MX" sz="2200" dirty="0">
                  <a:solidFill>
                    <a:schemeClr val="tx1"/>
                  </a:solidFill>
                  <a:latin typeface="Batang" panose="02030600000101010101" pitchFamily="18" charset="-127"/>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3483245" y="989457"/>
                <a:ext cx="8425913" cy="5230368"/>
              </a:xfrm>
              <a:blipFill>
                <a:blip r:embed="rId2"/>
                <a:stretch>
                  <a:fillRect l="-940" t="-1748"/>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1703E194-2B1D-8C98-E216-731BA3E20902}"/>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084FF8A9-4605-A2A7-8311-EE1A930C2152}"/>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660029C9-01D4-D397-125B-A73F59E7C96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32</a:t>
            </a:fld>
            <a:endParaRPr lang="es-MX"/>
          </a:p>
        </p:txBody>
      </p:sp>
      <p:sp>
        <p:nvSpPr>
          <p:cNvPr id="7" name="Title 1">
            <a:extLst>
              <a:ext uri="{FF2B5EF4-FFF2-40B4-BE49-F238E27FC236}">
                <a16:creationId xmlns:a16="http://schemas.microsoft.com/office/drawing/2014/main" id="{35630578-2E08-005C-0AC3-CFAB4C0EF219}"/>
              </a:ext>
            </a:extLst>
          </p:cNvPr>
          <p:cNvSpPr txBox="1">
            <a:spLocks/>
          </p:cNvSpPr>
          <p:nvPr/>
        </p:nvSpPr>
        <p:spPr>
          <a:xfrm>
            <a:off x="3548291" y="202124"/>
            <a:ext cx="6105774" cy="872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a:solidFill>
                  <a:schemeClr val="tx2"/>
                </a:solidFill>
                <a:latin typeface="Wrexham" pitchFamily="2" charset="0"/>
              </a:rPr>
              <a:t>Sets and parameters </a:t>
            </a:r>
          </a:p>
        </p:txBody>
      </p:sp>
    </p:spTree>
    <p:extLst>
      <p:ext uri="{BB962C8B-B14F-4D97-AF65-F5344CB8AC3E}">
        <p14:creationId xmlns:p14="http://schemas.microsoft.com/office/powerpoint/2010/main" val="60048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640080" y="1243013"/>
            <a:ext cx="3855720" cy="4371974"/>
          </a:xfrm>
        </p:spPr>
        <p:txBody>
          <a:bodyPr>
            <a:normAutofit/>
          </a:bodyPr>
          <a:lstStyle/>
          <a:p>
            <a:r>
              <a:rPr lang="es-MX" sz="3600" dirty="0">
                <a:solidFill>
                  <a:schemeClr val="accent1">
                    <a:lumMod val="75000"/>
                  </a:schemeClr>
                </a:solidFill>
                <a:latin typeface="Wrexham" pitchFamily="2" charset="0"/>
              </a:rPr>
              <a:t>SBALD </a:t>
            </a:r>
            <a:br>
              <a:rPr lang="es-MX" sz="3600" dirty="0">
                <a:solidFill>
                  <a:schemeClr val="accent1">
                    <a:lumMod val="75000"/>
                  </a:schemeClr>
                </a:solidFill>
                <a:latin typeface="Wrexham" pitchFamily="2" charset="0"/>
              </a:rPr>
            </a:br>
            <a:r>
              <a:rPr lang="es-MX" sz="3600" dirty="0" err="1">
                <a:solidFill>
                  <a:schemeClr val="accent1">
                    <a:lumMod val="75000"/>
                  </a:schemeClr>
                </a:solidFill>
                <a:latin typeface="Wrexham" pitchFamily="2" charset="0"/>
              </a:rPr>
              <a:t>Model</a:t>
            </a:r>
            <a:endParaRPr lang="es-MX" sz="3600" dirty="0">
              <a:solidFill>
                <a:schemeClr val="tx2"/>
              </a:solidFill>
              <a:latin typeface="Wrexham"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2567940" y="935567"/>
                <a:ext cx="8425913" cy="1966274"/>
              </a:xfrm>
            </p:spPr>
            <p:txBody>
              <a:bodyPr anchor="ctr">
                <a:noAutofit/>
              </a:bodyPr>
              <a:lstStyle/>
              <a:p>
                <a:pPr marL="0" indent="0">
                  <a:lnSpc>
                    <a:spcPct val="150000"/>
                  </a:lnSpc>
                  <a:buNone/>
                </a:pPr>
                <a:r>
                  <a:rPr lang="es-MX" sz="2200" dirty="0" err="1">
                    <a:solidFill>
                      <a:schemeClr val="tx1"/>
                    </a:solidFill>
                    <a:latin typeface="Avenir Next LT Pro Light" panose="020B0304020202020204" pitchFamily="34" charset="0"/>
                    <a:ea typeface="Batang" panose="02030600000101010101" pitchFamily="18" charset="-127"/>
                  </a:rPr>
                  <a:t>Scenario’s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example</a:t>
                </a:r>
                <a:r>
                  <a:rPr lang="es-MX" sz="2200" dirty="0">
                    <a:solidFill>
                      <a:schemeClr val="tx1"/>
                    </a:solidFill>
                    <a:latin typeface="Avenir Next LT Pro Light" panose="020B0304020202020204" pitchFamily="34" charset="0"/>
                    <a:ea typeface="Batang" panose="02030600000101010101" pitchFamily="18" charset="-127"/>
                  </a:rPr>
                  <a:t>: </a:t>
                </a:r>
                <a:endParaRPr lang="es-MX" sz="2200" b="0" i="1" dirty="0">
                  <a:solidFill>
                    <a:schemeClr val="tx1"/>
                  </a:solidFill>
                  <a:latin typeface="Cambria Math" panose="02040503050406030204" pitchFamily="18" charset="0"/>
                </a:endParaRPr>
              </a:p>
              <a:p>
                <a:pPr marL="0" indent="0">
                  <a:lnSpc>
                    <a:spcPct val="150000"/>
                  </a:lnSpc>
                  <a:buNone/>
                </a:pPr>
                <a14:m>
                  <m:oMath xmlns:m="http://schemas.openxmlformats.org/officeDocument/2006/math">
                    <m:r>
                      <a:rPr lang="es-MX" sz="2200" b="0" i="1">
                        <a:solidFill>
                          <a:schemeClr val="tx1"/>
                        </a:solidFill>
                        <a:latin typeface="Cambria Math" panose="02040503050406030204" pitchFamily="18" charset="0"/>
                      </a:rPr>
                      <m:t>𝑆</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eqArr>
                          <m:eqArrPr>
                            <m:ctrlPr>
                              <a:rPr lang="es-MX" sz="2200" b="0" i="1">
                                <a:solidFill>
                                  <a:schemeClr val="tx1"/>
                                </a:solidFill>
                                <a:latin typeface="Cambria Math" panose="02040503050406030204" pitchFamily="18" charset="0"/>
                              </a:rPr>
                            </m:ctrlPr>
                          </m:eqArrPr>
                          <m:e>
                            <m:d>
                              <m:dPr>
                                <m:begChr m:val="{"/>
                                <m:endChr m:val="}"/>
                                <m:ctrlPr>
                                  <a:rPr lang="es-MX" sz="2200" b="0" i="1" smtClean="0">
                                    <a:solidFill>
                                      <a:schemeClr val="accent2"/>
                                    </a:solidFill>
                                    <a:latin typeface="Cambria Math" panose="02040503050406030204" pitchFamily="18" charset="0"/>
                                  </a:rPr>
                                </m:ctrlPr>
                              </m:dPr>
                              <m:e>
                                <m:d>
                                  <m:dPr>
                                    <m:ctrlPr>
                                      <a:rPr lang="es-MX" sz="2200" b="0" i="1" smtClean="0">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0, 1</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3, 0</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2 1</m:t>
                                    </m:r>
                                  </m:e>
                                </m:d>
                              </m:e>
                            </m:d>
                            <m:r>
                              <a:rPr lang="es-MX" sz="2200" b="0" i="1">
                                <a:solidFill>
                                  <a:schemeClr val="tx1"/>
                                </a:solidFill>
                                <a:latin typeface="Cambria Math" panose="02040503050406030204" pitchFamily="18" charset="0"/>
                              </a:rPr>
                              <m:t>, </m:t>
                            </m:r>
                          </m:e>
                          <m:e>
                            <m:d>
                              <m:dPr>
                                <m:begChr m:val="{"/>
                                <m:endChr m:val="}"/>
                                <m:ctrlPr>
                                  <a:rPr lang="es-MX" sz="2200" b="0" i="1" smtClean="0">
                                    <a:solidFill>
                                      <a:srgbClr val="00B050"/>
                                    </a:solidFill>
                                    <a:latin typeface="Cambria Math" panose="02040503050406030204" pitchFamily="18" charset="0"/>
                                  </a:rPr>
                                </m:ctrlPr>
                              </m:dPr>
                              <m:e>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0, 0</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1, 1</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1, 2</m:t>
                                    </m:r>
                                  </m:e>
                                </m:d>
                              </m:e>
                            </m:d>
                          </m:e>
                        </m:eqArr>
                      </m:e>
                    </m:d>
                  </m:oMath>
                </a14:m>
                <a:r>
                  <a:rPr lang="es-MX" sz="2200" dirty="0">
                    <a:solidFill>
                      <a:schemeClr val="tx1"/>
                    </a:solidFill>
                    <a:latin typeface="Batang" panose="02030600000101010101" pitchFamily="18" charset="-127"/>
                    <a:ea typeface="Batang" panose="02030600000101010101" pitchFamily="18" charset="-127"/>
                  </a:rPr>
                  <a:t> </a:t>
                </a:r>
                <a:endParaRPr lang="es-MX" sz="2200" dirty="0">
                  <a:latin typeface="Batang" panose="02030600000101010101" pitchFamily="18" charset="-127"/>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2567940" y="935567"/>
                <a:ext cx="8425913" cy="1966274"/>
              </a:xfrm>
              <a:blipFill>
                <a:blip r:embed="rId2"/>
                <a:stretch>
                  <a:fillRect l="-941"/>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1703E194-2B1D-8C98-E216-731BA3E20902}"/>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endParaRPr lang="es-MX" dirty="0"/>
          </a:p>
        </p:txBody>
      </p:sp>
      <p:sp>
        <p:nvSpPr>
          <p:cNvPr id="5" name="Footer Placeholder 4">
            <a:extLst>
              <a:ext uri="{FF2B5EF4-FFF2-40B4-BE49-F238E27FC236}">
                <a16:creationId xmlns:a16="http://schemas.microsoft.com/office/drawing/2014/main" id="{084FF8A9-4605-A2A7-8311-EE1A930C2152}"/>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660029C9-01D4-D397-125B-A73F59E7C96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33</a:t>
            </a:fld>
            <a:endParaRPr lang="es-MX"/>
          </a:p>
        </p:txBody>
      </p:sp>
      <p:sp>
        <p:nvSpPr>
          <p:cNvPr id="7" name="Title 1">
            <a:extLst>
              <a:ext uri="{FF2B5EF4-FFF2-40B4-BE49-F238E27FC236}">
                <a16:creationId xmlns:a16="http://schemas.microsoft.com/office/drawing/2014/main" id="{35630578-2E08-005C-0AC3-CFAB4C0EF219}"/>
              </a:ext>
            </a:extLst>
          </p:cNvPr>
          <p:cNvSpPr txBox="1">
            <a:spLocks/>
          </p:cNvSpPr>
          <p:nvPr/>
        </p:nvSpPr>
        <p:spPr>
          <a:xfrm>
            <a:off x="3548291" y="202124"/>
            <a:ext cx="6105774" cy="872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a:solidFill>
                  <a:schemeClr val="tx2"/>
                </a:solidFill>
                <a:latin typeface="Wrexham" pitchFamily="2" charset="0"/>
              </a:rPr>
              <a:t>Sets and parameters </a:t>
            </a:r>
          </a:p>
        </p:txBody>
      </p:sp>
      <p:pic>
        <p:nvPicPr>
          <p:cNvPr id="8" name="Picture 2" descr="Mapa 3d de la ilustración del estado de nuevo león de méxico | Vector  Premium">
            <a:extLst>
              <a:ext uri="{FF2B5EF4-FFF2-40B4-BE49-F238E27FC236}">
                <a16:creationId xmlns:a16="http://schemas.microsoft.com/office/drawing/2014/main" id="{12CAE0F8-72C2-7DD3-3D4D-8BFF77F5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98" t="18007" r="17354" b="10070"/>
          <a:stretch/>
        </p:blipFill>
        <p:spPr bwMode="auto">
          <a:xfrm>
            <a:off x="6780896" y="852408"/>
            <a:ext cx="5225997" cy="53966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descr="User">
            <a:extLst>
              <a:ext uri="{FF2B5EF4-FFF2-40B4-BE49-F238E27FC236}">
                <a16:creationId xmlns:a16="http://schemas.microsoft.com/office/drawing/2014/main" id="{0704796A-645A-9491-5EE2-9E891FA381B1}"/>
              </a:ext>
            </a:extLst>
          </p:cNvPr>
          <p:cNvSpPr/>
          <p:nvPr/>
        </p:nvSpPr>
        <p:spPr>
          <a:xfrm>
            <a:off x="8917732" y="3986801"/>
            <a:ext cx="292284" cy="3024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s-MX" sz="1500" b="1" dirty="0">
                <a:solidFill>
                  <a:schemeClr val="bg1"/>
                </a:solidFill>
                <a:effectLst>
                  <a:outerShdw blurRad="38100" dist="38100" dir="2700000" algn="tl">
                    <a:srgbClr val="000000">
                      <a:alpha val="43137"/>
                    </a:srgbClr>
                  </a:outerShdw>
                </a:effectLst>
              </a:rPr>
              <a:t>1</a:t>
            </a:r>
          </a:p>
        </p:txBody>
      </p:sp>
      <p:sp>
        <p:nvSpPr>
          <p:cNvPr id="10" name="Rectangle 9" descr="User">
            <a:extLst>
              <a:ext uri="{FF2B5EF4-FFF2-40B4-BE49-F238E27FC236}">
                <a16:creationId xmlns:a16="http://schemas.microsoft.com/office/drawing/2014/main" id="{C4BA2C04-1A6A-1BCA-DE5C-4530F7ACB195}"/>
              </a:ext>
            </a:extLst>
          </p:cNvPr>
          <p:cNvSpPr/>
          <p:nvPr/>
        </p:nvSpPr>
        <p:spPr>
          <a:xfrm>
            <a:off x="8917732" y="1807668"/>
            <a:ext cx="292284" cy="3024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s-MX" sz="1500" b="1" dirty="0">
                <a:solidFill>
                  <a:schemeClr val="bg1"/>
                </a:solidFill>
                <a:effectLst>
                  <a:outerShdw blurRad="38100" dist="38100" dir="2700000" algn="tl">
                    <a:srgbClr val="000000">
                      <a:alpha val="43137"/>
                    </a:srgbClr>
                  </a:outerShdw>
                </a:effectLst>
              </a:rPr>
              <a:t>3</a:t>
            </a:r>
          </a:p>
        </p:txBody>
      </p:sp>
      <p:sp>
        <p:nvSpPr>
          <p:cNvPr id="12" name="Rectangle 11" descr="User">
            <a:extLst>
              <a:ext uri="{FF2B5EF4-FFF2-40B4-BE49-F238E27FC236}">
                <a16:creationId xmlns:a16="http://schemas.microsoft.com/office/drawing/2014/main" id="{5E2BAD08-EBC7-237E-4236-2A99EA0B95B9}"/>
              </a:ext>
            </a:extLst>
          </p:cNvPr>
          <p:cNvSpPr/>
          <p:nvPr/>
        </p:nvSpPr>
        <p:spPr>
          <a:xfrm>
            <a:off x="9546833" y="2829604"/>
            <a:ext cx="292284" cy="3024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s-MX" sz="1500" b="1" dirty="0">
                <a:solidFill>
                  <a:schemeClr val="bg1"/>
                </a:solidFill>
                <a:effectLst>
                  <a:outerShdw blurRad="38100" dist="38100" dir="2700000" algn="tl">
                    <a:srgbClr val="000000">
                      <a:alpha val="43137"/>
                    </a:srgbClr>
                  </a:outerShdw>
                </a:effectLst>
              </a:rPr>
              <a:t>2</a:t>
            </a:r>
          </a:p>
        </p:txBody>
      </p:sp>
      <p:grpSp>
        <p:nvGrpSpPr>
          <p:cNvPr id="40" name="Group 39">
            <a:extLst>
              <a:ext uri="{FF2B5EF4-FFF2-40B4-BE49-F238E27FC236}">
                <a16:creationId xmlns:a16="http://schemas.microsoft.com/office/drawing/2014/main" id="{1E3D682C-C840-3E15-2C93-F49ABE6C8B07}"/>
              </a:ext>
            </a:extLst>
          </p:cNvPr>
          <p:cNvGrpSpPr/>
          <p:nvPr/>
        </p:nvGrpSpPr>
        <p:grpSpPr>
          <a:xfrm>
            <a:off x="8210741" y="1603393"/>
            <a:ext cx="661537" cy="607231"/>
            <a:chOff x="9083329" y="1212883"/>
            <a:chExt cx="661537" cy="607231"/>
          </a:xfrm>
        </p:grpSpPr>
        <p:pic>
          <p:nvPicPr>
            <p:cNvPr id="14" name="Graphic 13" descr="Ambulance with solid fill">
              <a:extLst>
                <a:ext uri="{FF2B5EF4-FFF2-40B4-BE49-F238E27FC236}">
                  <a16:creationId xmlns:a16="http://schemas.microsoft.com/office/drawing/2014/main" id="{80BAD950-B5CC-DDC9-BC86-161CF87226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9813" y="1476517"/>
              <a:ext cx="343597" cy="343597"/>
            </a:xfrm>
            <a:prstGeom prst="rect">
              <a:avLst/>
            </a:prstGeom>
          </p:spPr>
        </p:pic>
        <p:pic>
          <p:nvPicPr>
            <p:cNvPr id="25" name="Graphic 24" descr="Ambulance with solid fill">
              <a:extLst>
                <a:ext uri="{FF2B5EF4-FFF2-40B4-BE49-F238E27FC236}">
                  <a16:creationId xmlns:a16="http://schemas.microsoft.com/office/drawing/2014/main" id="{61F04C36-3128-62DD-CE46-125A8C62E5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81814" y="1383688"/>
              <a:ext cx="343597" cy="343597"/>
            </a:xfrm>
            <a:prstGeom prst="rect">
              <a:avLst/>
            </a:prstGeom>
          </p:spPr>
        </p:pic>
        <p:pic>
          <p:nvPicPr>
            <p:cNvPr id="26" name="Graphic 25" descr="Ambulance with solid fill">
              <a:extLst>
                <a:ext uri="{FF2B5EF4-FFF2-40B4-BE49-F238E27FC236}">
                  <a16:creationId xmlns:a16="http://schemas.microsoft.com/office/drawing/2014/main" id="{E2D2E594-9DFF-4A7F-4E9E-1EF07FB548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71504" y="1225748"/>
              <a:ext cx="343597" cy="343597"/>
            </a:xfrm>
            <a:prstGeom prst="rect">
              <a:avLst/>
            </a:prstGeom>
          </p:spPr>
        </p:pic>
        <p:sp>
          <p:nvSpPr>
            <p:cNvPr id="28" name="Rectangle 27">
              <a:extLst>
                <a:ext uri="{FF2B5EF4-FFF2-40B4-BE49-F238E27FC236}">
                  <a16:creationId xmlns:a16="http://schemas.microsoft.com/office/drawing/2014/main" id="{57B3598F-7B34-AADF-97BC-1E467D343870}"/>
                </a:ext>
              </a:extLst>
            </p:cNvPr>
            <p:cNvSpPr/>
            <p:nvPr/>
          </p:nvSpPr>
          <p:spPr>
            <a:xfrm>
              <a:off x="9083329" y="1212883"/>
              <a:ext cx="661537" cy="59478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2" name="Group 41">
            <a:extLst>
              <a:ext uri="{FF2B5EF4-FFF2-40B4-BE49-F238E27FC236}">
                <a16:creationId xmlns:a16="http://schemas.microsoft.com/office/drawing/2014/main" id="{D6CF07DE-6202-CB50-64CF-ACFEC9AB8107}"/>
              </a:ext>
            </a:extLst>
          </p:cNvPr>
          <p:cNvGrpSpPr/>
          <p:nvPr/>
        </p:nvGrpSpPr>
        <p:grpSpPr>
          <a:xfrm>
            <a:off x="8870113" y="2666120"/>
            <a:ext cx="661537" cy="627939"/>
            <a:chOff x="9822686" y="2354359"/>
            <a:chExt cx="661537" cy="627939"/>
          </a:xfrm>
        </p:grpSpPr>
        <p:pic>
          <p:nvPicPr>
            <p:cNvPr id="21" name="Graphic 20" descr="Ambulance with solid fill">
              <a:extLst>
                <a:ext uri="{FF2B5EF4-FFF2-40B4-BE49-F238E27FC236}">
                  <a16:creationId xmlns:a16="http://schemas.microsoft.com/office/drawing/2014/main" id="{14BE1F0A-F9A8-9776-8261-AEDC5BD0FC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8738" y="2414497"/>
              <a:ext cx="343597" cy="343597"/>
            </a:xfrm>
            <a:prstGeom prst="rect">
              <a:avLst/>
            </a:prstGeom>
          </p:spPr>
        </p:pic>
        <p:pic>
          <p:nvPicPr>
            <p:cNvPr id="22" name="Graphic 21" descr="Ambulance with solid fill">
              <a:extLst>
                <a:ext uri="{FF2B5EF4-FFF2-40B4-BE49-F238E27FC236}">
                  <a16:creationId xmlns:a16="http://schemas.microsoft.com/office/drawing/2014/main" id="{DEF4096E-C5AD-2D14-A224-A6E4BC95F8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06971" y="2514312"/>
              <a:ext cx="343597" cy="343597"/>
            </a:xfrm>
            <a:prstGeom prst="rect">
              <a:avLst/>
            </a:prstGeom>
          </p:spPr>
        </p:pic>
        <p:pic>
          <p:nvPicPr>
            <p:cNvPr id="23" name="Graphic 22" descr="Ambulance with solid fill">
              <a:extLst>
                <a:ext uri="{FF2B5EF4-FFF2-40B4-BE49-F238E27FC236}">
                  <a16:creationId xmlns:a16="http://schemas.microsoft.com/office/drawing/2014/main" id="{F894CDF0-9163-5C26-C11C-FFFE735CF2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7482" y="2638701"/>
              <a:ext cx="343597" cy="343597"/>
            </a:xfrm>
            <a:prstGeom prst="rect">
              <a:avLst/>
            </a:prstGeom>
          </p:spPr>
        </p:pic>
        <p:sp>
          <p:nvSpPr>
            <p:cNvPr id="29" name="Rectangle 28">
              <a:extLst>
                <a:ext uri="{FF2B5EF4-FFF2-40B4-BE49-F238E27FC236}">
                  <a16:creationId xmlns:a16="http://schemas.microsoft.com/office/drawing/2014/main" id="{CF289D46-C7D1-3511-F95C-8A50FEB7750B}"/>
                </a:ext>
              </a:extLst>
            </p:cNvPr>
            <p:cNvSpPr/>
            <p:nvPr/>
          </p:nvSpPr>
          <p:spPr>
            <a:xfrm>
              <a:off x="9822686" y="2354359"/>
              <a:ext cx="661537" cy="59478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4" name="Group 43">
            <a:extLst>
              <a:ext uri="{FF2B5EF4-FFF2-40B4-BE49-F238E27FC236}">
                <a16:creationId xmlns:a16="http://schemas.microsoft.com/office/drawing/2014/main" id="{8FD8FDE8-EB36-8799-3BC8-2A5542F3539F}"/>
              </a:ext>
            </a:extLst>
          </p:cNvPr>
          <p:cNvGrpSpPr/>
          <p:nvPr/>
        </p:nvGrpSpPr>
        <p:grpSpPr>
          <a:xfrm>
            <a:off x="8476363" y="3969017"/>
            <a:ext cx="376460" cy="385974"/>
            <a:chOff x="9177153" y="3725983"/>
            <a:chExt cx="376460" cy="385974"/>
          </a:xfrm>
        </p:grpSpPr>
        <p:pic>
          <p:nvPicPr>
            <p:cNvPr id="24" name="Graphic 23" descr="Ambulance with solid fill">
              <a:extLst>
                <a:ext uri="{FF2B5EF4-FFF2-40B4-BE49-F238E27FC236}">
                  <a16:creationId xmlns:a16="http://schemas.microsoft.com/office/drawing/2014/main" id="{E6DBA5D4-B514-7364-3169-B151AAA5A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10016" y="3761375"/>
              <a:ext cx="343597" cy="343597"/>
            </a:xfrm>
            <a:prstGeom prst="rect">
              <a:avLst/>
            </a:prstGeom>
          </p:spPr>
        </p:pic>
        <p:sp>
          <p:nvSpPr>
            <p:cNvPr id="30" name="Rectangle 29">
              <a:extLst>
                <a:ext uri="{FF2B5EF4-FFF2-40B4-BE49-F238E27FC236}">
                  <a16:creationId xmlns:a16="http://schemas.microsoft.com/office/drawing/2014/main" id="{4ECEC02A-21AE-513B-6550-A81AFBA92747}"/>
                </a:ext>
              </a:extLst>
            </p:cNvPr>
            <p:cNvSpPr/>
            <p:nvPr/>
          </p:nvSpPr>
          <p:spPr>
            <a:xfrm>
              <a:off x="9177153" y="3725983"/>
              <a:ext cx="376459" cy="385974"/>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2" name="Rectangle 31">
            <a:extLst>
              <a:ext uri="{FF2B5EF4-FFF2-40B4-BE49-F238E27FC236}">
                <a16:creationId xmlns:a16="http://schemas.microsoft.com/office/drawing/2014/main" id="{587BA001-E389-F015-3AA2-CE019A99A9A5}"/>
              </a:ext>
            </a:extLst>
          </p:cNvPr>
          <p:cNvSpPr/>
          <p:nvPr/>
        </p:nvSpPr>
        <p:spPr>
          <a:xfrm>
            <a:off x="9221558" y="3969017"/>
            <a:ext cx="382108" cy="34359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3" name="Group 42">
            <a:extLst>
              <a:ext uri="{FF2B5EF4-FFF2-40B4-BE49-F238E27FC236}">
                <a16:creationId xmlns:a16="http://schemas.microsoft.com/office/drawing/2014/main" id="{0F7C3747-6B73-FC3B-1F54-EDE44F95CE41}"/>
              </a:ext>
            </a:extLst>
          </p:cNvPr>
          <p:cNvGrpSpPr/>
          <p:nvPr/>
        </p:nvGrpSpPr>
        <p:grpSpPr>
          <a:xfrm>
            <a:off x="9884380" y="2729846"/>
            <a:ext cx="661536" cy="523868"/>
            <a:chOff x="9830533" y="3038723"/>
            <a:chExt cx="661536" cy="523868"/>
          </a:xfrm>
        </p:grpSpPr>
        <p:pic>
          <p:nvPicPr>
            <p:cNvPr id="33" name="Graphic 32" descr="Ambulance with solid fill">
              <a:extLst>
                <a:ext uri="{FF2B5EF4-FFF2-40B4-BE49-F238E27FC236}">
                  <a16:creationId xmlns:a16="http://schemas.microsoft.com/office/drawing/2014/main" id="{28A0004F-5E38-B31D-2B3B-1489F63D26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49589" y="3119180"/>
              <a:ext cx="343597" cy="343597"/>
            </a:xfrm>
            <a:prstGeom prst="rect">
              <a:avLst/>
            </a:prstGeom>
          </p:spPr>
        </p:pic>
        <p:pic>
          <p:nvPicPr>
            <p:cNvPr id="34" name="Graphic 33" descr="Ambulance with solid fill">
              <a:extLst>
                <a:ext uri="{FF2B5EF4-FFF2-40B4-BE49-F238E27FC236}">
                  <a16:creationId xmlns:a16="http://schemas.microsoft.com/office/drawing/2014/main" id="{3C83388E-3FF6-1799-1FC5-B0AB328730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82261" y="3218994"/>
              <a:ext cx="343597" cy="343597"/>
            </a:xfrm>
            <a:prstGeom prst="rect">
              <a:avLst/>
            </a:prstGeom>
          </p:spPr>
        </p:pic>
        <p:sp>
          <p:nvSpPr>
            <p:cNvPr id="35" name="Rectangle 34">
              <a:extLst>
                <a:ext uri="{FF2B5EF4-FFF2-40B4-BE49-F238E27FC236}">
                  <a16:creationId xmlns:a16="http://schemas.microsoft.com/office/drawing/2014/main" id="{718A456D-1AE9-5CCB-90B7-E14B6D3A7DBD}"/>
                </a:ext>
              </a:extLst>
            </p:cNvPr>
            <p:cNvSpPr/>
            <p:nvPr/>
          </p:nvSpPr>
          <p:spPr>
            <a:xfrm>
              <a:off x="9830533" y="3038723"/>
              <a:ext cx="661536" cy="51340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oup 40">
            <a:extLst>
              <a:ext uri="{FF2B5EF4-FFF2-40B4-BE49-F238E27FC236}">
                <a16:creationId xmlns:a16="http://schemas.microsoft.com/office/drawing/2014/main" id="{37E10FE5-13F3-490F-C136-ABECE0B2ABDA}"/>
              </a:ext>
            </a:extLst>
          </p:cNvPr>
          <p:cNvGrpSpPr/>
          <p:nvPr/>
        </p:nvGrpSpPr>
        <p:grpSpPr>
          <a:xfrm>
            <a:off x="9222844" y="1654109"/>
            <a:ext cx="661536" cy="557761"/>
            <a:chOff x="9167377" y="1907009"/>
            <a:chExt cx="661536" cy="557761"/>
          </a:xfrm>
        </p:grpSpPr>
        <p:pic>
          <p:nvPicPr>
            <p:cNvPr id="36" name="Graphic 35" descr="Ambulance with solid fill">
              <a:extLst>
                <a:ext uri="{FF2B5EF4-FFF2-40B4-BE49-F238E27FC236}">
                  <a16:creationId xmlns:a16="http://schemas.microsoft.com/office/drawing/2014/main" id="{4B96F6D7-B4DE-33E7-7EB2-D326ECE90B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90960" y="1910992"/>
              <a:ext cx="343597" cy="343597"/>
            </a:xfrm>
            <a:prstGeom prst="rect">
              <a:avLst/>
            </a:prstGeom>
          </p:spPr>
        </p:pic>
        <p:pic>
          <p:nvPicPr>
            <p:cNvPr id="37" name="Graphic 36" descr="Ambulance with solid fill">
              <a:extLst>
                <a:ext uri="{FF2B5EF4-FFF2-40B4-BE49-F238E27FC236}">
                  <a16:creationId xmlns:a16="http://schemas.microsoft.com/office/drawing/2014/main" id="{57CE1EE8-4312-6227-6EBA-215175FA11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1504" y="1987756"/>
              <a:ext cx="343597" cy="343597"/>
            </a:xfrm>
            <a:prstGeom prst="rect">
              <a:avLst/>
            </a:prstGeom>
          </p:spPr>
        </p:pic>
        <p:pic>
          <p:nvPicPr>
            <p:cNvPr id="38" name="Graphic 37" descr="Ambulance with solid fill">
              <a:extLst>
                <a:ext uri="{FF2B5EF4-FFF2-40B4-BE49-F238E27FC236}">
                  <a16:creationId xmlns:a16="http://schemas.microsoft.com/office/drawing/2014/main" id="{E55F70A1-F207-16A3-CCE1-C6FDD5411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90960" y="2121173"/>
              <a:ext cx="343597" cy="343597"/>
            </a:xfrm>
            <a:prstGeom prst="rect">
              <a:avLst/>
            </a:prstGeom>
          </p:spPr>
        </p:pic>
        <p:sp>
          <p:nvSpPr>
            <p:cNvPr id="39" name="Rectangle 38">
              <a:extLst>
                <a:ext uri="{FF2B5EF4-FFF2-40B4-BE49-F238E27FC236}">
                  <a16:creationId xmlns:a16="http://schemas.microsoft.com/office/drawing/2014/main" id="{7BEEFE96-B9A1-7ECE-99E3-373D640332C9}"/>
                </a:ext>
              </a:extLst>
            </p:cNvPr>
            <p:cNvSpPr/>
            <p:nvPr/>
          </p:nvSpPr>
          <p:spPr>
            <a:xfrm>
              <a:off x="9167377" y="1907009"/>
              <a:ext cx="661536" cy="51340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0657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958506" y="800392"/>
            <a:ext cx="10264697" cy="1212102"/>
          </a:xfrm>
        </p:spPr>
        <p:txBody>
          <a:bodyPr>
            <a:normAutofit/>
          </a:bodyPr>
          <a:lstStyle/>
          <a:p>
            <a:r>
              <a:rPr lang="es-MX" sz="4000" dirty="0">
                <a:solidFill>
                  <a:srgbClr val="FFFFFF"/>
                </a:solidFill>
                <a:latin typeface="Wrexham" pitchFamily="2" charset="0"/>
              </a:rPr>
              <a:t>SBALD </a:t>
            </a:r>
            <a:r>
              <a:rPr lang="es-MX" sz="4000" dirty="0" err="1">
                <a:solidFill>
                  <a:srgbClr val="FFFFFF"/>
                </a:solidFill>
                <a:latin typeface="Wrexham" pitchFamily="2" charset="0"/>
              </a:rPr>
              <a:t>Model</a:t>
            </a:r>
            <a:br>
              <a:rPr lang="es-MX" sz="4000" dirty="0">
                <a:solidFill>
                  <a:srgbClr val="FFFFFF"/>
                </a:solidFill>
                <a:latin typeface="Wrexham" pitchFamily="2" charset="0"/>
              </a:rPr>
            </a:br>
            <a:r>
              <a:rPr lang="es-MX" sz="2800" dirty="0" err="1">
                <a:solidFill>
                  <a:srgbClr val="FFFFFF"/>
                </a:solidFill>
                <a:latin typeface="Wrexham" pitchFamily="2" charset="0"/>
              </a:rPr>
              <a:t>Objective</a:t>
            </a:r>
            <a:r>
              <a:rPr lang="es-MX" sz="2800" dirty="0">
                <a:solidFill>
                  <a:srgbClr val="FFFFFF"/>
                </a:solidFill>
                <a:latin typeface="Wrexham" pitchFamily="2" charset="0"/>
              </a:rPr>
              <a:t> and </a:t>
            </a:r>
            <a:r>
              <a:rPr lang="es-MX" sz="2800" dirty="0" err="1">
                <a:solidFill>
                  <a:srgbClr val="FFFFFF"/>
                </a:solidFill>
                <a:latin typeface="Wrexham" pitchFamily="2" charset="0"/>
              </a:rPr>
              <a:t>assumptions</a:t>
            </a:r>
            <a:endParaRPr lang="es-MX" sz="4000" dirty="0">
              <a:solidFill>
                <a:srgbClr val="FFFFFF"/>
              </a:solidFill>
              <a:latin typeface="Wrexham" pitchFamily="2" charset="0"/>
            </a:endParaRPr>
          </a:p>
        </p:txBody>
      </p:sp>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1786881" y="2456255"/>
            <a:ext cx="2701245" cy="3001465"/>
          </a:xfrm>
          <a:prstGeom prst="beve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a:bodyPr>
          <a:lstStyle/>
          <a:p>
            <a:pPr marL="0" indent="0" algn="ctr">
              <a:buNone/>
            </a:pPr>
            <a:r>
              <a:rPr lang="en-US" sz="2200" b="1" dirty="0">
                <a:latin typeface="Avenir Next LT Pro Light" panose="020B0304020202020204" pitchFamily="34" charset="0"/>
                <a:ea typeface="Batang" panose="02030600000101010101" pitchFamily="18" charset="-127"/>
              </a:rPr>
              <a:t>Maximize the expected value of accident coverage.</a:t>
            </a:r>
          </a:p>
        </p:txBody>
      </p:sp>
      <p:sp>
        <p:nvSpPr>
          <p:cNvPr id="5" name="Footer Placeholder 4">
            <a:extLst>
              <a:ext uri="{FF2B5EF4-FFF2-40B4-BE49-F238E27FC236}">
                <a16:creationId xmlns:a16="http://schemas.microsoft.com/office/drawing/2014/main" id="{123325ED-F28C-EE33-135F-C9C8CA85802B}"/>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s-MX" sz="1000"/>
              <a:t>Universidad Autónoma de Nuevo León. M. C. Beatriz Alejandra García Ramos</a:t>
            </a:r>
          </a:p>
        </p:txBody>
      </p:sp>
      <p:sp>
        <p:nvSpPr>
          <p:cNvPr id="4" name="Date Placeholder 3">
            <a:extLst>
              <a:ext uri="{FF2B5EF4-FFF2-40B4-BE49-F238E27FC236}">
                <a16:creationId xmlns:a16="http://schemas.microsoft.com/office/drawing/2014/main" id="{6164493E-D985-663C-8A03-0366E772F2A3}"/>
              </a:ext>
            </a:extLst>
          </p:cNvPr>
          <p:cNvSpPr>
            <a:spLocks noGrp="1"/>
          </p:cNvSpPr>
          <p:nvPr>
            <p:ph type="dt" sz="half" idx="10"/>
          </p:nvPr>
        </p:nvSpPr>
        <p:spPr>
          <a:xfrm>
            <a:off x="7717536" y="6382512"/>
            <a:ext cx="2825496" cy="320040"/>
          </a:xfrm>
        </p:spPr>
        <p:txBody>
          <a:bodyPr>
            <a:normAutofit/>
          </a:bodyPr>
          <a:lstStyle/>
          <a:p>
            <a:pPr algn="r">
              <a:spcAft>
                <a:spcPts val="600"/>
              </a:spcAft>
            </a:pPr>
            <a:r>
              <a:rPr lang="es-MX" sz="1000"/>
              <a:t>07/12/2022</a:t>
            </a:r>
          </a:p>
        </p:txBody>
      </p:sp>
      <p:sp>
        <p:nvSpPr>
          <p:cNvPr id="6" name="Slide Number Placeholder 5">
            <a:extLst>
              <a:ext uri="{FF2B5EF4-FFF2-40B4-BE49-F238E27FC236}">
                <a16:creationId xmlns:a16="http://schemas.microsoft.com/office/drawing/2014/main" id="{31E428DC-3AAB-5289-76CE-FFB7920F0799}"/>
              </a:ext>
            </a:extLst>
          </p:cNvPr>
          <p:cNvSpPr>
            <a:spLocks noGrp="1"/>
          </p:cNvSpPr>
          <p:nvPr>
            <p:ph type="sldNum" sz="quarter" idx="12"/>
          </p:nvPr>
        </p:nvSpPr>
        <p:spPr>
          <a:xfrm>
            <a:off x="10707624" y="6382512"/>
            <a:ext cx="685800" cy="320040"/>
          </a:xfrm>
        </p:spPr>
        <p:txBody>
          <a:bodyPr>
            <a:normAutofit/>
          </a:bodyPr>
          <a:lstStyle/>
          <a:p>
            <a:pPr>
              <a:spcAft>
                <a:spcPts val="600"/>
              </a:spcAft>
            </a:pPr>
            <a:fld id="{1E4C7A1A-C006-465A-8035-A942FDF27424}" type="slidenum">
              <a:rPr lang="es-MX" sz="1000"/>
              <a:pPr>
                <a:spcAft>
                  <a:spcPts val="600"/>
                </a:spcAft>
              </a:pPr>
              <a:t>34</a:t>
            </a:fld>
            <a:endParaRPr lang="es-MX" sz="1000"/>
          </a:p>
        </p:txBody>
      </p:sp>
      <p:sp>
        <p:nvSpPr>
          <p:cNvPr id="15" name="Content Placeholder 2">
            <a:extLst>
              <a:ext uri="{FF2B5EF4-FFF2-40B4-BE49-F238E27FC236}">
                <a16:creationId xmlns:a16="http://schemas.microsoft.com/office/drawing/2014/main" id="{7ADD53B1-CF61-58DB-5714-DC015222BCEA}"/>
              </a:ext>
            </a:extLst>
          </p:cNvPr>
          <p:cNvSpPr txBox="1">
            <a:spLocks/>
          </p:cNvSpPr>
          <p:nvPr/>
        </p:nvSpPr>
        <p:spPr>
          <a:xfrm>
            <a:off x="8006379" y="3117851"/>
            <a:ext cx="2701245" cy="3001465"/>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None/>
            </a:pPr>
            <a:r>
              <a:rPr lang="en-US" sz="2200" b="1" dirty="0">
                <a:latin typeface="Avenir Next LT Pro Light" panose="020B0304020202020204" pitchFamily="34" charset="0"/>
                <a:ea typeface="Batang" panose="02030600000101010101" pitchFamily="18" charset="-127"/>
              </a:rPr>
              <a:t>ALS ambulances can service non-severity accidents but not vice versa.</a:t>
            </a:r>
          </a:p>
        </p:txBody>
      </p:sp>
      <p:sp>
        <p:nvSpPr>
          <p:cNvPr id="16" name="Content Placeholder 2">
            <a:extLst>
              <a:ext uri="{FF2B5EF4-FFF2-40B4-BE49-F238E27FC236}">
                <a16:creationId xmlns:a16="http://schemas.microsoft.com/office/drawing/2014/main" id="{BC64A91D-3B33-52BB-FD59-9415F4EC3E49}"/>
              </a:ext>
            </a:extLst>
          </p:cNvPr>
          <p:cNvSpPr txBox="1">
            <a:spLocks/>
          </p:cNvSpPr>
          <p:nvPr/>
        </p:nvSpPr>
        <p:spPr>
          <a:xfrm>
            <a:off x="4929794" y="2779109"/>
            <a:ext cx="2701245" cy="3001465"/>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None/>
            </a:pPr>
            <a:r>
              <a:rPr lang="en-US" sz="2200" b="1" dirty="0">
                <a:latin typeface="Avenir Next LT Pro Light" panose="020B0304020202020204" pitchFamily="34" charset="0"/>
                <a:ea typeface="Batang" panose="02030600000101010101" pitchFamily="18" charset="-127"/>
              </a:rPr>
              <a:t>Same probability for all scenarios.</a:t>
            </a:r>
          </a:p>
        </p:txBody>
      </p:sp>
    </p:spTree>
    <p:extLst>
      <p:ext uri="{BB962C8B-B14F-4D97-AF65-F5344CB8AC3E}">
        <p14:creationId xmlns:p14="http://schemas.microsoft.com/office/powerpoint/2010/main" val="3233730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578591" y="675107"/>
            <a:ext cx="9031769" cy="838458"/>
          </a:xfrm>
        </p:spPr>
        <p:txBody>
          <a:bodyPr vert="horz" lIns="91440" tIns="45720" rIns="91440" bIns="45720" rtlCol="0" anchor="b">
            <a:noAutofit/>
          </a:bodyPr>
          <a:lstStyle/>
          <a:p>
            <a:pPr algn="ctr"/>
            <a:r>
              <a:rPr lang="en-US" sz="5400" dirty="0">
                <a:solidFill>
                  <a:schemeClr val="accent1">
                    <a:lumMod val="75000"/>
                  </a:schemeClr>
                </a:solidFill>
                <a:latin typeface="Wrexham" pitchFamily="2" charset="0"/>
              </a:rPr>
              <a:t>Variables</a:t>
            </a:r>
            <a:endParaRPr lang="en-US" sz="5400" kern="1200" dirty="0">
              <a:solidFill>
                <a:schemeClr val="accent1">
                  <a:lumMod val="75000"/>
                </a:schemeClr>
              </a:solidFill>
              <a:latin typeface="Wrexham" pitchFamily="2" charset="0"/>
            </a:endParaRPr>
          </a:p>
        </p:txBody>
      </p:sp>
      <p:grpSp>
        <p:nvGrpSpPr>
          <p:cNvPr id="17" name="Group 16">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8"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32"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pPr>
            <a:r>
              <a:rPr lang="es-MX">
                <a:solidFill>
                  <a:srgbClr val="FFFFFF"/>
                </a:solidFill>
              </a:rPr>
              <a:t>07/12/2022</a:t>
            </a:r>
            <a:endParaRPr lang="en-US">
              <a:solidFill>
                <a:srgbClr val="FFFFFF"/>
              </a:solidFill>
            </a:endParaRPr>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4038600" y="6492240"/>
            <a:ext cx="4114800" cy="365125"/>
          </a:xfrm>
        </p:spPr>
        <p:txBody>
          <a:bodyPr vert="horz" lIns="91440" tIns="45720" rIns="91440" bIns="45720" rtlCol="0" anchor="ctr">
            <a:normAutofit fontScale="92500" lnSpcReduction="20000"/>
          </a:bodyPr>
          <a:lstStyle/>
          <a:p>
            <a:pPr>
              <a:spcAft>
                <a:spcPts val="600"/>
              </a:spcAft>
            </a:pPr>
            <a:r>
              <a:rPr lang="es-MX" kern="1200">
                <a:solidFill>
                  <a:srgbClr val="FFFFFF"/>
                </a:solidFill>
                <a:latin typeface="+mn-lt"/>
                <a:ea typeface="+mn-ea"/>
                <a:cs typeface="+mn-cs"/>
              </a:rPr>
              <a:t>Universidad Autónoma de Nuevo León. M. C. Beatriz Alejandra García Ramos</a:t>
            </a:r>
            <a:endParaRPr lang="en-US"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854440" y="649224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35</a:t>
            </a:fld>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5740FC-688A-EAF1-1DA3-82A9E854D2CB}"/>
                  </a:ext>
                </a:extLst>
              </p:cNvPr>
              <p:cNvSpPr txBox="1"/>
              <p:nvPr/>
            </p:nvSpPr>
            <p:spPr>
              <a:xfrm>
                <a:off x="623319" y="2707420"/>
                <a:ext cx="11362548" cy="769441"/>
              </a:xfrm>
              <a:prstGeom prst="rect">
                <a:avLst/>
              </a:prstGeom>
              <a:noFill/>
            </p:spPr>
            <p:txBody>
              <a:bodyPr wrap="square">
                <a:spAutoFit/>
              </a:bodyPr>
              <a:lstStyle/>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
                      <m:sSubPr>
                        <m:ctrlPr>
                          <a:rPr lang="es-MX" sz="2200" i="1" smtClean="0">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𝑥</m:t>
                        </m:r>
                      </m:e>
                      <m:sub>
                        <m:r>
                          <a:rPr lang="es-MX" sz="2200" i="1">
                            <a:solidFill>
                              <a:schemeClr val="tx1"/>
                            </a:solidFill>
                            <a:latin typeface="Cambria Math" panose="02040503050406030204" pitchFamily="18" charset="0"/>
                          </a:rPr>
                          <m:t>𝑙</m:t>
                        </m:r>
                        <m:r>
                          <a:rPr lang="es-MX" sz="2200" b="0" i="1">
                            <a:solidFill>
                              <a:schemeClr val="tx1"/>
                            </a:solidFill>
                            <a:latin typeface="Cambria Math" panose="02040503050406030204" pitchFamily="18" charset="0"/>
                          </a:rPr>
                          <m:t>𝑘</m:t>
                        </m:r>
                      </m:sub>
                    </m:sSub>
                  </m:oMath>
                </a14:m>
                <a:r>
                  <a:rPr lang="es-MX" sz="2200" dirty="0">
                    <a:solidFill>
                      <a:schemeClr val="tx1"/>
                    </a:solidFill>
                    <a:latin typeface="Avenir Next LT Pro Light" panose="020B0304020202020204" pitchFamily="34" charset="0"/>
                  </a:rPr>
                  <a:t> = </a:t>
                </a:r>
                <a:r>
                  <a:rPr lang="es-MX" sz="2200" dirty="0" err="1">
                    <a:solidFill>
                      <a:schemeClr val="tx1"/>
                    </a:solidFill>
                    <a:latin typeface="Avenir Next LT Pro Light" panose="020B0304020202020204" pitchFamily="34" charset="0"/>
                  </a:rPr>
                  <a:t>number</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of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ambulances</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type</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located</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potential</a:t>
                </a:r>
                <a:r>
                  <a:rPr lang="es-MX" sz="2200" dirty="0">
                    <a:solidFill>
                      <a:schemeClr val="tx1"/>
                    </a:solidFill>
                    <a:latin typeface="Avenir Next LT Pro Light" panose="020B0304020202020204" pitchFamily="34" charset="0"/>
                  </a:rPr>
                  <a:t> site </a:t>
                </a:r>
                <a14:m>
                  <m:oMath xmlns:m="http://schemas.openxmlformats.org/officeDocument/2006/math">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oMath>
                </a14:m>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endParaRPr lang="es-MX" sz="2200" dirty="0">
                  <a:solidFill>
                    <a:schemeClr val="tx1"/>
                  </a:solidFill>
                  <a:latin typeface="Avenir Next LT Pro Light" panose="020B0304020202020204" pitchFamily="34" charset="0"/>
                </a:endParaRPr>
              </a:p>
            </p:txBody>
          </p:sp>
        </mc:Choice>
        <mc:Fallback xmlns="">
          <p:sp>
            <p:nvSpPr>
              <p:cNvPr id="57" name="TextBox 56">
                <a:extLst>
                  <a:ext uri="{FF2B5EF4-FFF2-40B4-BE49-F238E27FC236}">
                    <a16:creationId xmlns:a16="http://schemas.microsoft.com/office/drawing/2014/main" id="{AA5740FC-688A-EAF1-1DA3-82A9E854D2CB}"/>
                  </a:ext>
                </a:extLst>
              </p:cNvPr>
              <p:cNvSpPr txBox="1">
                <a:spLocks noRot="1" noChangeAspect="1" noMove="1" noResize="1" noEditPoints="1" noAdjustHandles="1" noChangeArrowheads="1" noChangeShapeType="1" noTextEdit="1"/>
              </p:cNvSpPr>
              <p:nvPr/>
            </p:nvSpPr>
            <p:spPr>
              <a:xfrm>
                <a:off x="623319" y="2707420"/>
                <a:ext cx="11362548" cy="769441"/>
              </a:xfrm>
              <a:prstGeom prst="rect">
                <a:avLst/>
              </a:prstGeom>
              <a:blipFill>
                <a:blip r:embed="rId4"/>
                <a:stretch>
                  <a:fillRect t="-476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BB3B291-141A-BAC3-2C05-E3B7B16115CF}"/>
                  </a:ext>
                </a:extLst>
              </p:cNvPr>
              <p:cNvSpPr txBox="1"/>
              <p:nvPr/>
            </p:nvSpPr>
            <p:spPr>
              <a:xfrm>
                <a:off x="1181757" y="4450099"/>
                <a:ext cx="11362548" cy="770596"/>
              </a:xfrm>
              <a:prstGeom prst="rect">
                <a:avLst/>
              </a:prstGeom>
              <a:noFill/>
            </p:spPr>
            <p:txBody>
              <a:bodyPr wrap="square">
                <a:spAutoFit/>
              </a:bodyPr>
              <a:lstStyle/>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i="1" smtClean="0">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𝑦</m:t>
                        </m:r>
                      </m:e>
                      <m:sub>
                        <m:r>
                          <a:rPr lang="es-MX" sz="2200" b="0" i="1">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rPr>
                          <m:t>𝑖</m:t>
                        </m:r>
                      </m:sub>
                      <m:sup>
                        <m:r>
                          <a:rPr lang="es-MX" sz="2200" i="1">
                            <a:solidFill>
                              <a:schemeClr val="tx1"/>
                            </a:solidFill>
                            <a:latin typeface="Cambria Math" panose="02040503050406030204" pitchFamily="18" charset="0"/>
                          </a:rPr>
                          <m:t>𝑠</m:t>
                        </m:r>
                      </m:sup>
                    </m:sSubSup>
                  </m:oMath>
                </a14:m>
                <a:r>
                  <a:rPr lang="es-MX" sz="2200" dirty="0">
                    <a:solidFill>
                      <a:schemeClr val="tx1"/>
                    </a:solidFill>
                    <a:latin typeface="Avenir Next LT Pro Light" panose="020B0304020202020204" pitchFamily="34" charset="0"/>
                  </a:rPr>
                  <a:t> = </a:t>
                </a:r>
                <a14:m>
                  <m:oMath xmlns:m="http://schemas.openxmlformats.org/officeDocument/2006/math">
                    <m:r>
                      <a:rPr lang="es-MX" sz="2200" i="1">
                        <a:solidFill>
                          <a:schemeClr val="tx1"/>
                        </a:solidFill>
                        <a:latin typeface="Cambria Math" panose="02040503050406030204" pitchFamily="18" charset="0"/>
                      </a:rPr>
                      <m:t>1</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ambulance</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type</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smtClean="0">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from</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potential</a:t>
                </a:r>
                <a:r>
                  <a:rPr lang="es-MX" sz="2200" dirty="0">
                    <a:solidFill>
                      <a:schemeClr val="tx1"/>
                    </a:solidFill>
                    <a:latin typeface="Avenir Next LT Pro Light" panose="020B0304020202020204" pitchFamily="34" charset="0"/>
                  </a:rPr>
                  <a:t> site </a:t>
                </a:r>
                <a14:m>
                  <m:oMath xmlns:m="http://schemas.openxmlformats.org/officeDocument/2006/math">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r>
                      <a:rPr lang="es-MX" sz="2200" i="1">
                        <a:solidFill>
                          <a:schemeClr val="tx1"/>
                        </a:solidFill>
                        <a:latin typeface="Cambria Math" panose="02040503050406030204" pitchFamily="18" charset="0"/>
                      </a:rPr>
                      <m:t> </m:t>
                    </m:r>
                  </m:oMath>
                </a14:m>
                <a:r>
                  <a:rPr lang="es-MX" sz="2200" dirty="0" err="1">
                    <a:solidFill>
                      <a:schemeClr val="tx1"/>
                    </a:solidFill>
                    <a:latin typeface="Avenir Next LT Pro Light" panose="020B0304020202020204" pitchFamily="34" charset="0"/>
                  </a:rPr>
                  <a:t>is</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dispatched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for</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in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0</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p:txBody>
          </p:sp>
        </mc:Choice>
        <mc:Fallback xmlns="">
          <p:sp>
            <p:nvSpPr>
              <p:cNvPr id="58" name="TextBox 57">
                <a:extLst>
                  <a:ext uri="{FF2B5EF4-FFF2-40B4-BE49-F238E27FC236}">
                    <a16:creationId xmlns:a16="http://schemas.microsoft.com/office/drawing/2014/main" id="{3BB3B291-141A-BAC3-2C05-E3B7B16115CF}"/>
                  </a:ext>
                </a:extLst>
              </p:cNvPr>
              <p:cNvSpPr txBox="1">
                <a:spLocks noRot="1" noChangeAspect="1" noMove="1" noResize="1" noEditPoints="1" noAdjustHandles="1" noChangeArrowheads="1" noChangeShapeType="1" noTextEdit="1"/>
              </p:cNvSpPr>
              <p:nvPr/>
            </p:nvSpPr>
            <p:spPr>
              <a:xfrm>
                <a:off x="1181757" y="4450099"/>
                <a:ext cx="11362548" cy="770596"/>
              </a:xfrm>
              <a:prstGeom prst="rect">
                <a:avLst/>
              </a:prstGeom>
              <a:blipFill>
                <a:blip r:embed="rId5"/>
                <a:stretch>
                  <a:fillRect t="-4762" b="-16667"/>
                </a:stretch>
              </a:blipFill>
            </p:spPr>
            <p:txBody>
              <a:bodyPr/>
              <a:lstStyle/>
              <a:p>
                <a:r>
                  <a:rPr lang="es-MX">
                    <a:noFill/>
                  </a:rPr>
                  <a:t> </a:t>
                </a:r>
              </a:p>
            </p:txBody>
          </p:sp>
        </mc:Fallback>
      </mc:AlternateContent>
      <p:sp>
        <p:nvSpPr>
          <p:cNvPr id="59" name="Content Placeholder 2">
            <a:extLst>
              <a:ext uri="{FF2B5EF4-FFF2-40B4-BE49-F238E27FC236}">
                <a16:creationId xmlns:a16="http://schemas.microsoft.com/office/drawing/2014/main" id="{58B0B156-6CDC-98E2-132B-9CCC90409E68}"/>
              </a:ext>
            </a:extLst>
          </p:cNvPr>
          <p:cNvSpPr>
            <a:spLocks noGrp="1"/>
          </p:cNvSpPr>
          <p:nvPr>
            <p:ph idx="1"/>
          </p:nvPr>
        </p:nvSpPr>
        <p:spPr>
          <a:xfrm>
            <a:off x="685153" y="1885947"/>
            <a:ext cx="2974359" cy="749053"/>
          </a:xfrm>
          <a:prstGeom prst="beve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fontScale="92500"/>
          </a:bodyPr>
          <a:lstStyle/>
          <a:p>
            <a:pPr marL="0" indent="0" algn="ctr">
              <a:buNone/>
            </a:pPr>
            <a:r>
              <a:rPr lang="en-US" sz="2200" b="1" dirty="0">
                <a:latin typeface="Lucida Calligraphy" panose="03010101010101010101" pitchFamily="66" charset="0"/>
                <a:ea typeface="A Gentle Touch" panose="02000603000000000000" pitchFamily="2" charset="0"/>
              </a:rPr>
              <a:t>Location variables</a:t>
            </a:r>
          </a:p>
        </p:txBody>
      </p:sp>
      <p:sp>
        <p:nvSpPr>
          <p:cNvPr id="60" name="Content Placeholder 2">
            <a:extLst>
              <a:ext uri="{FF2B5EF4-FFF2-40B4-BE49-F238E27FC236}">
                <a16:creationId xmlns:a16="http://schemas.microsoft.com/office/drawing/2014/main" id="{5D2D8F34-2A0C-B89B-ED17-E0511BB86958}"/>
              </a:ext>
            </a:extLst>
          </p:cNvPr>
          <p:cNvSpPr txBox="1">
            <a:spLocks/>
          </p:cNvSpPr>
          <p:nvPr/>
        </p:nvSpPr>
        <p:spPr>
          <a:xfrm>
            <a:off x="8488092" y="3599890"/>
            <a:ext cx="2974359" cy="749053"/>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Font typeface="Arial" panose="020B0604020202020204" pitchFamily="34" charset="0"/>
              <a:buNone/>
            </a:pPr>
            <a:r>
              <a:rPr lang="en-US" sz="2200" b="1" dirty="0">
                <a:latin typeface="Lucida Calligraphy" panose="03010101010101010101" pitchFamily="66" charset="0"/>
                <a:ea typeface="Batang" panose="02030600000101010101" pitchFamily="18" charset="-127"/>
              </a:rPr>
              <a:t>Dispatch variables</a:t>
            </a:r>
          </a:p>
        </p:txBody>
      </p:sp>
    </p:spTree>
    <p:extLst>
      <p:ext uri="{BB962C8B-B14F-4D97-AF65-F5344CB8AC3E}">
        <p14:creationId xmlns:p14="http://schemas.microsoft.com/office/powerpoint/2010/main" val="3273121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578591" y="675107"/>
            <a:ext cx="9031769" cy="838458"/>
          </a:xfrm>
        </p:spPr>
        <p:txBody>
          <a:bodyPr vert="horz" lIns="91440" tIns="45720" rIns="91440" bIns="45720" rtlCol="0" anchor="b">
            <a:noAutofit/>
          </a:bodyPr>
          <a:lstStyle/>
          <a:p>
            <a:pPr algn="ctr"/>
            <a:r>
              <a:rPr lang="en-US" sz="5400" dirty="0">
                <a:solidFill>
                  <a:schemeClr val="accent1">
                    <a:lumMod val="75000"/>
                  </a:schemeClr>
                </a:solidFill>
                <a:latin typeface="Wrexham" pitchFamily="2" charset="0"/>
              </a:rPr>
              <a:t>Variables</a:t>
            </a:r>
            <a:endParaRPr lang="en-US" sz="5400" kern="1200" dirty="0">
              <a:solidFill>
                <a:schemeClr val="accent1">
                  <a:lumMod val="75000"/>
                </a:schemeClr>
              </a:solidFill>
              <a:latin typeface="Wrexham" pitchFamily="2" charset="0"/>
            </a:endParaRPr>
          </a:p>
        </p:txBody>
      </p:sp>
      <p:grpSp>
        <p:nvGrpSpPr>
          <p:cNvPr id="17" name="Group 16">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8"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32"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pPr>
            <a:r>
              <a:rPr lang="es-MX">
                <a:solidFill>
                  <a:srgbClr val="FFFFFF"/>
                </a:solidFill>
              </a:rPr>
              <a:t>07/12/2022</a:t>
            </a:r>
            <a:endParaRPr lang="en-US">
              <a:solidFill>
                <a:srgbClr val="FFFFFF"/>
              </a:solidFill>
            </a:endParaRPr>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4038600" y="6492240"/>
            <a:ext cx="4114800" cy="365125"/>
          </a:xfrm>
        </p:spPr>
        <p:txBody>
          <a:bodyPr vert="horz" lIns="91440" tIns="45720" rIns="91440" bIns="45720" rtlCol="0" anchor="ctr">
            <a:normAutofit fontScale="92500" lnSpcReduction="20000"/>
          </a:bodyPr>
          <a:lstStyle/>
          <a:p>
            <a:pPr>
              <a:spcAft>
                <a:spcPts val="600"/>
              </a:spcAft>
            </a:pPr>
            <a:r>
              <a:rPr lang="es-MX" kern="1200">
                <a:solidFill>
                  <a:srgbClr val="FFFFFF"/>
                </a:solidFill>
                <a:latin typeface="+mn-lt"/>
                <a:ea typeface="+mn-ea"/>
                <a:cs typeface="+mn-cs"/>
              </a:rPr>
              <a:t>Universidad Autónoma de Nuevo León. M. C. Beatriz Alejandra García Ramos</a:t>
            </a:r>
            <a:endParaRPr lang="en-US"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854440" y="649224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36</a:t>
            </a:fld>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5740FC-688A-EAF1-1DA3-82A9E854D2CB}"/>
                  </a:ext>
                </a:extLst>
              </p:cNvPr>
              <p:cNvSpPr txBox="1"/>
              <p:nvPr/>
            </p:nvSpPr>
            <p:spPr>
              <a:xfrm>
                <a:off x="614165" y="2814379"/>
                <a:ext cx="11362548" cy="3145092"/>
              </a:xfrm>
              <a:prstGeom prst="rect">
                <a:avLst/>
              </a:prstGeom>
              <a:noFill/>
            </p:spPr>
            <p:txBody>
              <a:bodyPr wrap="square">
                <a:spAutoFit/>
              </a:bodyPr>
              <a:lstStyle/>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𝐹𝑢𝑙𝑙</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dirty="0">
                    <a:solidFill>
                      <a:schemeClr val="tx1"/>
                    </a:solidFill>
                    <a:latin typeface="Avenir Next LT Pro Light" panose="020B0304020202020204" pitchFamily="34" charset="0"/>
                  </a:rPr>
                  <a:t> in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𝑃𝑎𝑟𝑡𝑖𝑎𝑙</m:t>
                    </m:r>
                    <m:r>
                      <a:rPr lang="es-MX" sz="2200" b="0" i="1" smtClean="0">
                        <a:solidFill>
                          <a:schemeClr val="tx1"/>
                        </a:solidFill>
                        <a:latin typeface="Cambria Math" panose="02040503050406030204" pitchFamily="18" charset="0"/>
                      </a:rPr>
                      <m:t> 1</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in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a:rPr lang="es-MX" sz="2200" b="0" i="1" smtClean="0">
                            <a:solidFill>
                              <a:schemeClr val="tx1"/>
                            </a:solidFill>
                            <a:latin typeface="Cambria Math" panose="02040503050406030204" pitchFamily="18" charset="0"/>
                            <a:ea typeface="Cambria Math" panose="02040503050406030204" pitchFamily="18" charset="0"/>
                          </a:rPr>
                          <m:t>𝛿</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𝑃𝑎𝑟𝑡𝑖𝑎𝑙</m:t>
                    </m:r>
                    <m:r>
                      <a:rPr lang="es-MX" sz="2200" b="0" i="1" smtClean="0">
                        <a:solidFill>
                          <a:schemeClr val="tx1"/>
                        </a:solidFill>
                        <a:latin typeface="Cambria Math" panose="02040503050406030204" pitchFamily="18" charset="0"/>
                      </a:rPr>
                      <m:t> 2</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in </a:t>
                </a:r>
                <a:r>
                  <a:rPr lang="es-MX" sz="2200" dirty="0" err="1">
                    <a:solidFill>
                      <a:schemeClr val="tx1"/>
                    </a:solidFill>
                    <a:latin typeface="Avenir Next LT Pro Light" panose="020B0304020202020204" pitchFamily="34" charset="0"/>
                  </a:rPr>
                  <a:t>scenario</a:t>
                </a:r>
                <a:r>
                  <a:rPr lang="es-MX" sz="2200" dirty="0">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a:rPr lang="es-MX" sz="2200" b="0" i="1" smtClean="0">
                            <a:solidFill>
                              <a:schemeClr val="tx1"/>
                            </a:solidFill>
                            <a:latin typeface="Cambria Math" panose="02040503050406030204" pitchFamily="18" charset="0"/>
                            <a:ea typeface="Cambria Math" panose="02040503050406030204" pitchFamily="18" charset="0"/>
                          </a:rPr>
                          <m:t>𝜑</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𝑃𝑎𝑟𝑡𝑖𝑎𝑙</m:t>
                    </m:r>
                    <m:r>
                      <a:rPr lang="es-MX" sz="2200" b="0" i="1" smtClean="0">
                        <a:solidFill>
                          <a:schemeClr val="tx1"/>
                        </a:solidFill>
                        <a:latin typeface="Cambria Math" panose="02040503050406030204" pitchFamily="18" charset="0"/>
                      </a:rPr>
                      <m:t> 3</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in </a:t>
                </a:r>
                <a:r>
                  <a:rPr lang="es-MX" sz="2200" dirty="0" err="1">
                    <a:solidFill>
                      <a:schemeClr val="tx1"/>
                    </a:solidFill>
                    <a:latin typeface="Avenir Next LT Pro Light" panose="020B0304020202020204" pitchFamily="34" charset="0"/>
                  </a:rPr>
                  <a:t>scenario</a:t>
                </a:r>
                <a:r>
                  <a:rPr lang="es-MX" sz="2200" dirty="0">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 </m:t>
                    </m:r>
                    <m:r>
                      <a:rPr lang="es-MX" sz="2200" b="0" i="1">
                        <a:solidFill>
                          <a:schemeClr val="tx1"/>
                        </a:solidFill>
                        <a:latin typeface="Cambria Math" panose="02040503050406030204" pitchFamily="18" charset="0"/>
                      </a:rPr>
                      <m:t>=1</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a:solidFill>
                          <a:schemeClr val="tx1"/>
                        </a:solidFill>
                        <a:latin typeface="Cambria Math" panose="02040503050406030204" pitchFamily="18" charset="0"/>
                      </a:rPr>
                      <m:t>𝑖</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𝑁𝑢𝑙𝑙</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at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a:solidFill>
                          <a:schemeClr val="tx1"/>
                        </a:solidFill>
                        <a:latin typeface="Cambria Math" panose="02040503050406030204" pitchFamily="18" charset="0"/>
                      </a:rPr>
                      <m:t>𝑠</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𝑆</m:t>
                    </m:r>
                    <m:r>
                      <a:rPr lang="es-MX" sz="2200" b="0" i="1">
                        <a:solidFill>
                          <a:schemeClr val="tx1"/>
                        </a:solidFill>
                        <a:latin typeface="Cambria Math" panose="02040503050406030204" pitchFamily="18" charset="0"/>
                        <a:ea typeface="Cambria Math" panose="02040503050406030204" pitchFamily="18" charset="0"/>
                      </a:rPr>
                      <m:t>;0</m:t>
                    </m:r>
                  </m:oMath>
                </a14:m>
                <a:r>
                  <a:rPr lang="es-MX" sz="2200" dirty="0">
                    <a:solidFill>
                      <a:schemeClr val="tx1"/>
                    </a:solidFill>
                    <a:latin typeface="Avenir Next LT Pro Light" panose="020B0304020202020204" pitchFamily="34" charset="0"/>
                  </a:rPr>
                  <a:t> otherwise.</a:t>
                </a:r>
              </a:p>
            </p:txBody>
          </p:sp>
        </mc:Choice>
        <mc:Fallback xmlns="">
          <p:sp>
            <p:nvSpPr>
              <p:cNvPr id="57" name="TextBox 56">
                <a:extLst>
                  <a:ext uri="{FF2B5EF4-FFF2-40B4-BE49-F238E27FC236}">
                    <a16:creationId xmlns:a16="http://schemas.microsoft.com/office/drawing/2014/main" id="{AA5740FC-688A-EAF1-1DA3-82A9E854D2CB}"/>
                  </a:ext>
                </a:extLst>
              </p:cNvPr>
              <p:cNvSpPr txBox="1">
                <a:spLocks noRot="1" noChangeAspect="1" noMove="1" noResize="1" noEditPoints="1" noAdjustHandles="1" noChangeArrowheads="1" noChangeShapeType="1" noTextEdit="1"/>
              </p:cNvSpPr>
              <p:nvPr/>
            </p:nvSpPr>
            <p:spPr>
              <a:xfrm>
                <a:off x="614165" y="2814379"/>
                <a:ext cx="11362548" cy="3145092"/>
              </a:xfrm>
              <a:prstGeom prst="rect">
                <a:avLst/>
              </a:prstGeom>
              <a:blipFill>
                <a:blip r:embed="rId4"/>
                <a:stretch>
                  <a:fillRect t="-1163" b="-2907"/>
                </a:stretch>
              </a:blipFill>
            </p:spPr>
            <p:txBody>
              <a:bodyPr/>
              <a:lstStyle/>
              <a:p>
                <a:r>
                  <a:rPr lang="es-MX">
                    <a:noFill/>
                  </a:rPr>
                  <a:t> </a:t>
                </a:r>
              </a:p>
            </p:txBody>
          </p:sp>
        </mc:Fallback>
      </mc:AlternateContent>
      <p:sp>
        <p:nvSpPr>
          <p:cNvPr id="58" name="Content Placeholder 2">
            <a:extLst>
              <a:ext uri="{FF2B5EF4-FFF2-40B4-BE49-F238E27FC236}">
                <a16:creationId xmlns:a16="http://schemas.microsoft.com/office/drawing/2014/main" id="{62F758A4-EE01-3AF4-F877-81D34A73DA9A}"/>
              </a:ext>
            </a:extLst>
          </p:cNvPr>
          <p:cNvSpPr txBox="1">
            <a:spLocks/>
          </p:cNvSpPr>
          <p:nvPr/>
        </p:nvSpPr>
        <p:spPr>
          <a:xfrm>
            <a:off x="685153" y="1888614"/>
            <a:ext cx="2974359" cy="749053"/>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Font typeface="Arial" panose="020B0604020202020204" pitchFamily="34" charset="0"/>
              <a:buNone/>
            </a:pPr>
            <a:r>
              <a:rPr lang="en-US" sz="2200" b="1" dirty="0">
                <a:latin typeface="Lucida Calligraphy" panose="03010101010101010101" pitchFamily="66" charset="0"/>
                <a:ea typeface="Batang" panose="02030600000101010101" pitchFamily="18" charset="-127"/>
              </a:rPr>
              <a:t>Coverage variables</a:t>
            </a:r>
          </a:p>
        </p:txBody>
      </p:sp>
    </p:spTree>
    <p:extLst>
      <p:ext uri="{BB962C8B-B14F-4D97-AF65-F5344CB8AC3E}">
        <p14:creationId xmlns:p14="http://schemas.microsoft.com/office/powerpoint/2010/main" val="66161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99105"/>
            <a:ext cx="10806546" cy="17558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4">
            <a:extLst>
              <a:ext uri="{FF2B5EF4-FFF2-40B4-BE49-F238E27FC236}">
                <a16:creationId xmlns:a16="http://schemas.microsoft.com/office/drawing/2014/main" id="{1C601609-75CE-4CAA-9520-1CD1076BA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16" name="Rectangle 2">
              <a:extLst>
                <a:ext uri="{FF2B5EF4-FFF2-40B4-BE49-F238E27FC236}">
                  <a16:creationId xmlns:a16="http://schemas.microsoft.com/office/drawing/2014/main" id="{59900C35-2E02-41A0-ABB5-EA0BEB9FD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CBCF5FCB-4FA9-4595-90C2-9D063B5E4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C1AADA6C-3F63-4D4A-AF84-0ED447D0F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D3D59899-4DF2-4DE1-8EE8-1C8E16055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DA4C4CDA-3FC5-4A6A-BAFE-977CB614E5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A4016669-38F7-4F7F-AD2F-2BA576D7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DA73A589-79D3-4A5A-9094-C3A69CF9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56EB2622-CE07-49D9-96DA-A27CD4969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2F004B65-48B3-4E04-B12B-A42AE1BA7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5D51F45B-6911-4E9B-8F00-9F9016B8A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2CB57D3C-685E-4CF6-80E7-D6D2E8AA5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42B7417D-88BA-4A07-A037-A598CA519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2581F91C-3245-4CC9-AE9C-20713201D5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8449BF09-F04A-412E-8CBA-D81F0F2AF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73FB0607-74E7-40F5-9196-F19E1AB74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263E7E3B-57A7-4E14-BC6E-F5888E6A9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EE6C892E-7464-4649-AFAC-8FCD23E5F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FEC3099C-1531-4B73-9DE7-B3B15ABE4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0D768EF6-7AE9-40DE-8CC0-901E573E1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E6153FD2-D44D-43AE-B1F6-EB5737FF2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501384"/>
            <a:ext cx="11371811"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pPr>
            <a:r>
              <a:rPr lang="es-MX">
                <a:solidFill>
                  <a:srgbClr val="FFFFFF"/>
                </a:solidFill>
              </a:rPr>
              <a:t>07/12/2022</a:t>
            </a:r>
            <a:endParaRPr lang="en-US">
              <a:solidFill>
                <a:srgbClr val="FFFFFF"/>
              </a:solidFill>
            </a:endParaRPr>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3834244" y="6492240"/>
            <a:ext cx="4114800" cy="365125"/>
          </a:xfrm>
        </p:spPr>
        <p:txBody>
          <a:bodyPr vert="horz" lIns="91440" tIns="45720" rIns="91440" bIns="45720" rtlCol="0" anchor="ctr">
            <a:normAutofit fontScale="92500" lnSpcReduction="20000"/>
          </a:bodyPr>
          <a:lstStyle/>
          <a:p>
            <a:pPr>
              <a:spcAft>
                <a:spcPts val="600"/>
              </a:spcAft>
            </a:pPr>
            <a:r>
              <a:rPr lang="es-MX" kern="1200">
                <a:solidFill>
                  <a:srgbClr val="FFFFFF"/>
                </a:solidFill>
                <a:latin typeface="+mn-lt"/>
                <a:ea typeface="+mn-ea"/>
                <a:cs typeface="+mn-cs"/>
              </a:rPr>
              <a:t>Universidad Autónoma de Nuevo León. M. C. Beatriz Alejandra García Ramos</a:t>
            </a:r>
            <a:endParaRPr lang="en-US"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486048" y="6492240"/>
            <a:ext cx="2743200" cy="365125"/>
          </a:xfrm>
        </p:spPr>
        <p:txBody>
          <a:bodyPr vert="horz" lIns="91440" tIns="45720" rIns="91440" bIns="45720" rtlCol="0" anchor="ctr">
            <a:normAutofit/>
          </a:bodyPr>
          <a:lstStyle/>
          <a:p>
            <a:pPr>
              <a:spcAft>
                <a:spcPts val="600"/>
              </a:spcAft>
            </a:pPr>
            <a:fld id="{1E4C7A1A-C006-465A-8035-A942FDF27424}" type="slidenum">
              <a:rPr lang="en-US">
                <a:solidFill>
                  <a:srgbClr val="FFFFFF"/>
                </a:solidFill>
              </a:rPr>
              <a:pPr>
                <a:spcAft>
                  <a:spcPts val="600"/>
                </a:spcAft>
              </a:pPr>
              <a:t>37</a:t>
            </a:fld>
            <a:endParaRPr lang="en-US">
              <a:solidFill>
                <a:srgbClr val="FFFFFF"/>
              </a:solidFill>
            </a:endParaRPr>
          </a:p>
        </p:txBody>
      </p:sp>
      <p:sp>
        <p:nvSpPr>
          <p:cNvPr id="9" name="Title 8">
            <a:extLst>
              <a:ext uri="{FF2B5EF4-FFF2-40B4-BE49-F238E27FC236}">
                <a16:creationId xmlns:a16="http://schemas.microsoft.com/office/drawing/2014/main" id="{FDD14784-4373-D62B-F000-C0C87093778C}"/>
              </a:ext>
            </a:extLst>
          </p:cNvPr>
          <p:cNvSpPr>
            <a:spLocks noGrp="1"/>
          </p:cNvSpPr>
          <p:nvPr>
            <p:ph type="title"/>
          </p:nvPr>
        </p:nvSpPr>
        <p:spPr>
          <a:xfrm>
            <a:off x="838200" y="318630"/>
            <a:ext cx="10515600" cy="1325563"/>
          </a:xfrm>
        </p:spPr>
        <p:txBody>
          <a:bodyPr/>
          <a:lstStyle/>
          <a:p>
            <a:r>
              <a:rPr lang="es-MX" dirty="0">
                <a:solidFill>
                  <a:schemeClr val="accent1">
                    <a:lumMod val="75000"/>
                  </a:schemeClr>
                </a:solidFill>
                <a:latin typeface="Wrexham" pitchFamily="2" charset="0"/>
              </a:rPr>
              <a:t>Sets and </a:t>
            </a:r>
            <a:r>
              <a:rPr lang="es-MX" dirty="0" err="1">
                <a:solidFill>
                  <a:schemeClr val="accent1">
                    <a:lumMod val="75000"/>
                  </a:schemeClr>
                </a:solidFill>
                <a:latin typeface="Wrexham" pitchFamily="2" charset="0"/>
              </a:rPr>
              <a:t>parameters</a:t>
            </a:r>
            <a:r>
              <a:rPr lang="es-MX"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F8124AD6-219B-5574-5F7D-7A2E7423AAFF}"/>
                  </a:ext>
                </a:extLst>
              </p:cNvPr>
              <p:cNvSpPr>
                <a:spLocks noGrp="1"/>
              </p:cNvSpPr>
              <p:nvPr>
                <p:ph idx="1"/>
              </p:nvPr>
            </p:nvSpPr>
            <p:spPr/>
            <p:txBody>
              <a:bodyPr>
                <a:normAutofit/>
              </a:bodyPr>
              <a:lstStyle/>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𝛼</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i="1">
                        <a:latin typeface="Cambria Math" panose="02040503050406030204" pitchFamily="18" charset="0"/>
                      </a:rPr>
                      <m:t>𝐹𝑢𝑙𝑙</m:t>
                    </m:r>
                  </m:oMath>
                </a14:m>
                <a:r>
                  <a:rPr lang="en-US" sz="2200" dirty="0">
                    <a:solidFill>
                      <a:schemeClr val="tx1"/>
                    </a:solidFill>
                    <a:latin typeface="Avenir Next LT Pro Light" panose="020B0304020202020204" pitchFamily="34" charset="0"/>
                  </a:rPr>
                  <a:t> an accident.</a:t>
                </a:r>
                <a:endParaRPr lang="es-MX" sz="2200" b="0" i="1" dirty="0">
                  <a:solidFill>
                    <a:schemeClr val="tx1"/>
                  </a:solidFill>
                  <a:latin typeface="Avenir Next LT Pro Light" panose="020B0304020202020204" pitchFamily="34" charset="0"/>
                  <a:ea typeface="Cambria Math" panose="02040503050406030204" pitchFamily="18" charset="0"/>
                </a:endParaRPr>
              </a:p>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𝛽</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b="0" i="1" dirty="0" smtClean="0">
                        <a:solidFill>
                          <a:schemeClr val="tx1"/>
                        </a:solidFill>
                        <a:latin typeface="Cambria Math" panose="02040503050406030204" pitchFamily="18" charset="0"/>
                      </a:rPr>
                      <m:t>𝑃</m:t>
                    </m:r>
                    <m:r>
                      <a:rPr lang="en-US" sz="2200" b="0" i="1" dirty="0" smtClean="0">
                        <a:solidFill>
                          <a:schemeClr val="tx1"/>
                        </a:solidFill>
                        <a:latin typeface="Cambria Math" panose="02040503050406030204" pitchFamily="18" charset="0"/>
                      </a:rPr>
                      <m:t>𝑎𝑟𝑡𝑖𝑎𝑙</m:t>
                    </m:r>
                    <m:r>
                      <a:rPr lang="en-US" sz="2200" b="0" i="1" dirty="0" smtClean="0">
                        <a:solidFill>
                          <a:schemeClr val="tx1"/>
                        </a:solidFill>
                        <a:latin typeface="Cambria Math" panose="02040503050406030204" pitchFamily="18" charset="0"/>
                      </a:rPr>
                      <m:t> 1 </m:t>
                    </m:r>
                  </m:oMath>
                </a14:m>
                <a:r>
                  <a:rPr lang="en-US" sz="2200" i="1" dirty="0">
                    <a:solidFill>
                      <a:schemeClr val="tx1"/>
                    </a:solidFill>
                    <a:latin typeface="Avenir Next LT Pro Light" panose="020B0304020202020204" pitchFamily="34" charset="0"/>
                  </a:rPr>
                  <a:t>coverage  </a:t>
                </a:r>
                <a:r>
                  <a:rPr lang="en-US" sz="2200" dirty="0">
                    <a:solidFill>
                      <a:schemeClr val="tx1"/>
                    </a:solidFill>
                    <a:latin typeface="Avenir Next LT Pro Light" panose="020B0304020202020204" pitchFamily="34" charset="0"/>
                  </a:rPr>
                  <a:t>an accident</a:t>
                </a:r>
              </a:p>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𝛿</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b="0" i="1" dirty="0" smtClean="0">
                        <a:solidFill>
                          <a:schemeClr val="tx1"/>
                        </a:solidFill>
                        <a:latin typeface="Cambria Math" panose="02040503050406030204" pitchFamily="18" charset="0"/>
                      </a:rPr>
                      <m:t>𝑃</m:t>
                    </m:r>
                    <m:r>
                      <a:rPr lang="en-US" sz="2200" i="1" dirty="0" smtClean="0">
                        <a:solidFill>
                          <a:schemeClr val="tx1"/>
                        </a:solidFill>
                        <a:latin typeface="Cambria Math" panose="02040503050406030204" pitchFamily="18" charset="0"/>
                      </a:rPr>
                      <m:t>𝑎𝑟𝑡𝑖𝑎𝑙</m:t>
                    </m:r>
                    <m:r>
                      <a:rPr lang="en-US" sz="2200" i="1" dirty="0" smtClean="0">
                        <a:solidFill>
                          <a:schemeClr val="tx1"/>
                        </a:solidFill>
                        <a:latin typeface="Cambria Math" panose="02040503050406030204" pitchFamily="18" charset="0"/>
                      </a:rPr>
                      <m:t> 2 </m:t>
                    </m:r>
                  </m:oMath>
                </a14:m>
                <a:r>
                  <a:rPr lang="en-US" sz="2200" i="1" dirty="0">
                    <a:solidFill>
                      <a:schemeClr val="tx1"/>
                    </a:solidFill>
                    <a:latin typeface="Avenir Next LT Pro Light" panose="020B0304020202020204" pitchFamily="34" charset="0"/>
                  </a:rPr>
                  <a:t>coverage  </a:t>
                </a:r>
                <a:r>
                  <a:rPr lang="en-US" sz="2200" dirty="0">
                    <a:solidFill>
                      <a:schemeClr val="tx1"/>
                    </a:solidFill>
                    <a:latin typeface="Avenir Next LT Pro Light" panose="020B0304020202020204" pitchFamily="34" charset="0"/>
                  </a:rPr>
                  <a:t>an accident</a:t>
                </a:r>
                <a:endParaRPr lang="en-US" sz="2200" i="1" dirty="0">
                  <a:solidFill>
                    <a:schemeClr val="tx1"/>
                  </a:solidFill>
                  <a:latin typeface="Avenir Next LT Pro Light" panose="020B0304020202020204" pitchFamily="34" charset="0"/>
                </a:endParaRPr>
              </a:p>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𝜑</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b="0" i="1" dirty="0" smtClean="0">
                        <a:solidFill>
                          <a:schemeClr val="tx1"/>
                        </a:solidFill>
                        <a:latin typeface="Cambria Math" panose="02040503050406030204" pitchFamily="18" charset="0"/>
                      </a:rPr>
                      <m:t>𝑃</m:t>
                    </m:r>
                    <m:r>
                      <a:rPr lang="en-US" sz="2200" i="1" dirty="0" smtClean="0">
                        <a:solidFill>
                          <a:schemeClr val="tx1"/>
                        </a:solidFill>
                        <a:latin typeface="Cambria Math" panose="02040503050406030204" pitchFamily="18" charset="0"/>
                      </a:rPr>
                      <m:t>𝑎𝑟𝑡𝑖𝑎𝑙</m:t>
                    </m:r>
                    <m:r>
                      <a:rPr lang="en-US" sz="2200" i="1" dirty="0" smtClean="0">
                        <a:solidFill>
                          <a:schemeClr val="tx1"/>
                        </a:solidFill>
                        <a:latin typeface="Cambria Math" panose="02040503050406030204" pitchFamily="18" charset="0"/>
                      </a:rPr>
                      <m:t> 3</m:t>
                    </m:r>
                  </m:oMath>
                </a14:m>
                <a:r>
                  <a:rPr lang="en-US" sz="2200" i="1" dirty="0">
                    <a:solidFill>
                      <a:schemeClr val="tx1"/>
                    </a:solidFill>
                    <a:latin typeface="Avenir Next LT Pro Light" panose="020B0304020202020204" pitchFamily="34" charset="0"/>
                  </a:rPr>
                  <a:t> coverage  </a:t>
                </a:r>
                <a:r>
                  <a:rPr lang="en-US" sz="2200" dirty="0">
                    <a:solidFill>
                      <a:schemeClr val="tx1"/>
                    </a:solidFill>
                    <a:latin typeface="Avenir Next LT Pro Light" panose="020B0304020202020204" pitchFamily="34" charset="0"/>
                  </a:rPr>
                  <a:t>an accident</a:t>
                </a:r>
                <a:endParaRPr lang="en-US" sz="2200" i="1" dirty="0">
                  <a:solidFill>
                    <a:schemeClr val="tx1"/>
                  </a:solidFill>
                  <a:latin typeface="Avenir Next LT Pro Light" panose="020B0304020202020204" pitchFamily="34" charset="0"/>
                </a:endParaRPr>
              </a:p>
              <a:p>
                <a:pPr>
                  <a:lnSpc>
                    <a:spcPct val="150000"/>
                  </a:lnSpc>
                </a:pPr>
                <a14:m>
                  <m:oMath xmlns:m="http://schemas.openxmlformats.org/officeDocument/2006/math">
                    <m:r>
                      <a:rPr lang="es-MX" sz="2200" b="0" i="1" smtClean="0">
                        <a:solidFill>
                          <a:schemeClr val="tx1"/>
                        </a:solidFill>
                        <a:latin typeface="Cambria Math" panose="02040503050406030204" pitchFamily="18" charset="0"/>
                      </a:rPr>
                      <m:t>𝑝</m:t>
                    </m:r>
                    <m:r>
                      <a:rPr lang="es-MX" sz="2200">
                        <a:solidFill>
                          <a:schemeClr val="tx1"/>
                        </a:solidFill>
                        <a:latin typeface="Cambria Math" panose="02040503050406030204" pitchFamily="18" charset="0"/>
                      </a:rPr>
                      <m:t>:</m:t>
                    </m:r>
                  </m:oMath>
                </a14:m>
                <a:r>
                  <a:rPr lang="en-US"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penalty</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from</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not</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covering</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where</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smtClean="0">
                        <a:solidFill>
                          <a:schemeClr val="tx1"/>
                        </a:solidFill>
                        <a:latin typeface="Cambria Math" panose="02040503050406030204" pitchFamily="18" charset="0"/>
                        <a:ea typeface="Cambria Math" panose="02040503050406030204" pitchFamily="18" charset="0"/>
                      </a:rPr>
                      <m:t>𝑝</m:t>
                    </m:r>
                    <m:r>
                      <a:rPr lang="es-MX" sz="2200" i="1" smtClean="0">
                        <a:solidFill>
                          <a:schemeClr val="tx1"/>
                        </a:solidFill>
                        <a:latin typeface="Cambria Math" panose="02040503050406030204" pitchFamily="18" charset="0"/>
                        <a:ea typeface="Cambria Math" panose="02040503050406030204" pitchFamily="18" charset="0"/>
                      </a:rPr>
                      <m:t>=</m:t>
                    </m:r>
                    <m:f>
                      <m:fPr>
                        <m:ctrlPr>
                          <a:rPr lang="es-MX" sz="2200" i="1" smtClean="0">
                            <a:solidFill>
                              <a:schemeClr val="tx1"/>
                            </a:solidFill>
                            <a:latin typeface="Cambria Math" panose="02040503050406030204" pitchFamily="18" charset="0"/>
                            <a:ea typeface="Cambria Math" panose="02040503050406030204" pitchFamily="18" charset="0"/>
                          </a:rPr>
                        </m:ctrlPr>
                      </m:fPr>
                      <m:num>
                        <m:func>
                          <m:funcPr>
                            <m:ctrlPr>
                              <a:rPr lang="es-MX" sz="2200" i="1" smtClean="0">
                                <a:solidFill>
                                  <a:schemeClr val="tx1"/>
                                </a:solidFill>
                                <a:latin typeface="Cambria Math" panose="02040503050406030204" pitchFamily="18" charset="0"/>
                                <a:ea typeface="Cambria Math" panose="02040503050406030204" pitchFamily="18" charset="0"/>
                              </a:rPr>
                            </m:ctrlPr>
                          </m:funcPr>
                          <m:fName>
                            <m:r>
                              <m:rPr>
                                <m:sty m:val="p"/>
                              </m:rPr>
                              <a:rPr lang="es-MX" sz="2200" smtClean="0">
                                <a:solidFill>
                                  <a:schemeClr val="tx1"/>
                                </a:solidFill>
                                <a:latin typeface="Cambria Math" panose="02040503050406030204" pitchFamily="18" charset="0"/>
                                <a:ea typeface="Cambria Math" panose="02040503050406030204" pitchFamily="18" charset="0"/>
                              </a:rPr>
                              <m:t>max</m:t>
                            </m:r>
                          </m:fName>
                          <m:e>
                            <m:d>
                              <m:dPr>
                                <m:ctrlPr>
                                  <a:rPr lang="es-MX" sz="2200" i="1" smtClean="0">
                                    <a:solidFill>
                                      <a:schemeClr val="tx1"/>
                                    </a:solidFill>
                                    <a:latin typeface="Cambria Math" panose="02040503050406030204" pitchFamily="18" charset="0"/>
                                    <a:ea typeface="Cambria Math" panose="02040503050406030204" pitchFamily="18" charset="0"/>
                                  </a:rPr>
                                </m:ctrlPr>
                              </m:dPr>
                              <m:e>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𝑐</m:t>
                                    </m:r>
                                  </m:e>
                                  <m:sub>
                                    <m:r>
                                      <a:rPr lang="es-MX" sz="2200" i="1" smtClean="0">
                                        <a:solidFill>
                                          <a:schemeClr val="tx1"/>
                                        </a:solidFill>
                                        <a:latin typeface="Cambria Math" panose="02040503050406030204" pitchFamily="18" charset="0"/>
                                        <a:ea typeface="Cambria Math" panose="02040503050406030204" pitchFamily="18" charset="0"/>
                                      </a:rPr>
                                      <m:t>𝑙𝑖</m:t>
                                    </m:r>
                                  </m:sub>
                                </m:sSub>
                              </m:e>
                            </m:d>
                          </m:e>
                        </m:func>
                      </m:num>
                      <m:den>
                        <m:r>
                          <a:rPr lang="es-MX" sz="2200" i="1" smtClean="0">
                            <a:solidFill>
                              <a:schemeClr val="tx1"/>
                            </a:solidFill>
                            <a:latin typeface="Cambria Math" panose="02040503050406030204" pitchFamily="18" charset="0"/>
                            <a:ea typeface="Cambria Math" panose="02040503050406030204" pitchFamily="18" charset="0"/>
                          </a:rPr>
                          <m:t>|</m:t>
                        </m:r>
                        <m:r>
                          <a:rPr lang="es-MX" sz="2200" i="1" smtClean="0">
                            <a:solidFill>
                              <a:schemeClr val="tx1"/>
                            </a:solidFill>
                            <a:latin typeface="Cambria Math" panose="02040503050406030204" pitchFamily="18" charset="0"/>
                            <a:ea typeface="Cambria Math" panose="02040503050406030204" pitchFamily="18" charset="0"/>
                          </a:rPr>
                          <m:t>𝑆</m:t>
                        </m:r>
                        <m:r>
                          <a:rPr lang="es-MX" sz="2200" i="1" smtClean="0">
                            <a:solidFill>
                              <a:schemeClr val="tx1"/>
                            </a:solidFill>
                            <a:latin typeface="Cambria Math" panose="02040503050406030204" pitchFamily="18" charset="0"/>
                            <a:ea typeface="Cambria Math" panose="02040503050406030204" pitchFamily="18" charset="0"/>
                          </a:rPr>
                          <m:t>|</m:t>
                        </m:r>
                      </m:den>
                    </m:f>
                    <m:r>
                      <a:rPr lang="es-MX" sz="2200" i="1" smtClean="0">
                        <a:solidFill>
                          <a:schemeClr val="tx1"/>
                        </a:solidFill>
                        <a:latin typeface="Cambria Math" panose="02040503050406030204" pitchFamily="18" charset="0"/>
                        <a:ea typeface="Cambria Math" panose="02040503050406030204" pitchFamily="18" charset="0"/>
                      </a:rPr>
                      <m:t>+</m:t>
                    </m:r>
                    <m:r>
                      <a:rPr lang="es-MX" sz="2200" i="1" smtClean="0">
                        <a:solidFill>
                          <a:schemeClr val="tx1"/>
                        </a:solidFill>
                        <a:latin typeface="Cambria Math" panose="02040503050406030204" pitchFamily="18" charset="0"/>
                        <a:ea typeface="Cambria Math" panose="02040503050406030204" pitchFamily="18" charset="0"/>
                      </a:rPr>
                      <m:t>𝜀</m:t>
                    </m:r>
                  </m:oMath>
                </a14:m>
                <a:endParaRPr lang="es-MX" sz="2200" dirty="0">
                  <a:solidFill>
                    <a:schemeClr val="tx1"/>
                  </a:solidFill>
                  <a:latin typeface="Avenir Next LT Pro Light" panose="020B0304020202020204" pitchFamily="34" charset="0"/>
                </a:endParaRPr>
              </a:p>
              <a:p>
                <a:pPr>
                  <a:lnSpc>
                    <a:spcPct val="150000"/>
                  </a:lnSpc>
                </a:pPr>
                <a:endParaRPr lang="es-MX" sz="2200" dirty="0">
                  <a:solidFill>
                    <a:schemeClr val="tx1"/>
                  </a:solidFill>
                  <a:latin typeface="Avenir Next LT Pro Light" panose="020B0304020202020204" pitchFamily="34" charset="0"/>
                </a:endParaRPr>
              </a:p>
            </p:txBody>
          </p:sp>
        </mc:Choice>
        <mc:Fallback xmlns="">
          <p:sp>
            <p:nvSpPr>
              <p:cNvPr id="12" name="Content Placeholder 11">
                <a:extLst>
                  <a:ext uri="{FF2B5EF4-FFF2-40B4-BE49-F238E27FC236}">
                    <a16:creationId xmlns:a16="http://schemas.microsoft.com/office/drawing/2014/main" id="{F8124AD6-219B-5574-5F7D-7A2E7423AAFF}"/>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s-MX">
                    <a:noFill/>
                  </a:rPr>
                  <a:t> </a:t>
                </a:r>
              </a:p>
            </p:txBody>
          </p:sp>
        </mc:Fallback>
      </mc:AlternateContent>
    </p:spTree>
    <p:extLst>
      <p:ext uri="{BB962C8B-B14F-4D97-AF65-F5344CB8AC3E}">
        <p14:creationId xmlns:p14="http://schemas.microsoft.com/office/powerpoint/2010/main" val="2562402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8"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63339" y="266655"/>
            <a:ext cx="5186842" cy="818434"/>
          </a:xfrm>
        </p:spPr>
        <p:txBody>
          <a:bodyPr vert="horz" lIns="91440" tIns="45720" rIns="91440" bIns="45720" rtlCol="0" anchor="b">
            <a:normAutofit/>
          </a:bodyPr>
          <a:lstStyle/>
          <a:p>
            <a:pPr algn="ctr"/>
            <a:r>
              <a:rPr lang="en-US" sz="5200" kern="1200" dirty="0">
                <a:solidFill>
                  <a:schemeClr val="accent1">
                    <a:lumMod val="75000"/>
                  </a:schemeClr>
                </a:solidFill>
                <a:latin typeface="Wrexham" pitchFamily="2" charset="0"/>
              </a:rPr>
              <a:t>SBALD Model</a:t>
            </a:r>
          </a:p>
        </p:txBody>
      </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r>
              <a:rPr lang="es-MX"/>
              <a:t>07/12/2022</a:t>
            </a:r>
            <a:endParaRPr lang="en-US"/>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2756760" y="6378575"/>
            <a:ext cx="2634145" cy="365125"/>
          </a:xfrm>
        </p:spPr>
        <p:txBody>
          <a:bodyPr vert="horz" lIns="91440" tIns="45720" rIns="91440" bIns="45720" rtlCol="0" anchor="ctr">
            <a:normAutofit/>
          </a:bodyPr>
          <a:lstStyle/>
          <a:p>
            <a:pPr algn="l">
              <a:lnSpc>
                <a:spcPct val="90000"/>
              </a:lnSpc>
              <a:spcAft>
                <a:spcPts val="600"/>
              </a:spcAft>
            </a:pPr>
            <a:r>
              <a:rPr lang="es-MX" sz="900" kern="1200">
                <a:solidFill>
                  <a:schemeClr val="tx1">
                    <a:tint val="75000"/>
                  </a:schemeClr>
                </a:solidFill>
                <a:latin typeface="+mn-lt"/>
                <a:ea typeface="+mn-ea"/>
                <a:cs typeface="+mn-cs"/>
              </a:rPr>
              <a:t>Universidad Autónoma de Nuevo León. M. C. Beatriz Alejandra García Ramos</a:t>
            </a:r>
            <a:endParaRPr lang="en-US" sz="9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38</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0B4CA30-114F-E1EA-66EB-CF1C950E11CE}"/>
                  </a:ext>
                </a:extLst>
              </p:cNvPr>
              <p:cNvSpPr txBox="1"/>
              <p:nvPr/>
            </p:nvSpPr>
            <p:spPr>
              <a:xfrm>
                <a:off x="565731" y="1413677"/>
                <a:ext cx="11060231" cy="4038350"/>
              </a:xfrm>
              <a:prstGeom prst="rect">
                <a:avLst/>
              </a:prstGeom>
              <a:noFill/>
            </p:spPr>
            <p:txBody>
              <a:bodyPr wrap="square">
                <a:spAutoFit/>
              </a:bodyPr>
              <a:lstStyle/>
              <a:p>
                <a:pPr marL="45720" indent="0">
                  <a:buNone/>
                </a:pPr>
                <a:r>
                  <a:rPr lang="es-MX" sz="2200" dirty="0">
                    <a:solidFill>
                      <a:schemeClr val="tx1"/>
                    </a:solidFill>
                    <a:latin typeface="Avenir Next LT Pro Light" panose="020B0304020202020204" pitchFamily="34" charset="0"/>
                    <a:ea typeface="Batang" panose="02030600000101010101" pitchFamily="18" charset="-127"/>
                  </a:rPr>
                  <a:t>Objective </a:t>
                </a:r>
                <a:r>
                  <a:rPr lang="es-MX" sz="2200" dirty="0" err="1">
                    <a:solidFill>
                      <a:schemeClr val="tx1"/>
                    </a:solidFill>
                    <a:latin typeface="Avenir Next LT Pro Light" panose="020B0304020202020204" pitchFamily="34" charset="0"/>
                    <a:ea typeface="Batang" panose="02030600000101010101" pitchFamily="18" charset="-127"/>
                  </a:rPr>
                  <a:t>Function</a:t>
                </a:r>
                <a:r>
                  <a:rPr lang="es-MX" sz="2200" dirty="0">
                    <a:solidFill>
                      <a:schemeClr val="tx1"/>
                    </a:solidFill>
                    <a:latin typeface="Avenir Next LT Pro Light" panose="020B0304020202020204" pitchFamily="34" charset="0"/>
                    <a:ea typeface="Batang" panose="02030600000101010101" pitchFamily="18" charset="-127"/>
                  </a:rPr>
                  <a:t> </a:t>
                </a:r>
              </a:p>
              <a:p>
                <a:pPr marL="45720" indent="0">
                  <a:buNone/>
                </a:pPr>
                <a14:m>
                  <m:oMathPara xmlns:m="http://schemas.openxmlformats.org/officeDocument/2006/math">
                    <m:oMathParaPr>
                      <m:jc m:val="centerGroup"/>
                    </m:oMathParaPr>
                    <m:oMath xmlns:m="http://schemas.openxmlformats.org/officeDocument/2006/math">
                      <m:func>
                        <m:funcPr>
                          <m:ctrlPr>
                            <a:rPr lang="es-MX" sz="2200" i="1">
                              <a:solidFill>
                                <a:schemeClr val="tx1"/>
                              </a:solidFill>
                              <a:latin typeface="Cambria Math" panose="02040503050406030204" pitchFamily="18" charset="0"/>
                            </a:rPr>
                          </m:ctrlPr>
                        </m:funcPr>
                        <m:fName>
                          <m:r>
                            <a:rPr lang="es-MX" sz="2200" b="0" i="1" smtClean="0">
                              <a:solidFill>
                                <a:schemeClr val="tx1"/>
                              </a:solidFill>
                              <a:latin typeface="Cambria Math" panose="02040503050406030204" pitchFamily="18" charset="0"/>
                            </a:rPr>
                            <m:t>𝑧</m:t>
                          </m:r>
                          <m:r>
                            <a:rPr lang="es-MX" sz="2200" b="0" i="1" smtClean="0">
                              <a:solidFill>
                                <a:schemeClr val="tx1"/>
                              </a:solidFill>
                              <a:latin typeface="Cambria Math" panose="02040503050406030204" pitchFamily="18" charset="0"/>
                            </a:rPr>
                            <m:t>=</m:t>
                          </m:r>
                          <m:limLow>
                            <m:limLowPr>
                              <m:ctrlPr>
                                <a:rPr lang="es-MX" sz="2200" i="1">
                                  <a:solidFill>
                                    <a:schemeClr val="tx1"/>
                                  </a:solidFill>
                                  <a:latin typeface="Cambria Math" panose="02040503050406030204" pitchFamily="18" charset="0"/>
                                </a:rPr>
                              </m:ctrlPr>
                            </m:limLowPr>
                            <m:e>
                              <m:r>
                                <m:rPr>
                                  <m:sty m:val="p"/>
                                </m:rPr>
                                <a:rPr lang="es-MX" sz="2200">
                                  <a:solidFill>
                                    <a:schemeClr val="tx1"/>
                                  </a:solidFill>
                                  <a:latin typeface="Cambria Math" panose="02040503050406030204" pitchFamily="18" charset="0"/>
                                </a:rPr>
                                <m:t>max</m:t>
                              </m:r>
                            </m:e>
                            <m:lim>
                              <m:r>
                                <a:rPr lang="es-MX" sz="2200" i="1">
                                  <a:solidFill>
                                    <a:schemeClr val="tx1"/>
                                  </a:solidFill>
                                  <a:latin typeface="Cambria Math" panose="02040503050406030204" pitchFamily="18" charset="0"/>
                                </a:rPr>
                                <m:t>𝑥</m:t>
                              </m:r>
                            </m:lim>
                          </m:limLow>
                        </m:fName>
                        <m:e>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i="1">
                                  <a:solidFill>
                                    <a:schemeClr val="tx1"/>
                                  </a:solidFill>
                                  <a:latin typeface="Cambria Math" panose="02040503050406030204" pitchFamily="18" charset="0"/>
                                  <a:ea typeface="Cambria Math" panose="02040503050406030204" pitchFamily="18" charset="0"/>
                                </a:rPr>
                                <m:t>𝔼</m:t>
                              </m:r>
                            </m:e>
                            <m:sub>
                              <m:r>
                                <a:rPr lang="es-MX" sz="2200" i="1">
                                  <a:solidFill>
                                    <a:schemeClr val="tx1"/>
                                  </a:solidFill>
                                  <a:latin typeface="Cambria Math" panose="02040503050406030204" pitchFamily="18" charset="0"/>
                                  <a:ea typeface="Cambria Math" panose="02040503050406030204" pitchFamily="18" charset="0"/>
                                </a:rPr>
                                <m:t>𝑠</m:t>
                              </m:r>
                            </m:sub>
                          </m:sSub>
                          <m:d>
                            <m:dPr>
                              <m:begChr m:val="["/>
                              <m:endChr m:val="]"/>
                              <m:ctrlPr>
                                <a:rPr lang="es-MX" sz="2200" i="1">
                                  <a:solidFill>
                                    <a:schemeClr val="tx1"/>
                                  </a:solidFill>
                                  <a:latin typeface="Cambria Math" panose="02040503050406030204" pitchFamily="18" charset="0"/>
                                  <a:ea typeface="Cambria Math" panose="02040503050406030204" pitchFamily="18" charset="0"/>
                                </a:rPr>
                              </m:ctrlPr>
                            </m:dPr>
                            <m:e>
                              <m:sSup>
                                <m:sSupPr>
                                  <m:ctrlPr>
                                    <a:rPr lang="es-MX" sz="2200" i="1">
                                      <a:solidFill>
                                        <a:schemeClr val="tx1"/>
                                      </a:solidFill>
                                      <a:latin typeface="Cambria Math" panose="02040503050406030204" pitchFamily="18" charset="0"/>
                                      <a:ea typeface="Cambria Math" panose="02040503050406030204" pitchFamily="18" charset="0"/>
                                    </a:rPr>
                                  </m:ctrlPr>
                                </m:sSupPr>
                                <m:e>
                                  <m:r>
                                    <a:rPr lang="es-MX" sz="2200" i="1">
                                      <a:solidFill>
                                        <a:schemeClr val="tx1"/>
                                      </a:solidFill>
                                      <a:latin typeface="Cambria Math" panose="02040503050406030204" pitchFamily="18" charset="0"/>
                                      <a:ea typeface="Cambria Math" panose="02040503050406030204" pitchFamily="18" charset="0"/>
                                    </a:rPr>
                                    <m:t>𝒬</m:t>
                                  </m:r>
                                </m:e>
                                <m:sup>
                                  <m:r>
                                    <a:rPr lang="es-MX" sz="2200" i="1">
                                      <a:solidFill>
                                        <a:schemeClr val="tx1"/>
                                      </a:solidFill>
                                      <a:latin typeface="Cambria Math" panose="02040503050406030204" pitchFamily="18" charset="0"/>
                                      <a:ea typeface="Cambria Math" panose="02040503050406030204" pitchFamily="18" charset="0"/>
                                    </a:rPr>
                                    <m:t>𝑠</m:t>
                                  </m:r>
                                </m:sup>
                              </m:sSup>
                              <m:d>
                                <m:dPr>
                                  <m:ctrlPr>
                                    <a:rPr lang="es-MX" sz="2200" i="1">
                                      <a:solidFill>
                                        <a:schemeClr val="tx1"/>
                                      </a:solidFill>
                                      <a:latin typeface="Cambria Math" panose="02040503050406030204" pitchFamily="18" charset="0"/>
                                      <a:ea typeface="Cambria Math" panose="02040503050406030204" pitchFamily="18" charset="0"/>
                                    </a:rPr>
                                  </m:ctrlPr>
                                </m:dPr>
                                <m:e>
                                  <m:r>
                                    <a:rPr lang="es-MX" sz="2200" i="1">
                                      <a:solidFill>
                                        <a:schemeClr val="tx1"/>
                                      </a:solidFill>
                                      <a:latin typeface="Cambria Math" panose="02040503050406030204" pitchFamily="18" charset="0"/>
                                      <a:ea typeface="Cambria Math" panose="02040503050406030204" pitchFamily="18" charset="0"/>
                                    </a:rPr>
                                    <m:t>𝑥</m:t>
                                  </m:r>
                                </m:e>
                              </m:d>
                            </m:e>
                          </m:d>
                        </m:e>
                      </m:func>
                    </m:oMath>
                  </m:oMathPara>
                </a14:m>
                <a:endParaRPr lang="es-MX" sz="2200" dirty="0">
                  <a:solidFill>
                    <a:schemeClr val="tx1"/>
                  </a:solidFill>
                  <a:latin typeface="Avenir Next LT Pro Light" panose="020B0304020202020204" pitchFamily="34" charset="0"/>
                  <a:ea typeface="Batang" panose="02030600000101010101" pitchFamily="18" charset="-127"/>
                </a:endParaRPr>
              </a:p>
              <a:p>
                <a:pPr marL="45720" indent="0">
                  <a:buNone/>
                </a:pPr>
                <a:r>
                  <a:rPr lang="es-MX" sz="2200" dirty="0" err="1">
                    <a:solidFill>
                      <a:schemeClr val="tx1"/>
                    </a:solidFill>
                    <a:latin typeface="Avenir Next LT Pro Light" panose="020B0304020202020204" pitchFamily="34" charset="0"/>
                    <a:ea typeface="Batang" panose="02030600000101010101" pitchFamily="18" charset="-127"/>
                  </a:rPr>
                  <a:t>where</a:t>
                </a:r>
                <a:r>
                  <a:rPr lang="es-MX" sz="2200" dirty="0">
                    <a:solidFill>
                      <a:schemeClr val="tx1"/>
                    </a:solidFill>
                    <a:latin typeface="Avenir Next LT Pro Light" panose="020B0304020202020204" pitchFamily="34" charset="0"/>
                    <a:ea typeface="Batang" panose="02030600000101010101" pitchFamily="18" charset="-127"/>
                  </a:rPr>
                  <a:t> </a:t>
                </a:r>
                <a:r>
                  <a:rPr lang="es-MX" sz="2200" i="1"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sSup>
                      <m:sSupPr>
                        <m:ctrlPr>
                          <a:rPr lang="es-MX" sz="2200" i="1">
                            <a:solidFill>
                              <a:schemeClr val="tx1"/>
                            </a:solidFill>
                            <a:latin typeface="Cambria Math" panose="02040503050406030204" pitchFamily="18" charset="0"/>
                            <a:ea typeface="Cambria Math" panose="02040503050406030204" pitchFamily="18" charset="0"/>
                          </a:rPr>
                        </m:ctrlPr>
                      </m:sSupPr>
                      <m:e>
                        <m:r>
                          <a:rPr lang="es-MX" sz="2200" i="1">
                            <a:solidFill>
                              <a:schemeClr val="tx1"/>
                            </a:solidFill>
                            <a:latin typeface="Cambria Math" panose="02040503050406030204" pitchFamily="18" charset="0"/>
                            <a:ea typeface="Cambria Math" panose="02040503050406030204" pitchFamily="18" charset="0"/>
                          </a:rPr>
                          <m:t>𝒬</m:t>
                        </m:r>
                      </m:e>
                      <m:sup>
                        <m:r>
                          <a:rPr lang="es-MX" sz="2200" i="1">
                            <a:solidFill>
                              <a:schemeClr val="tx1"/>
                            </a:solidFill>
                            <a:latin typeface="Cambria Math" panose="02040503050406030204" pitchFamily="18" charset="0"/>
                            <a:ea typeface="Cambria Math" panose="02040503050406030204" pitchFamily="18" charset="0"/>
                          </a:rPr>
                          <m:t>𝑠</m:t>
                        </m:r>
                      </m:sup>
                    </m:sSup>
                    <m:d>
                      <m:dPr>
                        <m:ctrlPr>
                          <a:rPr lang="es-MX" sz="2200" i="1">
                            <a:solidFill>
                              <a:schemeClr val="tx1"/>
                            </a:solidFill>
                            <a:latin typeface="Cambria Math" panose="02040503050406030204" pitchFamily="18" charset="0"/>
                            <a:ea typeface="Cambria Math" panose="02040503050406030204" pitchFamily="18" charset="0"/>
                          </a:rPr>
                        </m:ctrlPr>
                      </m:dPr>
                      <m:e>
                        <m:r>
                          <a:rPr lang="es-MX" sz="2200" i="1">
                            <a:solidFill>
                              <a:schemeClr val="tx1"/>
                            </a:solidFill>
                            <a:latin typeface="Cambria Math" panose="02040503050406030204" pitchFamily="18" charset="0"/>
                            <a:ea typeface="Cambria Math" panose="02040503050406030204" pitchFamily="18" charset="0"/>
                          </a:rPr>
                          <m:t>𝑥</m:t>
                        </m:r>
                      </m:e>
                    </m:d>
                    <m:r>
                      <a:rPr lang="es-MX" sz="2200" i="1">
                        <a:solidFill>
                          <a:schemeClr val="tx1"/>
                        </a:solidFill>
                        <a:latin typeface="Cambria Math" panose="02040503050406030204" pitchFamily="18" charset="0"/>
                        <a:ea typeface="Cambria Math" panose="02040503050406030204" pitchFamily="18" charset="0"/>
                      </a:rPr>
                      <m:t>=</m:t>
                    </m:r>
                    <m:func>
                      <m:funcPr>
                        <m:ctrlPr>
                          <a:rPr lang="es-MX" sz="2200" i="1">
                            <a:solidFill>
                              <a:schemeClr val="tx1"/>
                            </a:solidFill>
                            <a:latin typeface="Cambria Math" panose="02040503050406030204" pitchFamily="18" charset="0"/>
                            <a:ea typeface="Cambria Math" panose="02040503050406030204" pitchFamily="18" charset="0"/>
                          </a:rPr>
                        </m:ctrlPr>
                      </m:funcPr>
                      <m:fName>
                        <m:limLow>
                          <m:limLowPr>
                            <m:ctrlPr>
                              <a:rPr lang="es-MX" sz="2200" i="1">
                                <a:solidFill>
                                  <a:schemeClr val="tx1"/>
                                </a:solidFill>
                                <a:latin typeface="Cambria Math" panose="02040503050406030204" pitchFamily="18" charset="0"/>
                                <a:ea typeface="Cambria Math" panose="02040503050406030204" pitchFamily="18" charset="0"/>
                              </a:rPr>
                            </m:ctrlPr>
                          </m:limLowPr>
                          <m:e>
                            <m:r>
                              <m:rPr>
                                <m:sty m:val="p"/>
                              </m:rPr>
                              <a:rPr lang="es-MX" sz="2200">
                                <a:solidFill>
                                  <a:schemeClr val="tx1"/>
                                </a:solidFill>
                                <a:latin typeface="Cambria Math" panose="02040503050406030204" pitchFamily="18" charset="0"/>
                                <a:ea typeface="Cambria Math" panose="02040503050406030204" pitchFamily="18" charset="0"/>
                              </a:rPr>
                              <m:t>max</m:t>
                            </m:r>
                          </m:e>
                          <m:lim>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𝑦</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𝛼</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𝛽</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𝛿</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𝜑</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𝛾</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i="1" smtClean="0">
                                <a:solidFill>
                                  <a:schemeClr val="tx1"/>
                                </a:solidFill>
                                <a:latin typeface="Cambria Math" panose="02040503050406030204" pitchFamily="18" charset="0"/>
                                <a:ea typeface="Cambria Math" panose="02040503050406030204" pitchFamily="18" charset="0"/>
                              </a:rPr>
                              <m:t> </m:t>
                            </m:r>
                          </m:lim>
                        </m:limLow>
                      </m:fName>
                      <m:e>
                        <m:d>
                          <m:dPr>
                            <m:begChr m:val="["/>
                            <m:endChr m:val="]"/>
                            <m:ctrlPr>
                              <a:rPr lang="es-MX" sz="2200" i="1">
                                <a:solidFill>
                                  <a:schemeClr val="tx1"/>
                                </a:solidFill>
                                <a:latin typeface="Cambria Math" panose="02040503050406030204" pitchFamily="18" charset="0"/>
                                <a:ea typeface="Cambria Math" panose="02040503050406030204" pitchFamily="18" charset="0"/>
                              </a:rPr>
                            </m:ctrlPr>
                          </m:dPr>
                          <m:e>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𝛼</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𝛽</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𝛿</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𝜑</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a:rPr lang="es-MX" sz="2200" b="0" i="1" smtClean="0">
                                    <a:solidFill>
                                      <a:schemeClr val="tx1"/>
                                    </a:solidFill>
                                    <a:latin typeface="Cambria Math" panose="02040503050406030204" pitchFamily="18" charset="0"/>
                                    <a:ea typeface="Cambria Math" panose="02040503050406030204" pitchFamily="18" charset="0"/>
                                  </a:rPr>
                                  <m:t>𝜑</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𝑝</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e>
                        </m:d>
                      </m:e>
                    </m:func>
                    <m:r>
                      <a:rPr lang="es-MX" sz="2200" i="1">
                        <a:solidFill>
                          <a:schemeClr val="tx1"/>
                        </a:solidFill>
                        <a:latin typeface="Cambria Math" panose="02040503050406030204" pitchFamily="18" charset="0"/>
                        <a:ea typeface="Cambria Math" panose="02040503050406030204" pitchFamily="18" charset="0"/>
                      </a:rPr>
                      <m:t> </m:t>
                    </m:r>
                  </m:oMath>
                </a14:m>
                <a:endParaRPr lang="es-MX" sz="2200" i="1" dirty="0">
                  <a:solidFill>
                    <a:schemeClr val="tx1"/>
                  </a:solidFill>
                  <a:latin typeface="Avenir Next LT Pro Light" panose="020B0304020202020204" pitchFamily="34" charset="0"/>
                  <a:ea typeface="Batang" panose="02030600000101010101" pitchFamily="18" charset="-127"/>
                </a:endParaRPr>
              </a:p>
              <a:p>
                <a:pPr marL="45720" indent="0">
                  <a:buNone/>
                </a:pPr>
                <a:r>
                  <a:rPr lang="es-MX" sz="2200" dirty="0" err="1">
                    <a:solidFill>
                      <a:schemeClr val="tx1"/>
                    </a:solidFill>
                    <a:latin typeface="Avenir Next LT Pro Light" panose="020B0304020202020204" pitchFamily="34" charset="0"/>
                    <a:ea typeface="Batang" panose="02030600000101010101" pitchFamily="18" charset="-127"/>
                  </a:rPr>
                  <a:t>Subject</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to</a:t>
                </a:r>
                <a:endParaRPr lang="es-MX" sz="2200" dirty="0">
                  <a:solidFill>
                    <a:schemeClr val="tx1"/>
                  </a:solidFill>
                  <a:latin typeface="Avenir Next LT Pro Light" panose="020B0304020202020204" pitchFamily="34" charset="0"/>
                  <a:ea typeface="Batang" panose="02030600000101010101" pitchFamily="18" charset="-127"/>
                </a:endParaRPr>
              </a:p>
              <a:p>
                <a:pPr marL="45720" indent="0">
                  <a:buNone/>
                </a:pPr>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(2)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𝑥</m:t>
                            </m:r>
                          </m:e>
                          <m:sub>
                            <m:r>
                              <a:rPr lang="es-MX" sz="2200" i="1">
                                <a:solidFill>
                                  <a:schemeClr val="tx1"/>
                                </a:solidFill>
                                <a:latin typeface="Cambria Math" panose="02040503050406030204" pitchFamily="18" charset="0"/>
                              </a:rPr>
                              <m:t>𝑙𝑘</m:t>
                            </m:r>
                          </m:sub>
                        </m:sSub>
                      </m:e>
                    </m:nary>
                    <m:r>
                      <a:rPr lang="es-MX" sz="2200" i="1">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𝑛</m:t>
                        </m:r>
                      </m:e>
                      <m:sub>
                        <m:r>
                          <a:rPr lang="es-MX" sz="2200" b="0" i="1" smtClean="0">
                            <a:solidFill>
                              <a:schemeClr val="tx1"/>
                            </a:solidFill>
                            <a:latin typeface="Cambria Math" panose="02040503050406030204" pitchFamily="18" charset="0"/>
                            <a:ea typeface="Cambria Math" panose="02040503050406030204" pitchFamily="18" charset="0"/>
                          </a:rPr>
                          <m:t>𝑘</m:t>
                        </m:r>
                      </m:sub>
                    </m:sSub>
                  </m:oMath>
                </a14:m>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oMath>
                </a14:m>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(3)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𝑖</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𝐼</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𝑦</m:t>
                            </m:r>
                          </m:e>
                          <m:sub>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rPr>
                              <m:t>1</m:t>
                            </m:r>
                            <m:r>
                              <a:rPr lang="es-MX" sz="2200" i="1">
                                <a:solidFill>
                                  <a:schemeClr val="tx1"/>
                                </a:solidFill>
                                <a:latin typeface="Cambria Math" panose="02040503050406030204" pitchFamily="18" charset="0"/>
                              </a:rPr>
                              <m:t>𝑖</m:t>
                            </m:r>
                          </m:sub>
                          <m:sup>
                            <m:r>
                              <a:rPr lang="es-MX" sz="2200" i="1">
                                <a:solidFill>
                                  <a:schemeClr val="tx1"/>
                                </a:solidFill>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i="1">
                            <a:solidFill>
                              <a:schemeClr val="tx1"/>
                            </a:solidFill>
                            <a:latin typeface="Cambria Math" panose="02040503050406030204" pitchFamily="18" charset="0"/>
                            <a:ea typeface="Cambria Math" panose="02040503050406030204" pitchFamily="18" charset="0"/>
                          </a:rPr>
                          <m:t>𝑥</m:t>
                        </m:r>
                      </m:e>
                      <m:sub>
                        <m:r>
                          <a:rPr lang="es-MX" sz="2200" i="1">
                            <a:solidFill>
                              <a:schemeClr val="tx1"/>
                            </a:solidFill>
                            <a:latin typeface="Cambria Math" panose="02040503050406030204" pitchFamily="18" charset="0"/>
                            <a:ea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1</m:t>
                        </m:r>
                      </m:sub>
                    </m:sSub>
                  </m:oMath>
                </a14:m>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r>
                      <a:rPr lang="es-MX" sz="2200" b="0" i="0" smtClean="0">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(4)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𝑖</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𝐼</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m:t>
                            </m:r>
                            <m:r>
                              <a:rPr lang="es-MX" sz="2200" i="1">
                                <a:latin typeface="Cambria Math" panose="02040503050406030204" pitchFamily="18" charset="0"/>
                              </a:rPr>
                              <m:t>2</m:t>
                            </m:r>
                            <m:r>
                              <a:rPr lang="es-MX" sz="2200" i="1">
                                <a:latin typeface="Cambria Math" panose="02040503050406030204" pitchFamily="18" charset="0"/>
                              </a:rPr>
                              <m:t>𝑖</m:t>
                            </m:r>
                          </m:sub>
                          <m:sup>
                            <m:r>
                              <a:rPr lang="es-MX" sz="2200" i="1">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i="1">
                            <a:solidFill>
                              <a:schemeClr val="tx1"/>
                            </a:solidFill>
                            <a:latin typeface="Cambria Math" panose="02040503050406030204" pitchFamily="18" charset="0"/>
                            <a:ea typeface="Cambria Math" panose="02040503050406030204" pitchFamily="18" charset="0"/>
                          </a:rPr>
                          <m:t>𝑥</m:t>
                        </m:r>
                      </m:e>
                      <m:sub>
                        <m:r>
                          <a:rPr lang="es-MX" sz="2200" i="1">
                            <a:solidFill>
                              <a:schemeClr val="tx1"/>
                            </a:solidFill>
                            <a:latin typeface="Cambria Math" panose="02040503050406030204" pitchFamily="18" charset="0"/>
                            <a:ea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2</m:t>
                        </m:r>
                      </m:sub>
                    </m:sSub>
                  </m:oMath>
                </a14:m>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r>
                      <a:rPr lang="es-MX" sz="2200">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latin typeface="Avenir Next LT Pro Light" panose="020B0304020202020204" pitchFamily="34" charset="0"/>
                  <a:ea typeface="Batang" panose="02030600000101010101" pitchFamily="18" charset="-127"/>
                </a:endParaRPr>
              </a:p>
            </p:txBody>
          </p:sp>
        </mc:Choice>
        <mc:Fallback xmlns="">
          <p:sp>
            <p:nvSpPr>
              <p:cNvPr id="40" name="TextBox 39">
                <a:extLst>
                  <a:ext uri="{FF2B5EF4-FFF2-40B4-BE49-F238E27FC236}">
                    <a16:creationId xmlns:a16="http://schemas.microsoft.com/office/drawing/2014/main" id="{D0B4CA30-114F-E1EA-66EB-CF1C950E11CE}"/>
                  </a:ext>
                </a:extLst>
              </p:cNvPr>
              <p:cNvSpPr txBox="1">
                <a:spLocks noRot="1" noChangeAspect="1" noMove="1" noResize="1" noEditPoints="1" noAdjustHandles="1" noChangeArrowheads="1" noChangeShapeType="1" noTextEdit="1"/>
              </p:cNvSpPr>
              <p:nvPr/>
            </p:nvSpPr>
            <p:spPr>
              <a:xfrm>
                <a:off x="565731" y="1413677"/>
                <a:ext cx="11060231" cy="4038350"/>
              </a:xfrm>
              <a:prstGeom prst="rect">
                <a:avLst/>
              </a:prstGeom>
              <a:blipFill>
                <a:blip r:embed="rId2"/>
                <a:stretch>
                  <a:fillRect l="-276" t="-906" b="-19486"/>
                </a:stretch>
              </a:blipFill>
            </p:spPr>
            <p:txBody>
              <a:bodyPr/>
              <a:lstStyle/>
              <a:p>
                <a:r>
                  <a:rPr lang="es-MX">
                    <a:noFill/>
                  </a:rPr>
                  <a:t> </a:t>
                </a:r>
              </a:p>
            </p:txBody>
          </p:sp>
        </mc:Fallback>
      </mc:AlternateContent>
    </p:spTree>
    <p:extLst>
      <p:ext uri="{BB962C8B-B14F-4D97-AF65-F5344CB8AC3E}">
        <p14:creationId xmlns:p14="http://schemas.microsoft.com/office/powerpoint/2010/main" val="385676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6" name="Freeform: Shape 15">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Date Placeholder 3">
            <a:extLst>
              <a:ext uri="{FF2B5EF4-FFF2-40B4-BE49-F238E27FC236}">
                <a16:creationId xmlns:a16="http://schemas.microsoft.com/office/drawing/2014/main" id="{5A2ED5AE-E8EC-E168-2E2C-6ED73ABD4C53}"/>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AE5D560-21A9-273D-C2D2-36447CA0765F}"/>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819C96D0-E5EC-B21B-7699-F3F39D3D7A6A}"/>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39</a:t>
            </a:fld>
            <a:endParaRPr lang="es-MX"/>
          </a:p>
        </p:txBody>
      </p:sp>
      <p:sp>
        <p:nvSpPr>
          <p:cNvPr id="23" name="Title 1">
            <a:extLst>
              <a:ext uri="{FF2B5EF4-FFF2-40B4-BE49-F238E27FC236}">
                <a16:creationId xmlns:a16="http://schemas.microsoft.com/office/drawing/2014/main" id="{0F227688-537A-D5A7-C014-B23474DFB380}"/>
              </a:ext>
            </a:extLst>
          </p:cNvPr>
          <p:cNvSpPr txBox="1">
            <a:spLocks/>
          </p:cNvSpPr>
          <p:nvPr/>
        </p:nvSpPr>
        <p:spPr>
          <a:xfrm>
            <a:off x="163339" y="266655"/>
            <a:ext cx="5186842" cy="818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accent1">
                    <a:lumMod val="75000"/>
                  </a:schemeClr>
                </a:solidFill>
                <a:latin typeface="Wrexham" pitchFamily="2" charset="0"/>
              </a:rPr>
              <a:t>SBALD Model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F92D29-E4F5-24A8-E079-B772AF24B26E}"/>
                  </a:ext>
                </a:extLst>
              </p:cNvPr>
              <p:cNvSpPr txBox="1"/>
              <p:nvPr/>
            </p:nvSpPr>
            <p:spPr>
              <a:xfrm>
                <a:off x="468518" y="1675761"/>
                <a:ext cx="11670224" cy="4147482"/>
              </a:xfrm>
              <a:prstGeom prst="rect">
                <a:avLst/>
              </a:prstGeom>
              <a:noFill/>
            </p:spPr>
            <p:txBody>
              <a:bodyPr wrap="square">
                <a:spAutoFit/>
              </a:bodyPr>
              <a:lstStyle/>
              <a:p>
                <a:pPr marL="45720" indent="0">
                  <a:lnSpc>
                    <a:spcPct val="150000"/>
                  </a:lnSpc>
                  <a:buNone/>
                </a:pPr>
                <a:r>
                  <a:rPr lang="es-MX" sz="2200" dirty="0">
                    <a:solidFill>
                      <a:schemeClr val="tx1"/>
                    </a:solidFill>
                  </a:rPr>
                  <a:t>(7)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𝑐</m:t>
                                </m:r>
                              </m:e>
                              <m:sub>
                                <m:r>
                                  <a:rPr lang="es-MX" sz="2200" i="1">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i="1">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−1</m:t>
                    </m:r>
                    <m:r>
                      <a:rPr lang="es-MX" sz="2200" i="1">
                        <a:solidFill>
                          <a:schemeClr val="tx1"/>
                        </a:solidFill>
                        <a:latin typeface="Cambria Math" panose="02040503050406030204" pitchFamily="18" charset="0"/>
                      </a:rPr>
                      <m:t>, </m:t>
                    </m:r>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(8) </a:t>
                </a:r>
                <a14:m>
                  <m:oMath xmlns:m="http://schemas.openxmlformats.org/officeDocument/2006/math">
                    <m:nary>
                      <m:naryPr>
                        <m:chr m:val="∑"/>
                        <m:supHide m:val="on"/>
                        <m:ctrlPr>
                          <a:rPr lang="es-MX" sz="220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𝑘</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b="0" i="1" smtClean="0">
                                <a:solidFill>
                                  <a:schemeClr val="tx1"/>
                                </a:solidFill>
                                <a:latin typeface="Cambria Math" panose="02040503050406030204" pitchFamily="18" charset="0"/>
                              </a:rPr>
                            </m:ctrlPr>
                          </m:sSubSupPr>
                          <m:e>
                            <m:r>
                              <a:rPr lang="es-MX" sz="2200" b="0" i="1" smtClean="0">
                                <a:solidFill>
                                  <a:schemeClr val="tx1"/>
                                </a:solidFill>
                                <a:latin typeface="Cambria Math" panose="02040503050406030204" pitchFamily="18" charset="0"/>
                              </a:rPr>
                              <m:t>𝑎</m:t>
                            </m:r>
                          </m:e>
                          <m:sub>
                            <m:r>
                              <a:rPr lang="es-MX" sz="2200" b="0" i="1" smtClean="0">
                                <a:solidFill>
                                  <a:schemeClr val="tx1"/>
                                </a:solidFill>
                                <a:latin typeface="Cambria Math" panose="02040503050406030204" pitchFamily="18" charset="0"/>
                              </a:rPr>
                              <m:t>𝑖𝑘</m:t>
                            </m:r>
                          </m:sub>
                          <m:sup>
                            <m:r>
                              <a:rPr lang="es-MX" sz="2200" b="0" i="1" smtClean="0">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rPr>
                      <m:t>≤</m:t>
                    </m:r>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b="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𝑐</m:t>
                                </m:r>
                              </m:e>
                              <m:sub>
                                <m:r>
                                  <a:rPr lang="es-MX" sz="2200" b="0" i="1" smtClean="0">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(9) </a:t>
                </a:r>
                <a14:m>
                  <m:oMath xmlns:m="http://schemas.openxmlformats.org/officeDocument/2006/math">
                    <m:r>
                      <a:rPr lang="es-MX" sz="2200" i="1">
                        <a:solidFill>
                          <a:schemeClr val="tx1"/>
                        </a:solidFill>
                        <a:latin typeface="Cambria Math" panose="02040503050406030204" pitchFamily="18" charset="0"/>
                      </a:rPr>
                      <m:t>2</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𝑐</m:t>
                                </m:r>
                              </m:e>
                              <m:sub>
                                <m:r>
                                  <a:rPr lang="es-MX" sz="2200" i="1">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i="1">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(10) </a:t>
                </a:r>
                <a14:m>
                  <m:oMath xmlns:m="http://schemas.openxmlformats.org/officeDocument/2006/math">
                    <m:nary>
                      <m:naryPr>
                        <m:chr m:val="∑"/>
                        <m:supHide m:val="on"/>
                        <m:ctrlPr>
                          <a:rPr lang="es-MX" sz="220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𝑘</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b="0" i="1" smtClean="0">
                                <a:solidFill>
                                  <a:schemeClr val="tx1"/>
                                </a:solidFill>
                                <a:latin typeface="Cambria Math" panose="02040503050406030204" pitchFamily="18" charset="0"/>
                              </a:rPr>
                            </m:ctrlPr>
                          </m:sSubSupPr>
                          <m:e>
                            <m:r>
                              <a:rPr lang="es-MX" sz="2200" b="0" i="1" smtClean="0">
                                <a:solidFill>
                                  <a:schemeClr val="tx1"/>
                                </a:solidFill>
                                <a:latin typeface="Cambria Math" panose="02040503050406030204" pitchFamily="18" charset="0"/>
                              </a:rPr>
                              <m:t>𝑎</m:t>
                            </m:r>
                          </m:e>
                          <m:sub>
                            <m:r>
                              <a:rPr lang="es-MX" sz="2200" b="0" i="1" smtClean="0">
                                <a:solidFill>
                                  <a:schemeClr val="tx1"/>
                                </a:solidFill>
                                <a:latin typeface="Cambria Math" panose="02040503050406030204" pitchFamily="18" charset="0"/>
                              </a:rPr>
                              <m:t>𝑖𝑘</m:t>
                            </m:r>
                          </m:sub>
                          <m:sup>
                            <m:r>
                              <a:rPr lang="es-MX" sz="2200" b="0" i="1" smtClean="0">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rPr>
                      <m:t>≤</m:t>
                    </m:r>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(11)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−1≤</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rPr>
                  <a:t> </a:t>
                </a:r>
              </a:p>
              <a:p>
                <a:pPr marL="45720" indent="0">
                  <a:lnSpc>
                    <a:spcPct val="150000"/>
                  </a:lnSpc>
                  <a:buNone/>
                </a:pPr>
                <a:r>
                  <a:rPr lang="es-MX" sz="2200" dirty="0">
                    <a:solidFill>
                      <a:schemeClr val="tx1"/>
                    </a:solidFill>
                  </a:rPr>
                  <a:t>(12) </a:t>
                </a: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(13)</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𝑐</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buNone/>
                </a:pPr>
                <a:endParaRPr lang="es-MX" sz="2200" dirty="0">
                  <a:solidFill>
                    <a:schemeClr val="tx1"/>
                  </a:solidFill>
                </a:endParaRPr>
              </a:p>
            </p:txBody>
          </p:sp>
        </mc:Choice>
        <mc:Fallback xmlns="">
          <p:sp>
            <p:nvSpPr>
              <p:cNvPr id="24" name="TextBox 23">
                <a:extLst>
                  <a:ext uri="{FF2B5EF4-FFF2-40B4-BE49-F238E27FC236}">
                    <a16:creationId xmlns:a16="http://schemas.microsoft.com/office/drawing/2014/main" id="{A0F92D29-E4F5-24A8-E079-B772AF24B26E}"/>
                  </a:ext>
                </a:extLst>
              </p:cNvPr>
              <p:cNvSpPr txBox="1">
                <a:spLocks noRot="1" noChangeAspect="1" noMove="1" noResize="1" noEditPoints="1" noAdjustHandles="1" noChangeArrowheads="1" noChangeShapeType="1" noTextEdit="1"/>
              </p:cNvSpPr>
              <p:nvPr/>
            </p:nvSpPr>
            <p:spPr>
              <a:xfrm>
                <a:off x="468518" y="1675761"/>
                <a:ext cx="11670224" cy="4147482"/>
              </a:xfrm>
              <a:prstGeom prst="rect">
                <a:avLst/>
              </a:prstGeom>
              <a:blipFill>
                <a:blip r:embed="rId2"/>
                <a:stretch>
                  <a:fillRect l="-261" t="-10441" b="-6029"/>
                </a:stretch>
              </a:blipFill>
            </p:spPr>
            <p:txBody>
              <a:bodyPr/>
              <a:lstStyle/>
              <a:p>
                <a:r>
                  <a:rPr lang="es-MX">
                    <a:noFill/>
                  </a:rPr>
                  <a:t> </a:t>
                </a:r>
              </a:p>
            </p:txBody>
          </p:sp>
        </mc:Fallback>
      </mc:AlternateContent>
    </p:spTree>
    <p:extLst>
      <p:ext uri="{BB962C8B-B14F-4D97-AF65-F5344CB8AC3E}">
        <p14:creationId xmlns:p14="http://schemas.microsoft.com/office/powerpoint/2010/main" val="39431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73109"/>
            <a:ext cx="10515600" cy="1325563"/>
          </a:xfrm>
        </p:spPr>
        <p:txBody>
          <a:bodyPr/>
          <a:lstStyle/>
          <a:p>
            <a:r>
              <a:rPr lang="en-US" dirty="0">
                <a:solidFill>
                  <a:schemeClr val="accent1">
                    <a:lumMod val="75000"/>
                  </a:schemeClr>
                </a:solidFill>
                <a:latin typeface="Wrexham" pitchFamily="2" charset="0"/>
              </a:rPr>
              <a:t>Motivation</a:t>
            </a:r>
          </a:p>
        </p:txBody>
      </p:sp>
      <p:sp>
        <p:nvSpPr>
          <p:cNvPr id="4" name="Content Placeholder 2">
            <a:extLst>
              <a:ext uri="{FF2B5EF4-FFF2-40B4-BE49-F238E27FC236}">
                <a16:creationId xmlns:a16="http://schemas.microsoft.com/office/drawing/2014/main" id="{E5DB204C-49DA-2C94-4C5E-D6C17F9D807D}"/>
              </a:ext>
            </a:extLst>
          </p:cNvPr>
          <p:cNvSpPr txBox="1">
            <a:spLocks/>
          </p:cNvSpPr>
          <p:nvPr/>
        </p:nvSpPr>
        <p:spPr>
          <a:xfrm>
            <a:off x="803199" y="3768631"/>
            <a:ext cx="3193746" cy="2505214"/>
          </a:xfrm>
          <a:prstGeom prst="round2DiagRect">
            <a:avLst>
              <a:gd name="adj1" fmla="val 35845"/>
              <a:gd name="adj2" fmla="val 0"/>
            </a:avLst>
          </a:prstGeom>
          <a:solidFill>
            <a:schemeClr val="accent1">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200" b="1" dirty="0">
                <a:latin typeface="Avenir Next LT Pro Light" panose="020B0304020202020204" pitchFamily="34" charset="0"/>
                <a:ea typeface="Batang" panose="02030600000101010101" pitchFamily="18" charset="-127"/>
                <a:cs typeface="Cavolini" panose="03000502040302020204" pitchFamily="66" charset="0"/>
              </a:rPr>
              <a:t>World</a:t>
            </a:r>
            <a:r>
              <a:rPr lang="es-MX" sz="2200" b="1" dirty="0">
                <a:latin typeface="Avenir Next LT Pro Light" panose="020B0304020202020204" pitchFamily="34" charset="0"/>
                <a:ea typeface="Batang" panose="02030600000101010101" pitchFamily="18" charset="-127"/>
                <a:cs typeface="Cavolini" panose="03000502040302020204" pitchFamily="66" charset="0"/>
              </a:rPr>
              <a:t> </a:t>
            </a:r>
            <a:r>
              <a:rPr lang="en-US" sz="2200" b="1" dirty="0">
                <a:latin typeface="Avenir Next LT Pro Light" panose="020B0304020202020204" pitchFamily="34" charset="0"/>
                <a:ea typeface="Batang" panose="02030600000101010101" pitchFamily="18" charset="-127"/>
                <a:cs typeface="Cavolini" panose="03000502040302020204" pitchFamily="66" charset="0"/>
              </a:rPr>
              <a:t>Health Organization (WHO) established there should be four ambulances per 100 thousand inhabitants.</a:t>
            </a:r>
          </a:p>
        </p:txBody>
      </p:sp>
      <p:pic>
        <p:nvPicPr>
          <p:cNvPr id="5" name="Picture 2" descr="LOGO OMS | Colegio Marymount Bogotá">
            <a:extLst>
              <a:ext uri="{FF2B5EF4-FFF2-40B4-BE49-F238E27FC236}">
                <a16:creationId xmlns:a16="http://schemas.microsoft.com/office/drawing/2014/main" id="{67BF579A-5FEE-36A5-19C9-91FCDB6219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949"/>
          <a:stretch/>
        </p:blipFill>
        <p:spPr bwMode="auto">
          <a:xfrm>
            <a:off x="695793" y="1308511"/>
            <a:ext cx="3408559" cy="22559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5B0E45-8C64-95EC-CBA6-50A7D87308F7}"/>
              </a:ext>
            </a:extLst>
          </p:cNvPr>
          <p:cNvSpPr txBox="1"/>
          <p:nvPr/>
        </p:nvSpPr>
        <p:spPr>
          <a:xfrm>
            <a:off x="4425704" y="3991053"/>
            <a:ext cx="2856903" cy="1964174"/>
          </a:xfrm>
          <a:prstGeom prst="round2DiagRect">
            <a:avLst>
              <a:gd name="adj1" fmla="val 45324"/>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MX" sz="2200" b="1" i="0" dirty="0">
                <a:effectLst/>
                <a:latin typeface="Avenir Next LT Pro Light" panose="020B0304020202020204" pitchFamily="34" charset="0"/>
                <a:ea typeface="Batang" panose="02030600000101010101" pitchFamily="18" charset="-127"/>
                <a:cs typeface="Cavolini" panose="03000502040302020204" pitchFamily="66" charset="0"/>
              </a:rPr>
              <a:t>5,784,442 </a:t>
            </a:r>
            <a:r>
              <a:rPr lang="en-US" sz="2200" b="1" i="0" dirty="0">
                <a:effectLst/>
                <a:latin typeface="Avenir Next LT Pro Light" panose="020B0304020202020204" pitchFamily="34" charset="0"/>
                <a:ea typeface="Batang" panose="02030600000101010101" pitchFamily="18" charset="-127"/>
                <a:cs typeface="Cavolini" panose="03000502040302020204" pitchFamily="66" charset="0"/>
              </a:rPr>
              <a:t>inhabitants in Nuevo León (2020).</a:t>
            </a:r>
            <a:endParaRPr lang="es-MX" sz="2200" b="1" dirty="0">
              <a:latin typeface="Avenir Next LT Pro Light" panose="020B0304020202020204" pitchFamily="34" charset="0"/>
              <a:ea typeface="Batang" panose="02030600000101010101" pitchFamily="18" charset="-127"/>
              <a:cs typeface="Cavolini" panose="03000502040302020204" pitchFamily="66" charset="0"/>
            </a:endParaRPr>
          </a:p>
        </p:txBody>
      </p:sp>
      <p:pic>
        <p:nvPicPr>
          <p:cNvPr id="7" name="Picture 4" descr="INEGI - IMCP">
            <a:extLst>
              <a:ext uri="{FF2B5EF4-FFF2-40B4-BE49-F238E27FC236}">
                <a16:creationId xmlns:a16="http://schemas.microsoft.com/office/drawing/2014/main" id="{ADD027F3-BBF8-2853-836A-4E7D739815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37" t="16085" r="16561" b="16191"/>
          <a:stretch/>
        </p:blipFill>
        <p:spPr bwMode="auto">
          <a:xfrm>
            <a:off x="5031967" y="1909719"/>
            <a:ext cx="1644378" cy="16547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Picture 6" descr="Extravían” ambulancias en el ISSSTE">
            <a:extLst>
              <a:ext uri="{FF2B5EF4-FFF2-40B4-BE49-F238E27FC236}">
                <a16:creationId xmlns:a16="http://schemas.microsoft.com/office/drawing/2014/main" id="{85DF8626-F317-0D3A-4476-5C3ACFE5B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523" y="1698672"/>
            <a:ext cx="3112720" cy="20699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41B619-DB0A-A1E8-0283-E3407E8791A1}"/>
              </a:ext>
            </a:extLst>
          </p:cNvPr>
          <p:cNvSpPr txBox="1"/>
          <p:nvPr/>
        </p:nvSpPr>
        <p:spPr>
          <a:xfrm>
            <a:off x="8012811" y="3893713"/>
            <a:ext cx="2856903" cy="2337554"/>
          </a:xfrm>
          <a:prstGeom prst="round2DiagRect">
            <a:avLst>
              <a:gd name="adj1" fmla="val 40698"/>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200" b="1" i="0" dirty="0">
                <a:effectLst/>
                <a:latin typeface="Avenir Next LT Pro Light" panose="020B0304020202020204" pitchFamily="34" charset="0"/>
                <a:ea typeface="Batang" panose="02030600000101010101" pitchFamily="18" charset="-127"/>
                <a:cs typeface="Cavolini" panose="03000502040302020204" pitchFamily="66" charset="0"/>
              </a:rPr>
              <a:t>More than 232 ambulances are needed for Nuevo León, approximately.</a:t>
            </a:r>
          </a:p>
        </p:txBody>
      </p:sp>
      <p:sp>
        <p:nvSpPr>
          <p:cNvPr id="10" name="Date Placeholder 9">
            <a:extLst>
              <a:ext uri="{FF2B5EF4-FFF2-40B4-BE49-F238E27FC236}">
                <a16:creationId xmlns:a16="http://schemas.microsoft.com/office/drawing/2014/main" id="{E65758E6-B6FF-5214-0001-F60C402033AC}"/>
              </a:ext>
            </a:extLst>
          </p:cNvPr>
          <p:cNvSpPr>
            <a:spLocks noGrp="1"/>
          </p:cNvSpPr>
          <p:nvPr>
            <p:ph type="dt" sz="half" idx="10"/>
          </p:nvPr>
        </p:nvSpPr>
        <p:spPr/>
        <p:txBody>
          <a:bodyPr/>
          <a:lstStyle/>
          <a:p>
            <a:r>
              <a:rPr lang="es-MX"/>
              <a:t>07/12/2022</a:t>
            </a:r>
          </a:p>
        </p:txBody>
      </p:sp>
      <p:sp>
        <p:nvSpPr>
          <p:cNvPr id="11" name="Footer Placeholder 10">
            <a:extLst>
              <a:ext uri="{FF2B5EF4-FFF2-40B4-BE49-F238E27FC236}">
                <a16:creationId xmlns:a16="http://schemas.microsoft.com/office/drawing/2014/main" id="{E72040B9-73DA-0671-BA2C-0A0BF6CFF281}"/>
              </a:ext>
            </a:extLst>
          </p:cNvPr>
          <p:cNvSpPr>
            <a:spLocks noGrp="1"/>
          </p:cNvSpPr>
          <p:nvPr>
            <p:ph type="ftr" sz="quarter" idx="11"/>
          </p:nvPr>
        </p:nvSpPr>
        <p:spPr/>
        <p:txBody>
          <a:bodyPr/>
          <a:lstStyle/>
          <a:p>
            <a:r>
              <a:rPr lang="es-MX"/>
              <a:t>Universidad Autónoma de Nuevo León. M. C. Beatriz Alejandra García Ramos</a:t>
            </a:r>
          </a:p>
        </p:txBody>
      </p:sp>
      <p:sp>
        <p:nvSpPr>
          <p:cNvPr id="12" name="Slide Number Placeholder 11">
            <a:extLst>
              <a:ext uri="{FF2B5EF4-FFF2-40B4-BE49-F238E27FC236}">
                <a16:creationId xmlns:a16="http://schemas.microsoft.com/office/drawing/2014/main" id="{8D9FD8BC-DEB1-455D-B4D5-A5E266FE1EAA}"/>
              </a:ext>
            </a:extLst>
          </p:cNvPr>
          <p:cNvSpPr>
            <a:spLocks noGrp="1"/>
          </p:cNvSpPr>
          <p:nvPr>
            <p:ph type="sldNum" sz="quarter" idx="12"/>
          </p:nvPr>
        </p:nvSpPr>
        <p:spPr/>
        <p:txBody>
          <a:bodyPr/>
          <a:lstStyle/>
          <a:p>
            <a:fld id="{1E4C7A1A-C006-465A-8035-A942FDF27424}" type="slidenum">
              <a:rPr lang="es-MX" smtClean="0"/>
              <a:t>4</a:t>
            </a:fld>
            <a:endParaRPr lang="es-MX"/>
          </a:p>
        </p:txBody>
      </p:sp>
    </p:spTree>
    <p:extLst>
      <p:ext uri="{BB962C8B-B14F-4D97-AF65-F5344CB8AC3E}">
        <p14:creationId xmlns:p14="http://schemas.microsoft.com/office/powerpoint/2010/main" val="3356984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8"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B418AB62-004B-FF30-C697-0E231F86C326}"/>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r>
              <a:rPr lang="es-MX"/>
              <a:t>07/12/2022</a:t>
            </a:r>
            <a:endParaRPr lang="en-US"/>
          </a:p>
        </p:txBody>
      </p:sp>
      <p:sp>
        <p:nvSpPr>
          <p:cNvPr id="5" name="Footer Placeholder 4">
            <a:extLst>
              <a:ext uri="{FF2B5EF4-FFF2-40B4-BE49-F238E27FC236}">
                <a16:creationId xmlns:a16="http://schemas.microsoft.com/office/drawing/2014/main" id="{6F036675-979A-6CDC-A967-D6E8F3F2FF2C}"/>
              </a:ext>
            </a:extLst>
          </p:cNvPr>
          <p:cNvSpPr>
            <a:spLocks noGrp="1"/>
          </p:cNvSpPr>
          <p:nvPr>
            <p:ph type="ftr" sz="quarter" idx="11"/>
          </p:nvPr>
        </p:nvSpPr>
        <p:spPr>
          <a:xfrm>
            <a:off x="804672" y="5991225"/>
            <a:ext cx="2634145" cy="365125"/>
          </a:xfrm>
        </p:spPr>
        <p:txBody>
          <a:bodyPr vert="horz" lIns="91440" tIns="45720" rIns="91440" bIns="45720" rtlCol="0" anchor="ctr">
            <a:normAutofit/>
          </a:bodyPr>
          <a:lstStyle/>
          <a:p>
            <a:pPr algn="l">
              <a:lnSpc>
                <a:spcPct val="90000"/>
              </a:lnSpc>
              <a:spcAft>
                <a:spcPts val="600"/>
              </a:spcAft>
            </a:pPr>
            <a:r>
              <a:rPr lang="es-MX" sz="900" kern="1200">
                <a:solidFill>
                  <a:schemeClr val="tx1">
                    <a:tint val="75000"/>
                  </a:schemeClr>
                </a:solidFill>
                <a:latin typeface="+mn-lt"/>
                <a:ea typeface="+mn-ea"/>
                <a:cs typeface="+mn-cs"/>
              </a:rPr>
              <a:t>Universidad Autónoma de Nuevo León. M. C. Beatriz Alejandra García Ramos</a:t>
            </a:r>
            <a:endParaRPr lang="en-US" sz="900" kern="120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E4241B21-D741-ED96-8295-636B46D3250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40</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
            <a:extLst>
              <a:ext uri="{FF2B5EF4-FFF2-40B4-BE49-F238E27FC236}">
                <a16:creationId xmlns:a16="http://schemas.microsoft.com/office/drawing/2014/main" id="{1728B258-F48F-B2CF-1689-D8981F26998F}"/>
              </a:ext>
            </a:extLst>
          </p:cNvPr>
          <p:cNvSpPr txBox="1">
            <a:spLocks/>
          </p:cNvSpPr>
          <p:nvPr/>
        </p:nvSpPr>
        <p:spPr>
          <a:xfrm>
            <a:off x="163339" y="266655"/>
            <a:ext cx="5186842" cy="818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accent1">
                    <a:lumMod val="75000"/>
                  </a:schemeClr>
                </a:solidFill>
                <a:latin typeface="Wrexham" pitchFamily="2" charset="0"/>
              </a:rPr>
              <a:t>SBALD Model</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EC47BD-6B33-170B-A212-9A412BC148C3}"/>
                  </a:ext>
                </a:extLst>
              </p:cNvPr>
              <p:cNvSpPr txBox="1"/>
              <p:nvPr/>
            </p:nvSpPr>
            <p:spPr>
              <a:xfrm>
                <a:off x="566379" y="1184520"/>
                <a:ext cx="11633991" cy="4161717"/>
              </a:xfrm>
              <a:prstGeom prst="rect">
                <a:avLst/>
              </a:prstGeom>
              <a:noFill/>
            </p:spPr>
            <p:txBody>
              <a:bodyPr wrap="square">
                <a:spAutoFit/>
              </a:bodyPr>
              <a:lstStyle/>
              <a:p>
                <a:pPr marL="45720">
                  <a:lnSpc>
                    <a:spcPct val="150000"/>
                  </a:lnSpc>
                </a:pPr>
                <a:r>
                  <a:rPr lang="es-MX" sz="2200" dirty="0">
                    <a:solidFill>
                      <a:schemeClr val="tx1"/>
                    </a:solidFill>
                  </a:rPr>
                  <a:t>(14)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i="1">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𝑐</m:t>
                                </m:r>
                              </m:e>
                              <m:sub>
                                <m:r>
                                  <a:rPr lang="es-MX" sz="2200" i="1">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φ</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rPr>
                  <a:t> </a:t>
                </a:r>
              </a:p>
              <a:p>
                <a:pPr marL="45720" indent="0">
                  <a:lnSpc>
                    <a:spcPct val="150000"/>
                  </a:lnSpc>
                  <a:buNone/>
                </a:pPr>
                <a:r>
                  <a:rPr lang="es-MX" sz="2200" dirty="0">
                    <a:solidFill>
                      <a:schemeClr val="tx1"/>
                    </a:solidFill>
                  </a:rPr>
                  <a:t>(15)</a:t>
                </a:r>
                <a14:m>
                  <m:oMath xmlns:m="http://schemas.openxmlformats.org/officeDocument/2006/math">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φ</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ea typeface="Cambria Math" panose="02040503050406030204" pitchFamily="18" charset="0"/>
                  </a:rPr>
                  <a:t>(16) </a:t>
                </a:r>
                <a14:m>
                  <m:oMath xmlns:m="http://schemas.openxmlformats.org/officeDocument/2006/math">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φ</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𝑐</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ea typeface="Cambria Math" panose="02040503050406030204" pitchFamily="18" charset="0"/>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a typeface="Cambria Math" panose="02040503050406030204" pitchFamily="18" charset="0"/>
                </a:endParaRPr>
              </a:p>
              <a:p>
                <a:pPr marL="45720" indent="0">
                  <a:lnSpc>
                    <a:spcPct val="150000"/>
                  </a:lnSpc>
                  <a:buNone/>
                </a:pPr>
                <a:r>
                  <a:rPr lang="es-MX" sz="2200" dirty="0">
                    <a:solidFill>
                      <a:schemeClr val="tx1"/>
                    </a:solidFill>
                  </a:rPr>
                  <a:t>(17)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i="1">
                        <a:solidFill>
                          <a:schemeClr val="tx1"/>
                        </a:solidFill>
                        <a:latin typeface="Cambria Math" panose="02040503050406030204" pitchFamily="18" charset="0"/>
                      </a:rPr>
                      <m:t>≥1</m:t>
                    </m:r>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1" smtClean="0">
                        <a:solidFill>
                          <a:schemeClr val="tx1"/>
                        </a:solidFill>
                        <a:latin typeface="Cambria Math" panose="02040503050406030204" pitchFamily="18" charset="0"/>
                        <a:ea typeface="Cambria Math" panose="02040503050406030204" pitchFamily="18" charset="0"/>
                      </a:rPr>
                      <m:t>, </m:t>
                    </m:r>
                    <m:r>
                      <a:rPr lang="es-MX" sz="2200" b="0" i="1" smtClean="0">
                        <a:solidFill>
                          <a:schemeClr val="tx1"/>
                        </a:solidFill>
                        <a:latin typeface="Cambria Math" panose="02040503050406030204" pitchFamily="18" charset="0"/>
                        <a:ea typeface="Cambria Math" panose="02040503050406030204" pitchFamily="18" charset="0"/>
                      </a:rPr>
                      <m:t>𝑓𝑜𝑟</m:t>
                    </m:r>
                    <m:r>
                      <a:rPr lang="es-MX" sz="2200" b="0" i="1" smtClean="0">
                        <a:solidFill>
                          <a:schemeClr val="tx1"/>
                        </a:solidFill>
                        <a:latin typeface="Cambria Math" panose="02040503050406030204" pitchFamily="18" charset="0"/>
                        <a:ea typeface="Cambria Math" panose="02040503050406030204" pitchFamily="18" charset="0"/>
                      </a:rPr>
                      <m:t> </m:t>
                    </m:r>
                    <m:nary>
                      <m:naryPr>
                        <m:chr m:val="∑"/>
                        <m:supHide m:val="on"/>
                        <m:ctrlPr>
                          <a:rPr lang="es-MX" sz="2200" b="0" i="1" smtClean="0">
                            <a:solidFill>
                              <a:schemeClr val="tx1"/>
                            </a:solidFill>
                            <a:latin typeface="Cambria Math" panose="02040503050406030204" pitchFamily="18" charset="0"/>
                            <a:ea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ea typeface="Cambria Math" panose="02040503050406030204" pitchFamily="18" charset="0"/>
                          </a:rPr>
                          <m:t>𝑘</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ea typeface="Cambria Math" panose="02040503050406030204" pitchFamily="18" charset="0"/>
                              </a:rPr>
                            </m:ctrlPr>
                          </m:sSubSupPr>
                          <m:e>
                            <m:r>
                              <a:rPr lang="es-MX" sz="2200" i="1">
                                <a:solidFill>
                                  <a:schemeClr val="tx1"/>
                                </a:solidFill>
                                <a:latin typeface="Cambria Math" panose="02040503050406030204" pitchFamily="18" charset="0"/>
                                <a:ea typeface="Cambria Math" panose="02040503050406030204" pitchFamily="18" charset="0"/>
                              </a:rPr>
                              <m:t>𝑎</m:t>
                            </m:r>
                          </m:e>
                          <m:sub>
                            <m:r>
                              <a:rPr lang="es-MX" sz="2200" i="1">
                                <a:solidFill>
                                  <a:schemeClr val="tx1"/>
                                </a:solidFill>
                                <a:latin typeface="Cambria Math" panose="02040503050406030204" pitchFamily="18" charset="0"/>
                                <a:ea typeface="Cambria Math" panose="02040503050406030204" pitchFamily="18" charset="0"/>
                              </a:rPr>
                              <m:t>𝑖𝑘</m:t>
                            </m:r>
                          </m:sub>
                          <m:sup>
                            <m:r>
                              <a:rPr lang="es-MX" sz="2200" i="1">
                                <a:solidFill>
                                  <a:schemeClr val="tx1"/>
                                </a:solidFill>
                                <a:latin typeface="Cambria Math" panose="02040503050406030204" pitchFamily="18" charset="0"/>
                                <a:ea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0</m:t>
                    </m:r>
                  </m:oMath>
                </a14:m>
                <a:endParaRPr lang="es-MX" sz="2200" dirty="0">
                  <a:solidFill>
                    <a:schemeClr val="tx1"/>
                  </a:solidFill>
                </a:endParaRPr>
              </a:p>
              <a:p>
                <a:pPr marL="45720" indent="0">
                  <a:lnSpc>
                    <a:spcPct val="150000"/>
                  </a:lnSpc>
                  <a:buNone/>
                </a:pPr>
                <a:r>
                  <a:rPr lang="es-MX" sz="2200" dirty="0">
                    <a:solidFill>
                      <a:schemeClr val="tx1"/>
                    </a:solidFill>
                    <a:ea typeface="Cambria Math" panose="02040503050406030204" pitchFamily="18" charset="0"/>
                  </a:rPr>
                  <a:t>(18) </a:t>
                </a: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φ</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rPr>
                      <m:t>=1</m:t>
                    </m:r>
                  </m:oMath>
                </a14:m>
                <a:r>
                  <a:rPr lang="es-MX" sz="2200" dirty="0">
                    <a:solidFill>
                      <a:schemeClr val="tx1"/>
                    </a:solidFill>
                    <a:ea typeface="Cambria Math" panose="02040503050406030204" pitchFamily="18" charset="0"/>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a typeface="Cambria Math" panose="02040503050406030204" pitchFamily="18" charset="0"/>
                </a:endParaRPr>
              </a:p>
              <a:p>
                <a:pPr marL="45720" indent="0">
                  <a:lnSpc>
                    <a:spcPct val="150000"/>
                  </a:lnSpc>
                  <a:buNone/>
                </a:pPr>
                <a:r>
                  <a:rPr lang="es-MX" sz="2200" dirty="0">
                    <a:solidFill>
                      <a:schemeClr val="tx1"/>
                    </a:solidFill>
                  </a:rPr>
                  <a:t>(19) </a:t>
                </a:r>
                <a14:m>
                  <m:oMath xmlns:m="http://schemas.openxmlformats.org/officeDocument/2006/math">
                    <m:sSub>
                      <m:sSubPr>
                        <m:ctrlPr>
                          <a:rPr lang="es-MX" sz="2200" b="0" i="1">
                            <a:solidFill>
                              <a:schemeClr val="tx1"/>
                            </a:solidFill>
                            <a:latin typeface="Cambria Math" panose="02040503050406030204" pitchFamily="18" charset="0"/>
                          </a:rPr>
                        </m:ctrlPr>
                      </m:sSubPr>
                      <m:e>
                        <m:r>
                          <a:rPr lang="es-MX" sz="2200" b="0" i="1">
                            <a:solidFill>
                              <a:schemeClr val="tx1"/>
                            </a:solidFill>
                            <a:latin typeface="Cambria Math" panose="02040503050406030204" pitchFamily="18" charset="0"/>
                          </a:rPr>
                          <m:t>𝑥</m:t>
                        </m:r>
                      </m:e>
                      <m:sub>
                        <m:r>
                          <a:rPr lang="es-MX" sz="2200" b="0" i="1">
                            <a:solidFill>
                              <a:schemeClr val="tx1"/>
                            </a:solidFill>
                            <a:latin typeface="Cambria Math" panose="02040503050406030204" pitchFamily="18" charset="0"/>
                          </a:rPr>
                          <m:t>𝑙𝑘</m:t>
                        </m:r>
                      </m:sub>
                    </m:sSub>
                    <m:r>
                      <a:rPr lang="es-MX" sz="2200" b="0" i="1">
                        <a:solidFill>
                          <a:schemeClr val="tx1"/>
                        </a:solidFill>
                        <a:latin typeface="Cambria Math" panose="02040503050406030204" pitchFamily="18" charset="0"/>
                        <a:ea typeface="Cambria Math" panose="02040503050406030204" pitchFamily="18" charset="0"/>
                      </a:rPr>
                      <m:t>∈</m:t>
                    </m:r>
                    <m:sSup>
                      <m:sSupPr>
                        <m:ctrlPr>
                          <a:rPr lang="es-MX" sz="2200" b="0" i="1">
                            <a:solidFill>
                              <a:schemeClr val="tx1"/>
                            </a:solidFill>
                            <a:latin typeface="Cambria Math" panose="02040503050406030204" pitchFamily="18" charset="0"/>
                            <a:ea typeface="Cambria Math" panose="02040503050406030204" pitchFamily="18" charset="0"/>
                          </a:rPr>
                        </m:ctrlPr>
                      </m:sSupPr>
                      <m:e>
                        <m:r>
                          <a:rPr lang="es-MX" sz="2200" b="0" i="1">
                            <a:solidFill>
                              <a:schemeClr val="tx1"/>
                            </a:solidFill>
                            <a:latin typeface="Cambria Math" panose="02040503050406030204" pitchFamily="18" charset="0"/>
                            <a:ea typeface="Cambria Math" panose="02040503050406030204" pitchFamily="18" charset="0"/>
                          </a:rPr>
                          <m:t>ℤ</m:t>
                        </m:r>
                      </m:e>
                      <m:sup>
                        <m:r>
                          <a:rPr lang="es-MX" sz="2200" b="0" i="1">
                            <a:solidFill>
                              <a:schemeClr val="tx1"/>
                            </a:solidFill>
                            <a:latin typeface="Cambria Math" panose="02040503050406030204" pitchFamily="18" charset="0"/>
                            <a:ea typeface="Cambria Math" panose="02040503050406030204" pitchFamily="18" charset="0"/>
                          </a:rPr>
                          <m:t>+</m:t>
                        </m:r>
                      </m:sup>
                    </m:s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r>
                      <a:rPr lang="es-MX" sz="2200" b="0" i="1">
                        <a:solidFill>
                          <a:schemeClr val="tx1"/>
                        </a:solidFill>
                        <a:latin typeface="Cambria Math" panose="02040503050406030204" pitchFamily="18" charset="0"/>
                        <a:ea typeface="Cambria Math" panose="02040503050406030204" pitchFamily="18" charset="0"/>
                      </a:rPr>
                      <m:t>, ∀ </m:t>
                    </m:r>
                    <m:r>
                      <a:rPr lang="es-MX" sz="2200" b="0" i="1">
                        <a:solidFill>
                          <a:schemeClr val="tx1"/>
                        </a:solidFill>
                        <a:latin typeface="Cambria Math" panose="02040503050406030204" pitchFamily="18" charset="0"/>
                        <a:ea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endParaRPr lang="es-MX" sz="2200" b="0" dirty="0">
                  <a:solidFill>
                    <a:schemeClr val="tx1"/>
                  </a:solidFill>
                  <a:ea typeface="Cambria Math" panose="02040503050406030204" pitchFamily="18" charset="0"/>
                </a:endParaRPr>
              </a:p>
              <a:p>
                <a:pPr marL="45720" indent="0">
                  <a:lnSpc>
                    <a:spcPct val="150000"/>
                  </a:lnSpc>
                  <a:buNone/>
                </a:pPr>
                <a:r>
                  <a:rPr lang="es-MX" sz="2200" dirty="0">
                    <a:solidFill>
                      <a:schemeClr val="tx1"/>
                    </a:solidFill>
                  </a:rPr>
                  <a:t>(20)</a:t>
                </a:r>
                <a14:m>
                  <m:oMath xmlns:m="http://schemas.openxmlformats.org/officeDocument/2006/math">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r>
                      <a:rPr lang="es-MX" sz="2200" b="0" i="1" smtClean="0">
                        <a:solidFill>
                          <a:schemeClr val="tx1"/>
                        </a:solidFill>
                        <a:latin typeface="Cambria Math" panose="02040503050406030204" pitchFamily="18" charset="0"/>
                      </a:rPr>
                      <m:t>,</m:t>
                    </m:r>
                    <m:r>
                      <a:rPr lang="es-MX" sz="2200" i="1" smtClean="0">
                        <a:solidFill>
                          <a:schemeClr val="tx1"/>
                        </a:solidFill>
                        <a:latin typeface="Cambria Math" panose="02040503050406030204" pitchFamily="18" charset="0"/>
                      </a:rPr>
                      <m:t> </m:t>
                    </m:r>
                    <m:r>
                      <a:rPr lang="es-MX" sz="2200" b="0" i="1">
                        <a:solidFill>
                          <a:schemeClr val="tx1"/>
                        </a:solidFill>
                        <a:latin typeface="Cambria Math" panose="02040503050406030204" pitchFamily="18" charset="0"/>
                        <a:ea typeface="Cambria Math" panose="02040503050406030204" pitchFamily="18" charset="0"/>
                      </a:rPr>
                      <m:t>∈</m:t>
                    </m:r>
                    <m:d>
                      <m:dPr>
                        <m:begChr m:val="{"/>
                        <m:endChr m:val="}"/>
                        <m:ctrlPr>
                          <a:rPr lang="es-MX" sz="2200" b="0" i="1">
                            <a:solidFill>
                              <a:schemeClr val="tx1"/>
                            </a:solidFill>
                            <a:latin typeface="Cambria Math" panose="02040503050406030204" pitchFamily="18" charset="0"/>
                            <a:ea typeface="Cambria Math" panose="02040503050406030204" pitchFamily="18" charset="0"/>
                          </a:rPr>
                        </m:ctrlPr>
                      </m:dPr>
                      <m:e>
                        <m:r>
                          <a:rPr lang="es-MX" sz="2200" b="0" i="1">
                            <a:solidFill>
                              <a:schemeClr val="tx1"/>
                            </a:solidFill>
                            <a:latin typeface="Cambria Math" panose="02040503050406030204" pitchFamily="18" charset="0"/>
                            <a:ea typeface="Cambria Math" panose="02040503050406030204" pitchFamily="18" charset="0"/>
                          </a:rPr>
                          <m:t>0,1</m:t>
                        </m:r>
                      </m:e>
                    </m:d>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r>
                      <a:rPr lang="es-MX" sz="2200" i="1">
                        <a:solidFill>
                          <a:schemeClr val="tx1"/>
                        </a:solidFill>
                        <a:latin typeface="Cambria Math" panose="02040503050406030204" pitchFamily="18" charset="0"/>
                        <a:ea typeface="Cambria Math" panose="02040503050406030204" pitchFamily="18" charset="0"/>
                      </a:rPr>
                      <m:t>,∀ </m:t>
                    </m:r>
                    <m:r>
                      <a:rPr lang="es-MX" sz="2200" b="0" i="1" smtClean="0">
                        <a:solidFill>
                          <a:schemeClr val="tx1"/>
                        </a:solidFill>
                        <a:latin typeface="Cambria Math" panose="02040503050406030204" pitchFamily="18" charset="0"/>
                        <a:ea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r>
                      <a:rPr lang="es-MX" sz="2200" b="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m:t>
                    </m:r>
                    <m:r>
                      <a:rPr lang="es-MX" sz="2200" b="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(21)</a:t>
                </a:r>
                <a14:m>
                  <m:oMath xmlns:m="http://schemas.openxmlformats.org/officeDocument/2006/math">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α</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β</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δ</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φ</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γ</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{0,1}</m:t>
                    </m:r>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p:txBody>
          </p:sp>
        </mc:Choice>
        <mc:Fallback xmlns="">
          <p:sp>
            <p:nvSpPr>
              <p:cNvPr id="37" name="TextBox 36">
                <a:extLst>
                  <a:ext uri="{FF2B5EF4-FFF2-40B4-BE49-F238E27FC236}">
                    <a16:creationId xmlns:a16="http://schemas.microsoft.com/office/drawing/2014/main" id="{3FEC47BD-6B33-170B-A212-9A412BC148C3}"/>
                  </a:ext>
                </a:extLst>
              </p:cNvPr>
              <p:cNvSpPr txBox="1">
                <a:spLocks noRot="1" noChangeAspect="1" noMove="1" noResize="1" noEditPoints="1" noAdjustHandles="1" noChangeArrowheads="1" noChangeShapeType="1" noTextEdit="1"/>
              </p:cNvSpPr>
              <p:nvPr/>
            </p:nvSpPr>
            <p:spPr>
              <a:xfrm>
                <a:off x="566379" y="1184520"/>
                <a:ext cx="11633991" cy="4161717"/>
              </a:xfrm>
              <a:prstGeom prst="rect">
                <a:avLst/>
              </a:prstGeom>
              <a:blipFill>
                <a:blip r:embed="rId2"/>
                <a:stretch>
                  <a:fillRect l="-262" t="-10395" b="-878"/>
                </a:stretch>
              </a:blipFill>
            </p:spPr>
            <p:txBody>
              <a:bodyPr/>
              <a:lstStyle/>
              <a:p>
                <a:r>
                  <a:rPr lang="es-MX">
                    <a:noFill/>
                  </a:rPr>
                  <a:t> </a:t>
                </a:r>
              </a:p>
            </p:txBody>
          </p:sp>
        </mc:Fallback>
      </mc:AlternateContent>
    </p:spTree>
    <p:extLst>
      <p:ext uri="{BB962C8B-B14F-4D97-AF65-F5344CB8AC3E}">
        <p14:creationId xmlns:p14="http://schemas.microsoft.com/office/powerpoint/2010/main" val="2184835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ord 6">
            <a:extLst>
              <a:ext uri="{FF2B5EF4-FFF2-40B4-BE49-F238E27FC236}">
                <a16:creationId xmlns:a16="http://schemas.microsoft.com/office/drawing/2014/main" id="{08D5D89C-B74E-1F6E-0300-100A4233DD06}"/>
              </a:ext>
            </a:extLst>
          </p:cNvPr>
          <p:cNvSpPr/>
          <p:nvPr/>
        </p:nvSpPr>
        <p:spPr>
          <a:xfrm rot="1342456">
            <a:off x="9450081" y="2965032"/>
            <a:ext cx="4038600" cy="4034971"/>
          </a:xfrm>
          <a:prstGeom prst="chor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226017" y="85466"/>
            <a:ext cx="3812583" cy="1307065"/>
          </a:xfrm>
        </p:spPr>
        <p:txBody>
          <a:bodyPr>
            <a:normAutofit/>
          </a:bodyPr>
          <a:lstStyle/>
          <a:p>
            <a:pPr algn="ctr"/>
            <a:r>
              <a:rPr lang="es-MX" dirty="0" err="1">
                <a:solidFill>
                  <a:schemeClr val="accent1">
                    <a:lumMod val="75000"/>
                  </a:schemeClr>
                </a:solidFill>
                <a:latin typeface="Wrexham" pitchFamily="2" charset="0"/>
              </a:rPr>
              <a:t>How</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to</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solve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it</a:t>
            </a:r>
            <a:r>
              <a:rPr lang="es-MX" dirty="0">
                <a:solidFill>
                  <a:schemeClr val="accent1">
                    <a:lumMod val="75000"/>
                  </a:schemeClr>
                </a:solidFill>
                <a:latin typeface="Wrexham" pitchFamily="2" charset="0"/>
              </a:rPr>
              <a:t>?</a:t>
            </a:r>
          </a:p>
        </p:txBody>
      </p:sp>
      <p:sp>
        <p:nvSpPr>
          <p:cNvPr id="3" name="Content Placeholder 2">
            <a:extLst>
              <a:ext uri="{FF2B5EF4-FFF2-40B4-BE49-F238E27FC236}">
                <a16:creationId xmlns:a16="http://schemas.microsoft.com/office/drawing/2014/main" id="{6AD367ED-EADD-4E43-6F75-8E9A1DE7AF02}"/>
              </a:ext>
            </a:extLst>
          </p:cNvPr>
          <p:cNvSpPr>
            <a:spLocks noGrp="1"/>
          </p:cNvSpPr>
          <p:nvPr>
            <p:ph idx="1"/>
          </p:nvPr>
        </p:nvSpPr>
        <p:spPr>
          <a:xfrm>
            <a:off x="4397306" y="601782"/>
            <a:ext cx="9841424" cy="365125"/>
          </a:xfrm>
        </p:spPr>
        <p:txBody>
          <a:bodyPr anchor="t">
            <a:normAutofit lnSpcReduction="10000"/>
          </a:bodyPr>
          <a:lstStyle/>
          <a:p>
            <a:pPr marL="0" indent="0">
              <a:buNone/>
            </a:pPr>
            <a:r>
              <a:rPr lang="es-MX" sz="2000" dirty="0" err="1">
                <a:solidFill>
                  <a:schemeClr val="tx1"/>
                </a:solidFill>
                <a:latin typeface="Avenir Next LT Pro Light" panose="020B0304020202020204" pitchFamily="34" charset="0"/>
              </a:rPr>
              <a:t>Encoding</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the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model</a:t>
            </a:r>
            <a:r>
              <a:rPr lang="es-MX" sz="2000" dirty="0">
                <a:solidFill>
                  <a:schemeClr val="tx1"/>
                </a:solidFill>
                <a:latin typeface="Avenir Next LT Pro Light" panose="020B0304020202020204" pitchFamily="34" charset="0"/>
              </a:rPr>
              <a:t> in </a:t>
            </a:r>
            <a:r>
              <a:rPr lang="es-MX" sz="2000" dirty="0" err="1">
                <a:solidFill>
                  <a:schemeClr val="tx1"/>
                </a:solidFill>
                <a:latin typeface="Avenir Next LT Pro Light" panose="020B0304020202020204" pitchFamily="34" charset="0"/>
              </a:rPr>
              <a:t>Gurobi</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Optimizer</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we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obtain</a:t>
            </a:r>
            <a:endParaRPr lang="es-MX" sz="2000" dirty="0">
              <a:solidFill>
                <a:schemeClr val="tx1"/>
              </a:solidFill>
              <a:latin typeface="Avenir Next LT Pro Light" panose="020B0304020202020204" pitchFamily="34" charset="0"/>
            </a:endParaRP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41</a:t>
            </a:fld>
            <a:endParaRPr lang="es-MX"/>
          </a:p>
        </p:txBody>
      </p:sp>
      <p:graphicFrame>
        <p:nvGraphicFramePr>
          <p:cNvPr id="14" name="Table 13">
            <a:extLst>
              <a:ext uri="{FF2B5EF4-FFF2-40B4-BE49-F238E27FC236}">
                <a16:creationId xmlns:a16="http://schemas.microsoft.com/office/drawing/2014/main" id="{525C470F-BFC8-0ACC-D022-14472A176235}"/>
              </a:ext>
            </a:extLst>
          </p:cNvPr>
          <p:cNvGraphicFramePr>
            <a:graphicFrameLocks noGrp="1"/>
          </p:cNvGraphicFramePr>
          <p:nvPr/>
        </p:nvGraphicFramePr>
        <p:xfrm>
          <a:off x="1516945"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648627611"/>
                    </a:ext>
                  </a:extLst>
                </a:gridCol>
                <a:gridCol w="840754">
                  <a:extLst>
                    <a:ext uri="{9D8B030D-6E8A-4147-A177-3AD203B41FA5}">
                      <a16:colId xmlns:a16="http://schemas.microsoft.com/office/drawing/2014/main" val="1880016892"/>
                    </a:ext>
                  </a:extLst>
                </a:gridCol>
                <a:gridCol w="840754">
                  <a:extLst>
                    <a:ext uri="{9D8B030D-6E8A-4147-A177-3AD203B41FA5}">
                      <a16:colId xmlns:a16="http://schemas.microsoft.com/office/drawing/2014/main" val="921865005"/>
                    </a:ext>
                  </a:extLst>
                </a:gridCol>
                <a:gridCol w="840754">
                  <a:extLst>
                    <a:ext uri="{9D8B030D-6E8A-4147-A177-3AD203B41FA5}">
                      <a16:colId xmlns:a16="http://schemas.microsoft.com/office/drawing/2014/main" val="2167476308"/>
                    </a:ext>
                  </a:extLst>
                </a:gridCol>
                <a:gridCol w="840754">
                  <a:extLst>
                    <a:ext uri="{9D8B030D-6E8A-4147-A177-3AD203B41FA5}">
                      <a16:colId xmlns:a16="http://schemas.microsoft.com/office/drawing/2014/main" val="4115026379"/>
                    </a:ext>
                  </a:extLst>
                </a:gridCol>
              </a:tblGrid>
              <a:tr h="161925">
                <a:tc>
                  <a:txBody>
                    <a:bodyPr/>
                    <a:lstStyle/>
                    <a:p>
                      <a:pPr algn="ctr" fontAlgn="b"/>
                      <a:r>
                        <a:rPr lang="es-MX" sz="1400" b="1" u="none" strike="noStrike" dirty="0">
                          <a:effectLst/>
                        </a:rPr>
                        <a:t>I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S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time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813964593"/>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14.08276</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0.119898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0725919"/>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15.44143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0.134527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3026977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9.108832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0.162228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0471734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10.95055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16186697"/>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16.38052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1035122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13.98547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0.109351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60139002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18.95625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0.144219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13901853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40.54161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0.109737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19861540"/>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40.98202</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0.14476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3393302"/>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22.77708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0.215225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1933559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10.95833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6404563"/>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13.34403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6614388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32.9247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3.612618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51907725"/>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32.57972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1.124508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19528024"/>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45.82508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0.026204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6461206"/>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78.09327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710559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47.3683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0.058805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9287509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60.03771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384155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147.1494</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458914949"/>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99.44417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0.022079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4210172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22.71431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0.009784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9827703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25.75802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0.017439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2817937"/>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69.27808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952384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101.6029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201790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140.2352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0.054784</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161506030"/>
                  </a:ext>
                </a:extLst>
              </a:tr>
            </a:tbl>
          </a:graphicData>
        </a:graphic>
      </p:graphicFrame>
      <p:graphicFrame>
        <p:nvGraphicFramePr>
          <p:cNvPr id="20" name="Table 19">
            <a:extLst>
              <a:ext uri="{FF2B5EF4-FFF2-40B4-BE49-F238E27FC236}">
                <a16:creationId xmlns:a16="http://schemas.microsoft.com/office/drawing/2014/main" id="{2B79F1EC-0E3C-4029-2D01-53356243232D}"/>
              </a:ext>
            </a:extLst>
          </p:cNvPr>
          <p:cNvGraphicFramePr>
            <a:graphicFrameLocks noGrp="1"/>
          </p:cNvGraphicFramePr>
          <p:nvPr/>
        </p:nvGraphicFramePr>
        <p:xfrm>
          <a:off x="6240771"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3723788718"/>
                    </a:ext>
                  </a:extLst>
                </a:gridCol>
                <a:gridCol w="840754">
                  <a:extLst>
                    <a:ext uri="{9D8B030D-6E8A-4147-A177-3AD203B41FA5}">
                      <a16:colId xmlns:a16="http://schemas.microsoft.com/office/drawing/2014/main" val="1994140368"/>
                    </a:ext>
                  </a:extLst>
                </a:gridCol>
                <a:gridCol w="840754">
                  <a:extLst>
                    <a:ext uri="{9D8B030D-6E8A-4147-A177-3AD203B41FA5}">
                      <a16:colId xmlns:a16="http://schemas.microsoft.com/office/drawing/2014/main" val="4249146606"/>
                    </a:ext>
                  </a:extLst>
                </a:gridCol>
                <a:gridCol w="840754">
                  <a:extLst>
                    <a:ext uri="{9D8B030D-6E8A-4147-A177-3AD203B41FA5}">
                      <a16:colId xmlns:a16="http://schemas.microsoft.com/office/drawing/2014/main" val="3475565564"/>
                    </a:ext>
                  </a:extLst>
                </a:gridCol>
                <a:gridCol w="840754">
                  <a:extLst>
                    <a:ext uri="{9D8B030D-6E8A-4147-A177-3AD203B41FA5}">
                      <a16:colId xmlns:a16="http://schemas.microsoft.com/office/drawing/2014/main" val="1742686841"/>
                    </a:ext>
                  </a:extLst>
                </a:gridCol>
              </a:tblGrid>
              <a:tr h="161925">
                <a:tc>
                  <a:txBody>
                    <a:bodyPr/>
                    <a:lstStyle/>
                    <a:p>
                      <a:pPr algn="ctr" fontAlgn="b"/>
                      <a:r>
                        <a:rPr lang="es-MX" sz="1400" b="1" u="none" strike="noStrike">
                          <a:effectLst/>
                        </a:rPr>
                        <a:t>I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S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time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4950501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151.7835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35503402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253.9653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51417689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371.1847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0.019577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47782664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657.8192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0.001108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6786644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1678.983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14007743"/>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47.82319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1.11E-11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7230121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82.71881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4.39E-12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993974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50</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75.85917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1.73E-11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1877057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88.41378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739802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122.377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0.084173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6350792"/>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296.5843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0.004894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20778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203.9559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0.241781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049699726"/>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165.0583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503747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861.1579</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016320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1785.907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616401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32.62382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0.002948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23717371"/>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41.29161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0.001646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23336766"/>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119.62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0.221352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8949786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72.95243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0.005889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600117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166.298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0.016562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1342155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224.9268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0.005974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8234464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167.3487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0.244427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748219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409.5405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961105938"/>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360.045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0.001983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27242874"/>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152.2143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0.016128</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58766739"/>
                  </a:ext>
                </a:extLst>
              </a:tr>
            </a:tbl>
          </a:graphicData>
        </a:graphic>
      </p:graphicFrame>
    </p:spTree>
    <p:extLst>
      <p:ext uri="{BB962C8B-B14F-4D97-AF65-F5344CB8AC3E}">
        <p14:creationId xmlns:p14="http://schemas.microsoft.com/office/powerpoint/2010/main" val="3147937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ord 6">
            <a:extLst>
              <a:ext uri="{FF2B5EF4-FFF2-40B4-BE49-F238E27FC236}">
                <a16:creationId xmlns:a16="http://schemas.microsoft.com/office/drawing/2014/main" id="{EC8AD551-08D1-21BB-1563-26140C1618CC}"/>
              </a:ext>
            </a:extLst>
          </p:cNvPr>
          <p:cNvSpPr/>
          <p:nvPr/>
        </p:nvSpPr>
        <p:spPr>
          <a:xfrm rot="1342456">
            <a:off x="9426118" y="2965032"/>
            <a:ext cx="4038600" cy="4034971"/>
          </a:xfrm>
          <a:prstGeom prst="chor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226017" y="85466"/>
            <a:ext cx="3812583" cy="1307065"/>
          </a:xfrm>
        </p:spPr>
        <p:txBody>
          <a:bodyPr>
            <a:normAutofit/>
          </a:bodyPr>
          <a:lstStyle/>
          <a:p>
            <a:pPr algn="ctr"/>
            <a:r>
              <a:rPr lang="es-MX" dirty="0" err="1">
                <a:solidFill>
                  <a:schemeClr val="accent1">
                    <a:lumMod val="75000"/>
                  </a:schemeClr>
                </a:solidFill>
                <a:latin typeface="Wrexham" pitchFamily="2" charset="0"/>
              </a:rPr>
              <a:t>How</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to</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solve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it</a:t>
            </a:r>
            <a:r>
              <a:rPr lang="es-MX" dirty="0">
                <a:solidFill>
                  <a:schemeClr val="accent1">
                    <a:lumMod val="75000"/>
                  </a:schemeClr>
                </a:solidFill>
                <a:latin typeface="Wrexham" pitchFamily="2" charset="0"/>
              </a:rPr>
              <a:t>?</a:t>
            </a:r>
          </a:p>
        </p:txBody>
      </p:sp>
      <p:sp>
        <p:nvSpPr>
          <p:cNvPr id="3" name="Content Placeholder 2">
            <a:extLst>
              <a:ext uri="{FF2B5EF4-FFF2-40B4-BE49-F238E27FC236}">
                <a16:creationId xmlns:a16="http://schemas.microsoft.com/office/drawing/2014/main" id="{6AD367ED-EADD-4E43-6F75-8E9A1DE7AF02}"/>
              </a:ext>
            </a:extLst>
          </p:cNvPr>
          <p:cNvSpPr>
            <a:spLocks noGrp="1"/>
          </p:cNvSpPr>
          <p:nvPr>
            <p:ph idx="1"/>
          </p:nvPr>
        </p:nvSpPr>
        <p:spPr>
          <a:xfrm>
            <a:off x="4397306" y="601782"/>
            <a:ext cx="9841424" cy="365125"/>
          </a:xfrm>
        </p:spPr>
        <p:txBody>
          <a:bodyPr anchor="t">
            <a:normAutofit lnSpcReduction="10000"/>
          </a:bodyPr>
          <a:lstStyle/>
          <a:p>
            <a:pPr marL="0" indent="0">
              <a:buNone/>
            </a:pPr>
            <a:r>
              <a:rPr lang="es-MX" sz="2000" dirty="0" err="1">
                <a:solidFill>
                  <a:schemeClr val="tx1"/>
                </a:solidFill>
                <a:latin typeface="Avenir Next LT Pro Light" panose="020B0304020202020204" pitchFamily="34" charset="0"/>
              </a:rPr>
              <a:t>Encoding</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the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model</a:t>
            </a:r>
            <a:r>
              <a:rPr lang="es-MX" sz="2000" dirty="0">
                <a:solidFill>
                  <a:schemeClr val="tx1"/>
                </a:solidFill>
                <a:latin typeface="Avenir Next LT Pro Light" panose="020B0304020202020204" pitchFamily="34" charset="0"/>
              </a:rPr>
              <a:t> in </a:t>
            </a:r>
            <a:r>
              <a:rPr lang="es-MX" sz="2000" dirty="0" err="1">
                <a:solidFill>
                  <a:schemeClr val="tx1"/>
                </a:solidFill>
                <a:latin typeface="Avenir Next LT Pro Light" panose="020B0304020202020204" pitchFamily="34" charset="0"/>
              </a:rPr>
              <a:t>Gurobi</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Optimizer</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we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obtain</a:t>
            </a:r>
            <a:endParaRPr lang="es-MX" sz="2000" dirty="0">
              <a:solidFill>
                <a:schemeClr val="tx1"/>
              </a:solidFill>
              <a:latin typeface="Avenir Next LT Pro Light" panose="020B0304020202020204" pitchFamily="34" charset="0"/>
            </a:endParaRP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42</a:t>
            </a:fld>
            <a:endParaRPr lang="es-MX"/>
          </a:p>
        </p:txBody>
      </p:sp>
      <p:graphicFrame>
        <p:nvGraphicFramePr>
          <p:cNvPr id="14" name="Table 13">
            <a:extLst>
              <a:ext uri="{FF2B5EF4-FFF2-40B4-BE49-F238E27FC236}">
                <a16:creationId xmlns:a16="http://schemas.microsoft.com/office/drawing/2014/main" id="{525C470F-BFC8-0ACC-D022-14472A176235}"/>
              </a:ext>
            </a:extLst>
          </p:cNvPr>
          <p:cNvGraphicFramePr>
            <a:graphicFrameLocks noGrp="1"/>
          </p:cNvGraphicFramePr>
          <p:nvPr/>
        </p:nvGraphicFramePr>
        <p:xfrm>
          <a:off x="1516945"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648627611"/>
                    </a:ext>
                  </a:extLst>
                </a:gridCol>
                <a:gridCol w="840754">
                  <a:extLst>
                    <a:ext uri="{9D8B030D-6E8A-4147-A177-3AD203B41FA5}">
                      <a16:colId xmlns:a16="http://schemas.microsoft.com/office/drawing/2014/main" val="1880016892"/>
                    </a:ext>
                  </a:extLst>
                </a:gridCol>
                <a:gridCol w="840754">
                  <a:extLst>
                    <a:ext uri="{9D8B030D-6E8A-4147-A177-3AD203B41FA5}">
                      <a16:colId xmlns:a16="http://schemas.microsoft.com/office/drawing/2014/main" val="921865005"/>
                    </a:ext>
                  </a:extLst>
                </a:gridCol>
                <a:gridCol w="840754">
                  <a:extLst>
                    <a:ext uri="{9D8B030D-6E8A-4147-A177-3AD203B41FA5}">
                      <a16:colId xmlns:a16="http://schemas.microsoft.com/office/drawing/2014/main" val="2167476308"/>
                    </a:ext>
                  </a:extLst>
                </a:gridCol>
                <a:gridCol w="840754">
                  <a:extLst>
                    <a:ext uri="{9D8B030D-6E8A-4147-A177-3AD203B41FA5}">
                      <a16:colId xmlns:a16="http://schemas.microsoft.com/office/drawing/2014/main" val="4115026379"/>
                    </a:ext>
                  </a:extLst>
                </a:gridCol>
              </a:tblGrid>
              <a:tr h="161925">
                <a:tc>
                  <a:txBody>
                    <a:bodyPr/>
                    <a:lstStyle/>
                    <a:p>
                      <a:pPr algn="ctr" fontAlgn="b"/>
                      <a:r>
                        <a:rPr lang="es-MX" sz="1400" b="1" u="none" strike="noStrike" dirty="0">
                          <a:effectLst/>
                        </a:rPr>
                        <a:t>I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S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time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813964593"/>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14.08276</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0.119898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0725919"/>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15.44143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0.134527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3026977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9.108832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0.162228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0471734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10.95055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16186697"/>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16.38052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1035122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13.98547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0.109351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60139002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18.95625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0.144219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13901853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40.54161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0.109737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19861540"/>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40.98202</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0.14476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3393302"/>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22.77708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0.215225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1933559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10.95833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6404563"/>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13.34403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6614388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32.9247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3.612618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51907725"/>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32.57972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1.124508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19528024"/>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45.82508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0.026204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6461206"/>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78.09327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710559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47.3683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0.058805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9287509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60.03771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384155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147.1494</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458914949"/>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99.44417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0.022079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4210172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22.71431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0.009784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9827703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25.75802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0.017439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2817937"/>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69.27808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952384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101.6029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201790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140.2352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0.054784</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161506030"/>
                  </a:ext>
                </a:extLst>
              </a:tr>
            </a:tbl>
          </a:graphicData>
        </a:graphic>
      </p:graphicFrame>
      <p:graphicFrame>
        <p:nvGraphicFramePr>
          <p:cNvPr id="20" name="Table 19">
            <a:extLst>
              <a:ext uri="{FF2B5EF4-FFF2-40B4-BE49-F238E27FC236}">
                <a16:creationId xmlns:a16="http://schemas.microsoft.com/office/drawing/2014/main" id="{2B79F1EC-0E3C-4029-2D01-53356243232D}"/>
              </a:ext>
            </a:extLst>
          </p:cNvPr>
          <p:cNvGraphicFramePr>
            <a:graphicFrameLocks noGrp="1"/>
          </p:cNvGraphicFramePr>
          <p:nvPr/>
        </p:nvGraphicFramePr>
        <p:xfrm>
          <a:off x="6240771"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3723788718"/>
                    </a:ext>
                  </a:extLst>
                </a:gridCol>
                <a:gridCol w="840754">
                  <a:extLst>
                    <a:ext uri="{9D8B030D-6E8A-4147-A177-3AD203B41FA5}">
                      <a16:colId xmlns:a16="http://schemas.microsoft.com/office/drawing/2014/main" val="1994140368"/>
                    </a:ext>
                  </a:extLst>
                </a:gridCol>
                <a:gridCol w="840754">
                  <a:extLst>
                    <a:ext uri="{9D8B030D-6E8A-4147-A177-3AD203B41FA5}">
                      <a16:colId xmlns:a16="http://schemas.microsoft.com/office/drawing/2014/main" val="4249146606"/>
                    </a:ext>
                  </a:extLst>
                </a:gridCol>
                <a:gridCol w="840754">
                  <a:extLst>
                    <a:ext uri="{9D8B030D-6E8A-4147-A177-3AD203B41FA5}">
                      <a16:colId xmlns:a16="http://schemas.microsoft.com/office/drawing/2014/main" val="3475565564"/>
                    </a:ext>
                  </a:extLst>
                </a:gridCol>
                <a:gridCol w="840754">
                  <a:extLst>
                    <a:ext uri="{9D8B030D-6E8A-4147-A177-3AD203B41FA5}">
                      <a16:colId xmlns:a16="http://schemas.microsoft.com/office/drawing/2014/main" val="1742686841"/>
                    </a:ext>
                  </a:extLst>
                </a:gridCol>
              </a:tblGrid>
              <a:tr h="161925">
                <a:tc>
                  <a:txBody>
                    <a:bodyPr/>
                    <a:lstStyle/>
                    <a:p>
                      <a:pPr algn="ctr" fontAlgn="b"/>
                      <a:r>
                        <a:rPr lang="es-MX" sz="1400" b="1" u="none" strike="noStrike">
                          <a:effectLst/>
                        </a:rPr>
                        <a:t>I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S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time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4950501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151.7835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35503402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253.9653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51417689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371.1847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0.019577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47782664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657.8192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0.001108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6786644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1678.983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14007743"/>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47.82319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1.11E-11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7230121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82.71881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4.39E-12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993974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50</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75.85917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1.73E-11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1877057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88.41378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739802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122.377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0.084173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6350792"/>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296.5843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0.004894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20778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203.9559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0.241781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049699726"/>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165.0583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503747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861.1579</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016320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1785.907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616401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32.62382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0.002948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23717371"/>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41.29161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0.001646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23336766"/>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119.62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0.221352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8949786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72.95243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0.005889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600117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166.298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0.016562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1342155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224.9268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0.005974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8234464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167.3487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0.244427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748219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409.5405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961105938"/>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360.045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0.001983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27242874"/>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152.2143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0.016128</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58766739"/>
                  </a:ext>
                </a:extLst>
              </a:tr>
            </a:tbl>
          </a:graphicData>
        </a:graphic>
      </p:graphicFrame>
      <p:sp>
        <p:nvSpPr>
          <p:cNvPr id="26" name="Rectangle 25">
            <a:extLst>
              <a:ext uri="{FF2B5EF4-FFF2-40B4-BE49-F238E27FC236}">
                <a16:creationId xmlns:a16="http://schemas.microsoft.com/office/drawing/2014/main" id="{7D69EA84-0345-506F-930E-E23A09ADF40C}"/>
              </a:ext>
            </a:extLst>
          </p:cNvPr>
          <p:cNvSpPr/>
          <p:nvPr/>
        </p:nvSpPr>
        <p:spPr>
          <a:xfrm>
            <a:off x="8810171" y="3875314"/>
            <a:ext cx="798286" cy="41740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67278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text, application&#10;&#10;Description automatically generated">
            <a:extLst>
              <a:ext uri="{FF2B5EF4-FFF2-40B4-BE49-F238E27FC236}">
                <a16:creationId xmlns:a16="http://schemas.microsoft.com/office/drawing/2014/main" id="{5DF37E43-C029-299D-CC27-5F1D48630FF6}"/>
              </a:ext>
            </a:extLst>
          </p:cNvPr>
          <p:cNvPicPr>
            <a:picLocks noChangeAspect="1"/>
          </p:cNvPicPr>
          <p:nvPr/>
        </p:nvPicPr>
        <p:blipFill rotWithShape="1">
          <a:blip r:embed="rId2"/>
          <a:srcRect l="34195" t="29369" r="5805" b="20664"/>
          <a:stretch/>
        </p:blipFill>
        <p:spPr>
          <a:xfrm>
            <a:off x="5280025" y="690563"/>
            <a:ext cx="6269038" cy="2903538"/>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B25BDD16-77F9-A405-A39A-A6B8BD0BF249}"/>
              </a:ext>
            </a:extLst>
          </p:cNvPr>
          <p:cNvPicPr>
            <a:picLocks noChangeAspect="1"/>
          </p:cNvPicPr>
          <p:nvPr/>
        </p:nvPicPr>
        <p:blipFill rotWithShape="1">
          <a:blip r:embed="rId3"/>
          <a:srcRect l="33125" t="29594" r="4662" b="25392"/>
          <a:stretch/>
        </p:blipFill>
        <p:spPr>
          <a:xfrm>
            <a:off x="5280025" y="3660775"/>
            <a:ext cx="6269038" cy="2508250"/>
          </a:xfrm>
          <a:prstGeom prst="rect">
            <a:avLst/>
          </a:prstGeom>
        </p:spPr>
      </p:pic>
      <p:sp>
        <p:nvSpPr>
          <p:cNvPr id="2" name="Title 1">
            <a:extLst>
              <a:ext uri="{FF2B5EF4-FFF2-40B4-BE49-F238E27FC236}">
                <a16:creationId xmlns:a16="http://schemas.microsoft.com/office/drawing/2014/main" id="{E07C721A-C88E-8F19-34D1-73FA0153C2DA}"/>
              </a:ext>
            </a:extLst>
          </p:cNvPr>
          <p:cNvSpPr>
            <a:spLocks noGrp="1"/>
          </p:cNvSpPr>
          <p:nvPr>
            <p:ph type="title"/>
          </p:nvPr>
        </p:nvSpPr>
        <p:spPr>
          <a:xfrm>
            <a:off x="943277" y="712269"/>
            <a:ext cx="3370998" cy="5502264"/>
          </a:xfrm>
        </p:spPr>
        <p:txBody>
          <a:bodyPr>
            <a:normAutofit/>
          </a:bodyPr>
          <a:lstStyle/>
          <a:p>
            <a:r>
              <a:rPr lang="en-US" dirty="0">
                <a:solidFill>
                  <a:srgbClr val="FFFFFF"/>
                </a:solidFill>
                <a:latin typeface="Wrexham" pitchFamily="2" charset="0"/>
              </a:rPr>
              <a:t>Solution Methods</a:t>
            </a:r>
          </a:p>
        </p:txBody>
      </p:sp>
      <p:sp>
        <p:nvSpPr>
          <p:cNvPr id="4" name="Date Placeholder 3">
            <a:extLst>
              <a:ext uri="{FF2B5EF4-FFF2-40B4-BE49-F238E27FC236}">
                <a16:creationId xmlns:a16="http://schemas.microsoft.com/office/drawing/2014/main" id="{88591057-A8DF-128D-BC01-E117A4AF5A53}"/>
              </a:ext>
            </a:extLst>
          </p:cNvPr>
          <p:cNvSpPr>
            <a:spLocks noGrp="1"/>
          </p:cNvSpPr>
          <p:nvPr>
            <p:ph type="dt" sz="half" idx="10"/>
          </p:nvPr>
        </p:nvSpPr>
        <p:spPr>
          <a:xfrm>
            <a:off x="838200" y="6356350"/>
            <a:ext cx="2743200" cy="365125"/>
          </a:xfrm>
        </p:spPr>
        <p:txBody>
          <a:bodyPr>
            <a:normAutofit/>
          </a:bodyPr>
          <a:lstStyle/>
          <a:p>
            <a:pPr>
              <a:spcAft>
                <a:spcPts val="600"/>
              </a:spcAft>
            </a:pPr>
            <a:r>
              <a:rPr lang="es-MX">
                <a:solidFill>
                  <a:srgbClr val="FFFFFF"/>
                </a:solidFill>
              </a:rPr>
              <a:t>07/12/2022</a:t>
            </a:r>
          </a:p>
        </p:txBody>
      </p:sp>
      <p:sp>
        <p:nvSpPr>
          <p:cNvPr id="5" name="Footer Placeholder 4">
            <a:extLst>
              <a:ext uri="{FF2B5EF4-FFF2-40B4-BE49-F238E27FC236}">
                <a16:creationId xmlns:a16="http://schemas.microsoft.com/office/drawing/2014/main" id="{F1BBC1F4-CA2F-ADB7-AA78-E9C9016C7A86}"/>
              </a:ext>
            </a:extLst>
          </p:cNvPr>
          <p:cNvSpPr>
            <a:spLocks noGrp="1"/>
          </p:cNvSpPr>
          <p:nvPr>
            <p:ph type="ftr" sz="quarter" idx="11"/>
          </p:nvPr>
        </p:nvSpPr>
        <p:spPr>
          <a:xfrm>
            <a:off x="5280024" y="6356350"/>
            <a:ext cx="2873375" cy="365125"/>
          </a:xfrm>
        </p:spPr>
        <p:txBody>
          <a:bodyPr>
            <a:normAutofit/>
          </a:bodyPr>
          <a:lstStyle/>
          <a:p>
            <a:pPr algn="l">
              <a:lnSpc>
                <a:spcPct val="90000"/>
              </a:lnSpc>
              <a:spcAft>
                <a:spcPts val="600"/>
              </a:spcAft>
            </a:pPr>
            <a:r>
              <a:rPr lang="es-MX" sz="900">
                <a:solidFill>
                  <a:schemeClr val="tx1">
                    <a:lumMod val="75000"/>
                    <a:lumOff val="25000"/>
                    <a:alpha val="70000"/>
                  </a:schemeClr>
                </a:solidFill>
              </a:rPr>
              <a:t>Universidad Autónoma de Nuevo León. M. C. Beatriz Alejandra García Ramos</a:t>
            </a:r>
          </a:p>
        </p:txBody>
      </p:sp>
      <p:sp>
        <p:nvSpPr>
          <p:cNvPr id="6" name="Slide Number Placeholder 5">
            <a:extLst>
              <a:ext uri="{FF2B5EF4-FFF2-40B4-BE49-F238E27FC236}">
                <a16:creationId xmlns:a16="http://schemas.microsoft.com/office/drawing/2014/main" id="{A1B28D7B-A8ED-F4BF-C5DA-AB738BCD32E1}"/>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a:solidFill>
                  <a:schemeClr val="tx1">
                    <a:lumMod val="75000"/>
                    <a:lumOff val="25000"/>
                    <a:alpha val="70000"/>
                  </a:schemeClr>
                </a:solidFill>
              </a:rPr>
              <a:pPr>
                <a:spcAft>
                  <a:spcPts val="600"/>
                </a:spcAft>
              </a:pPr>
              <a:t>43</a:t>
            </a:fld>
            <a:endParaRPr lang="es-MX">
              <a:solidFill>
                <a:schemeClr val="tx1">
                  <a:lumMod val="75000"/>
                  <a:lumOff val="25000"/>
                  <a:alpha val="70000"/>
                </a:schemeClr>
              </a:solidFill>
            </a:endParaRPr>
          </a:p>
        </p:txBody>
      </p:sp>
    </p:spTree>
    <p:extLst>
      <p:ext uri="{BB962C8B-B14F-4D97-AF65-F5344CB8AC3E}">
        <p14:creationId xmlns:p14="http://schemas.microsoft.com/office/powerpoint/2010/main" val="32186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721A-C88E-8F19-34D1-73FA0153C2DA}"/>
              </a:ext>
            </a:extLst>
          </p:cNvPr>
          <p:cNvSpPr>
            <a:spLocks noGrp="1"/>
          </p:cNvSpPr>
          <p:nvPr>
            <p:ph type="title"/>
          </p:nvPr>
        </p:nvSpPr>
        <p:spPr>
          <a:xfrm>
            <a:off x="1524000" y="4642583"/>
            <a:ext cx="9144000" cy="1099845"/>
          </a:xfrm>
        </p:spPr>
        <p:txBody>
          <a:bodyPr vert="horz" lIns="91440" tIns="45720" rIns="91440" bIns="45720" rtlCol="0" anchor="b">
            <a:normAutofit/>
          </a:bodyPr>
          <a:lstStyle/>
          <a:p>
            <a:r>
              <a:rPr lang="en-US" dirty="0">
                <a:solidFill>
                  <a:schemeClr val="accent1">
                    <a:lumMod val="75000"/>
                  </a:schemeClr>
                </a:solidFill>
                <a:latin typeface="Wrexham" pitchFamily="2" charset="0"/>
              </a:rPr>
              <a:t>Solution Methods</a:t>
            </a:r>
          </a:p>
        </p:txBody>
      </p:sp>
      <p:sp>
        <p:nvSpPr>
          <p:cNvPr id="14" name="Rectangle 13">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C3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C4EE2501-4A97-7C75-10A9-0F97C195D2C9}"/>
              </a:ext>
            </a:extLst>
          </p:cNvPr>
          <p:cNvPicPr>
            <a:picLocks noChangeAspect="1"/>
          </p:cNvPicPr>
          <p:nvPr/>
        </p:nvPicPr>
        <p:blipFill rotWithShape="1">
          <a:blip r:embed="rId2"/>
          <a:srcRect l="31653" t="30048" r="5551" b="26767"/>
          <a:stretch/>
        </p:blipFill>
        <p:spPr>
          <a:xfrm>
            <a:off x="323596" y="1201030"/>
            <a:ext cx="5609503" cy="2169938"/>
          </a:xfrm>
          <a:prstGeom prst="rect">
            <a:avLst/>
          </a:prstGeom>
        </p:spPr>
      </p:pic>
      <p:sp>
        <p:nvSpPr>
          <p:cNvPr id="1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8B841776-5FF4-4D12-23A1-ADB67D2C5F66}"/>
              </a:ext>
            </a:extLst>
          </p:cNvPr>
          <p:cNvPicPr>
            <a:picLocks noChangeAspect="1"/>
          </p:cNvPicPr>
          <p:nvPr/>
        </p:nvPicPr>
        <p:blipFill rotWithShape="1">
          <a:blip r:embed="rId3"/>
          <a:srcRect l="33124" t="28464" r="6876" b="18629"/>
          <a:stretch/>
        </p:blipFill>
        <p:spPr>
          <a:xfrm>
            <a:off x="6413540" y="972587"/>
            <a:ext cx="5295986" cy="2626824"/>
          </a:xfrm>
          <a:prstGeom prst="rect">
            <a:avLst/>
          </a:prstGeom>
        </p:spPr>
      </p:pic>
      <p:sp>
        <p:nvSpPr>
          <p:cNvPr id="4" name="Date Placeholder 3">
            <a:extLst>
              <a:ext uri="{FF2B5EF4-FFF2-40B4-BE49-F238E27FC236}">
                <a16:creationId xmlns:a16="http://schemas.microsoft.com/office/drawing/2014/main" id="{88591057-A8DF-128D-BC01-E117A4AF5A5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07/12/2022</a:t>
            </a:r>
          </a:p>
        </p:txBody>
      </p:sp>
      <p:sp>
        <p:nvSpPr>
          <p:cNvPr id="5" name="Footer Placeholder 4">
            <a:extLst>
              <a:ext uri="{FF2B5EF4-FFF2-40B4-BE49-F238E27FC236}">
                <a16:creationId xmlns:a16="http://schemas.microsoft.com/office/drawing/2014/main" id="{F1BBC1F4-CA2F-ADB7-AA78-E9C9016C7A8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Universidad Autónoma de Nuevo León. M. C. Beatriz Alejandra García Ramos</a:t>
            </a:r>
          </a:p>
        </p:txBody>
      </p:sp>
      <p:sp>
        <p:nvSpPr>
          <p:cNvPr id="6" name="Slide Number Placeholder 5">
            <a:extLst>
              <a:ext uri="{FF2B5EF4-FFF2-40B4-BE49-F238E27FC236}">
                <a16:creationId xmlns:a16="http://schemas.microsoft.com/office/drawing/2014/main" id="{A1B28D7B-A8ED-F4BF-C5DA-AB738BCD32E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44</a:t>
            </a:fld>
            <a:endParaRPr lang="en-US"/>
          </a:p>
        </p:txBody>
      </p:sp>
    </p:spTree>
    <p:extLst>
      <p:ext uri="{BB962C8B-B14F-4D97-AF65-F5344CB8AC3E}">
        <p14:creationId xmlns:p14="http://schemas.microsoft.com/office/powerpoint/2010/main" val="246345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CCE-BFCE-28D1-5A2E-464CBE80221C}"/>
              </a:ext>
            </a:extLst>
          </p:cNvPr>
          <p:cNvSpPr>
            <a:spLocks noGrp="1"/>
          </p:cNvSpPr>
          <p:nvPr>
            <p:ph type="title"/>
          </p:nvPr>
        </p:nvSpPr>
        <p:spPr/>
        <p:txBody>
          <a:bodyPr/>
          <a:lstStyle/>
          <a:p>
            <a:r>
              <a:rPr lang="en-US" dirty="0">
                <a:solidFill>
                  <a:schemeClr val="accent1">
                    <a:lumMod val="75000"/>
                  </a:schemeClr>
                </a:solidFill>
                <a:latin typeface="Wrexham" pitchFamily="2" charset="0"/>
              </a:rPr>
              <a:t>Solution Methods</a:t>
            </a:r>
            <a:endParaRPr lang="en-US" dirty="0"/>
          </a:p>
        </p:txBody>
      </p:sp>
      <p:sp>
        <p:nvSpPr>
          <p:cNvPr id="4" name="Date Placeholder 3">
            <a:extLst>
              <a:ext uri="{FF2B5EF4-FFF2-40B4-BE49-F238E27FC236}">
                <a16:creationId xmlns:a16="http://schemas.microsoft.com/office/drawing/2014/main" id="{E4902662-1AE6-3D12-22B0-C9EB34242972}"/>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2EC951FF-4E5E-4156-9162-72CECA3F8A5E}"/>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880B9B1-DF7E-4489-767C-1B5838DED753}"/>
              </a:ext>
            </a:extLst>
          </p:cNvPr>
          <p:cNvSpPr>
            <a:spLocks noGrp="1"/>
          </p:cNvSpPr>
          <p:nvPr>
            <p:ph type="sldNum" sz="quarter" idx="12"/>
          </p:nvPr>
        </p:nvSpPr>
        <p:spPr/>
        <p:txBody>
          <a:bodyPr/>
          <a:lstStyle/>
          <a:p>
            <a:fld id="{1E4C7A1A-C006-465A-8035-A942FDF27424}" type="slidenum">
              <a:rPr lang="es-MX" smtClean="0"/>
              <a:t>45</a:t>
            </a:fld>
            <a:endParaRPr lang="es-MX"/>
          </a:p>
        </p:txBody>
      </p:sp>
      <p:pic>
        <p:nvPicPr>
          <p:cNvPr id="8" name="Picture 7">
            <a:extLst>
              <a:ext uri="{FF2B5EF4-FFF2-40B4-BE49-F238E27FC236}">
                <a16:creationId xmlns:a16="http://schemas.microsoft.com/office/drawing/2014/main" id="{A27FD569-3E35-04CB-C7B1-4E4402CA17C6}"/>
              </a:ext>
            </a:extLst>
          </p:cNvPr>
          <p:cNvPicPr>
            <a:picLocks noChangeAspect="1"/>
          </p:cNvPicPr>
          <p:nvPr/>
        </p:nvPicPr>
        <p:blipFill rotWithShape="1">
          <a:blip r:embed="rId2"/>
          <a:srcRect l="17034" t="30499" r="30720" b="38073"/>
          <a:stretch/>
        </p:blipFill>
        <p:spPr>
          <a:xfrm>
            <a:off x="1302497" y="2259577"/>
            <a:ext cx="9587005" cy="32423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5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3" name="Content Placeholder 2">
            <a:extLst>
              <a:ext uri="{FF2B5EF4-FFF2-40B4-BE49-F238E27FC236}">
                <a16:creationId xmlns:a16="http://schemas.microsoft.com/office/drawing/2014/main" id="{6AD367ED-EADD-4E43-6F75-8E9A1DE7AF02}"/>
              </a:ext>
            </a:extLst>
          </p:cNvPr>
          <p:cNvSpPr>
            <a:spLocks noGrp="1"/>
          </p:cNvSpPr>
          <p:nvPr>
            <p:ph idx="1"/>
          </p:nvPr>
        </p:nvSpPr>
        <p:spPr>
          <a:xfrm>
            <a:off x="1163888" y="963623"/>
            <a:ext cx="8552654" cy="1009259"/>
          </a:xfrm>
        </p:spPr>
        <p:txBody>
          <a:bodyPr anchor="ctr">
            <a:normAutofit/>
          </a:bodyPr>
          <a:lstStyle/>
          <a:p>
            <a:pPr marL="0" indent="0">
              <a:buNone/>
            </a:pPr>
            <a:r>
              <a:rPr lang="en-US" sz="1800" dirty="0">
                <a:latin typeface="Avenir Next LT Pro Light" panose="020B0304020202020204" pitchFamily="34" charset="0"/>
              </a:rPr>
              <a:t>Local search for ambulance location evaluating solutions for a scenario sampling method at the model’s second stage. </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17"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uzzle">
            <a:extLst>
              <a:ext uri="{FF2B5EF4-FFF2-40B4-BE49-F238E27FC236}">
                <a16:creationId xmlns:a16="http://schemas.microsoft.com/office/drawing/2014/main" id="{53799290-C3F8-50E9-91EB-E1209FF82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46</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163887" y="1720312"/>
                <a:ext cx="9393097" cy="463603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b="1" dirty="0">
                    <a:latin typeface="Avenir Next LT Pro Light" panose="020B0304020202020204" pitchFamily="34" charset="0"/>
                  </a:rPr>
                  <a:t>Algorithm 1:</a:t>
                </a:r>
                <a:r>
                  <a:rPr lang="en-US" sz="1800" dirty="0">
                    <a:latin typeface="Avenir Next LT Pro Light" panose="020B0304020202020204" pitchFamily="34" charset="0"/>
                  </a:rPr>
                  <a:t> Ambulance location local search heuristic</a:t>
                </a:r>
              </a:p>
              <a:p>
                <a:pPr marL="0" indent="0">
                  <a:spcBef>
                    <a:spcPts val="0"/>
                  </a:spcBef>
                  <a:buFont typeface="Arial" panose="020B0604020202020204" pitchFamily="34" charset="0"/>
                  <a:buNone/>
                </a:pPr>
                <a:r>
                  <a:rPr lang="en-US" sz="1800" b="1" dirty="0">
                    <a:latin typeface="Avenir Next LT Pro Light" panose="020B0304020202020204" pitchFamily="34" charset="0"/>
                  </a:rPr>
                  <a:t>Input: </a:t>
                </a:r>
                <a:r>
                  <a:rPr lang="en-US" sz="1800" dirty="0">
                    <a:latin typeface="Avenir Next LT Pro Light" panose="020B0304020202020204" pitchFamily="34" charset="0"/>
                  </a:rPr>
                  <a:t>An instance that includes </a:t>
                </a:r>
                <a14:m>
                  <m:oMath xmlns:m="http://schemas.openxmlformats.org/officeDocument/2006/math">
                    <m:r>
                      <a:rPr lang="es-MX" sz="1800" b="0" i="1" smtClean="0">
                        <a:latin typeface="Cambria Math" panose="02040503050406030204" pitchFamily="18" charset="0"/>
                      </a:rPr>
                      <m:t>𝐼</m:t>
                    </m:r>
                    <m:r>
                      <a:rPr lang="es-MX" sz="1800" b="0" i="1" smtClean="0">
                        <a:latin typeface="Cambria Math" panose="02040503050406030204" pitchFamily="18" charset="0"/>
                      </a:rPr>
                      <m:t>, </m:t>
                    </m:r>
                    <m:r>
                      <a:rPr lang="es-MX" sz="1800" b="0" i="1" smtClean="0">
                        <a:latin typeface="Cambria Math" panose="02040503050406030204" pitchFamily="18" charset="0"/>
                      </a:rPr>
                      <m:t>𝐿</m:t>
                    </m:r>
                    <m:r>
                      <a:rPr lang="es-MX" sz="1800" b="0" i="1" smtClean="0">
                        <a:latin typeface="Cambria Math" panose="02040503050406030204" pitchFamily="18" charset="0"/>
                      </a:rPr>
                      <m:t>, </m:t>
                    </m:r>
                    <m:r>
                      <a:rPr lang="es-MX" sz="1800" b="0" i="1" smtClean="0">
                        <a:latin typeface="Cambria Math" panose="02040503050406030204" pitchFamily="18" charset="0"/>
                      </a:rPr>
                      <m:t>𝐾</m:t>
                    </m:r>
                    <m:r>
                      <a:rPr lang="es-MX" sz="1800" b="0" i="1" smtClean="0">
                        <a:latin typeface="Cambria Math" panose="02040503050406030204" pitchFamily="18" charset="0"/>
                      </a:rPr>
                      <m:t>, </m:t>
                    </m:r>
                    <m:r>
                      <a:rPr lang="es-MX" sz="1800" b="0" i="1" smtClean="0">
                        <a:latin typeface="Cambria Math" panose="02040503050406030204" pitchFamily="18" charset="0"/>
                      </a:rPr>
                      <m:t>𝑆</m:t>
                    </m:r>
                    <m:r>
                      <a:rPr lang="es-MX" sz="1800" b="0" i="1" smtClean="0">
                        <a:latin typeface="Cambria Math" panose="02040503050406030204" pitchFamily="18" charset="0"/>
                      </a:rPr>
                      <m:t>, </m:t>
                    </m:r>
                    <m:sSubSup>
                      <m:sSubSupPr>
                        <m:ctrlPr>
                          <a:rPr lang="es-MX" sz="1800" b="0" i="1" smtClean="0">
                            <a:latin typeface="Cambria Math" panose="02040503050406030204" pitchFamily="18" charset="0"/>
                          </a:rPr>
                        </m:ctrlPr>
                      </m:sSubSupPr>
                      <m:e>
                        <m:r>
                          <a:rPr lang="es-MX" sz="1800" b="0" i="1" smtClean="0">
                            <a:latin typeface="Cambria Math" panose="02040503050406030204" pitchFamily="18" charset="0"/>
                          </a:rPr>
                          <m:t>𝑎</m:t>
                        </m:r>
                      </m:e>
                      <m:sub>
                        <m:r>
                          <a:rPr lang="es-MX" sz="1800" b="0" i="1" smtClean="0">
                            <a:latin typeface="Cambria Math" panose="02040503050406030204" pitchFamily="18" charset="0"/>
                          </a:rPr>
                          <m:t>𝑖</m:t>
                        </m:r>
                      </m:sub>
                      <m:sup>
                        <m:r>
                          <a:rPr lang="es-MX" sz="1800" b="0" i="1" smtClean="0">
                            <a:latin typeface="Cambria Math" panose="02040503050406030204" pitchFamily="18" charset="0"/>
                          </a:rPr>
                          <m:t>𝑠</m:t>
                        </m:r>
                      </m:sup>
                    </m:sSubSup>
                    <m:r>
                      <a:rPr lang="es-MX" sz="1800" b="0" i="1" smtClean="0">
                        <a:latin typeface="Cambria Math" panose="02040503050406030204" pitchFamily="18" charset="0"/>
                      </a:rPr>
                      <m:t>, </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𝑐</m:t>
                        </m:r>
                      </m:e>
                      <m:sub>
                        <m:r>
                          <a:rPr lang="es-MX" sz="1800" b="0" i="1" smtClean="0">
                            <a:latin typeface="Cambria Math" panose="02040503050406030204" pitchFamily="18" charset="0"/>
                          </a:rPr>
                          <m:t>𝑙𝑖</m:t>
                        </m:r>
                      </m:sub>
                    </m:sSub>
                  </m:oMath>
                </a14:m>
                <a:endParaRPr lang="en-US" sz="1800" dirty="0">
                  <a:latin typeface="Avenir Next LT Pro Light" panose="020B0304020202020204" pitchFamily="34" charset="0"/>
                </a:endParaRPr>
              </a:p>
              <a:p>
                <a:pPr marL="0" indent="0">
                  <a:spcBef>
                    <a:spcPts val="0"/>
                  </a:spcBef>
                  <a:buNone/>
                </a:pPr>
                <a:r>
                  <a:rPr lang="en-US" sz="1800" b="1" dirty="0">
                    <a:latin typeface="Avenir Next LT Pro Light" panose="020B0304020202020204" pitchFamily="34" charset="0"/>
                  </a:rPr>
                  <a:t>Output: </a:t>
                </a:r>
                <a14:m>
                  <m:oMath xmlns:m="http://schemas.openxmlformats.org/officeDocument/2006/math">
                    <m:d>
                      <m:dPr>
                        <m:ctrlPr>
                          <a:rPr lang="es-MX" sz="1800" b="1" i="1" smtClean="0">
                            <a:latin typeface="Cambria Math" panose="02040503050406030204" pitchFamily="18" charset="0"/>
                          </a:rPr>
                        </m:ctrlPr>
                      </m:dPr>
                      <m:e>
                        <m:r>
                          <a:rPr lang="es-MX" sz="1800" b="1" i="1" smtClean="0">
                            <a:latin typeface="Cambria Math" panose="02040503050406030204" pitchFamily="18" charset="0"/>
                          </a:rPr>
                          <m:t>𝒙</m:t>
                        </m:r>
                        <m:r>
                          <a:rPr lang="es-MX" sz="1800" b="1" i="1" smtClean="0">
                            <a:latin typeface="Cambria Math" panose="02040503050406030204" pitchFamily="18" charset="0"/>
                          </a:rPr>
                          <m:t>,</m:t>
                        </m:r>
                        <m:r>
                          <a:rPr lang="es-MX" sz="1800" b="1" i="1" smtClean="0">
                            <a:latin typeface="Cambria Math" panose="02040503050406030204" pitchFamily="18" charset="0"/>
                          </a:rPr>
                          <m:t>𝒚</m:t>
                        </m:r>
                      </m:e>
                    </m:d>
                    <m:r>
                      <a:rPr lang="es-MX" sz="1800" b="1" i="1" smtClean="0">
                        <a:latin typeface="Cambria Math" panose="02040503050406030204" pitchFamily="18" charset="0"/>
                        <a:ea typeface="Cambria Math" panose="02040503050406030204" pitchFamily="18" charset="0"/>
                      </a:rPr>
                      <m:t>∈</m:t>
                    </m:r>
                    <m:sSup>
                      <m:sSupPr>
                        <m:ctrlPr>
                          <a:rPr lang="es-MX" sz="1800" b="1" i="1" smtClean="0">
                            <a:latin typeface="Cambria Math" panose="02040503050406030204" pitchFamily="18" charset="0"/>
                            <a:ea typeface="Cambria Math" panose="02040503050406030204" pitchFamily="18" charset="0"/>
                          </a:rPr>
                        </m:ctrlPr>
                      </m:sSupPr>
                      <m:e>
                        <m:r>
                          <a:rPr lang="es-MX" sz="1800" b="1" i="1" smtClean="0">
                            <a:latin typeface="Cambria Math" panose="02040503050406030204" pitchFamily="18" charset="0"/>
                            <a:ea typeface="Cambria Math" panose="02040503050406030204" pitchFamily="18" charset="0"/>
                          </a:rPr>
                          <m:t>ℤ</m:t>
                        </m:r>
                      </m:e>
                      <m:sup>
                        <m:r>
                          <a:rPr lang="es-MX" sz="1800" b="1" i="1" smtClean="0">
                            <a:latin typeface="Cambria Math" panose="02040503050406030204" pitchFamily="18" charset="0"/>
                            <a:ea typeface="Cambria Math" panose="02040503050406030204" pitchFamily="18" charset="0"/>
                          </a:rPr>
                          <m:t>+</m:t>
                        </m:r>
                      </m:sup>
                    </m:sSup>
                    <m:r>
                      <a:rPr lang="es-MX" sz="1800" b="1" i="1">
                        <a:latin typeface="Cambria Math" panose="02040503050406030204" pitchFamily="18" charset="0"/>
                        <a:ea typeface="Cambria Math" panose="02040503050406030204" pitchFamily="18" charset="0"/>
                      </a:rPr>
                      <m:t>×</m:t>
                    </m:r>
                    <m:r>
                      <a:rPr lang="es-MX" sz="1800" b="1" i="1" smtClean="0">
                        <a:latin typeface="Cambria Math" panose="02040503050406030204" pitchFamily="18" charset="0"/>
                        <a:ea typeface="Cambria Math" panose="02040503050406030204" pitchFamily="18" charset="0"/>
                      </a:rPr>
                      <m:t>{</m:t>
                    </m:r>
                    <m:r>
                      <a:rPr lang="es-MX" sz="1800" b="1" i="1" smtClean="0">
                        <a:latin typeface="Cambria Math" panose="02040503050406030204" pitchFamily="18" charset="0"/>
                        <a:ea typeface="Cambria Math" panose="02040503050406030204" pitchFamily="18" charset="0"/>
                      </a:rPr>
                      <m:t>𝟎</m:t>
                    </m:r>
                    <m:r>
                      <a:rPr lang="es-MX" sz="1800" b="1" i="1" smtClean="0">
                        <a:latin typeface="Cambria Math" panose="02040503050406030204" pitchFamily="18" charset="0"/>
                        <a:ea typeface="Cambria Math" panose="02040503050406030204" pitchFamily="18" charset="0"/>
                      </a:rPr>
                      <m:t>,</m:t>
                    </m:r>
                    <m:r>
                      <a:rPr lang="es-MX" sz="1800" b="1" i="1" smtClean="0">
                        <a:latin typeface="Cambria Math" panose="02040503050406030204" pitchFamily="18" charset="0"/>
                        <a:ea typeface="Cambria Math" panose="02040503050406030204" pitchFamily="18" charset="0"/>
                      </a:rPr>
                      <m:t>𝟏</m:t>
                    </m:r>
                    <m:r>
                      <a:rPr lang="es-MX" sz="1800" b="1" i="1" smtClean="0">
                        <a:latin typeface="Cambria Math" panose="02040503050406030204" pitchFamily="18" charset="0"/>
                        <a:ea typeface="Cambria Math" panose="02040503050406030204" pitchFamily="18" charset="0"/>
                      </a:rPr>
                      <m:t>}</m:t>
                    </m:r>
                  </m:oMath>
                </a14:m>
                <a:endParaRPr lang="en-US" sz="1800" dirty="0">
                  <a:latin typeface="Avenir Next LT Pro Light" panose="020B0304020202020204" pitchFamily="34" charset="0"/>
                </a:endParaRPr>
              </a:p>
              <a:p>
                <a:pPr marL="0" indent="0">
                  <a:spcBef>
                    <a:spcPts val="0"/>
                  </a:spcBef>
                  <a:buNone/>
                </a:pPr>
                <a14:m>
                  <m:oMath xmlns:m="http://schemas.openxmlformats.org/officeDocument/2006/math">
                    <m:r>
                      <a:rPr lang="es-MX" sz="1800" b="0" i="1" smtClean="0">
                        <a:latin typeface="Cambria Math" panose="02040503050406030204" pitchFamily="18" charset="0"/>
                      </a:rPr>
                      <m:t>𝑥</m:t>
                    </m:r>
                    <m:r>
                      <a:rPr lang="es-MX" sz="1800" b="0" i="1" smtClean="0">
                        <a:latin typeface="Cambria Math" panose="02040503050406030204" pitchFamily="18" charset="0"/>
                      </a:rPr>
                      <m:t>      </m:t>
                    </m:r>
                    <m:r>
                      <a:rPr lang="es-MX" sz="1800" b="0" i="1" smtClean="0">
                        <a:latin typeface="Cambria Math" panose="02040503050406030204" pitchFamily="18" charset="0"/>
                      </a:rPr>
                      <m:t>𝐶𝑜𝑛𝑠𝑡𝑟𝑢𝑐𝑡</m:t>
                    </m:r>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Font typeface="Arial" panose="020B0604020202020204" pitchFamily="34" charset="0"/>
                  <a:buNone/>
                </a:pPr>
                <a14:m>
                  <m:oMath xmlns:m="http://schemas.openxmlformats.org/officeDocument/2006/math">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𝑦</m:t>
                        </m:r>
                        <m:r>
                          <a:rPr lang="es-MX" sz="1800" b="0" i="1" smtClean="0">
                            <a:latin typeface="Cambria Math" panose="02040503050406030204" pitchFamily="18" charset="0"/>
                          </a:rPr>
                          <m:t>,</m:t>
                        </m:r>
                        <m:r>
                          <a:rPr lang="es-MX" sz="1800" b="0" i="1" smtClean="0">
                            <a:latin typeface="Cambria Math" panose="02040503050406030204" pitchFamily="18" charset="0"/>
                          </a:rPr>
                          <m:t>𝑠</m:t>
                        </m:r>
                      </m:e>
                    </m:d>
                    <m:r>
                      <a:rPr lang="es-MX" sz="1800" b="0" i="1" smtClean="0">
                        <a:latin typeface="Cambria Math" panose="02040503050406030204" pitchFamily="18" charset="0"/>
                      </a:rPr>
                      <m:t>      </m:t>
                    </m:r>
                    <m:r>
                      <a:rPr lang="es-MX" sz="1800" b="0" i="1" smtClean="0">
                        <a:latin typeface="Cambria Math" panose="02040503050406030204" pitchFamily="18" charset="0"/>
                      </a:rPr>
                      <m:t>𝑆𝐵𝐴𝐿𝐷</m:t>
                    </m:r>
                    <m:r>
                      <a:rPr lang="es-MX" sz="1800" b="0" i="1" smtClean="0">
                        <a:latin typeface="Cambria Math" panose="02040503050406030204" pitchFamily="18" charset="0"/>
                      </a:rPr>
                      <m:t> </m:t>
                    </m:r>
                    <m:r>
                      <a:rPr lang="es-MX" sz="1800" b="0" i="1" smtClean="0">
                        <a:latin typeface="Cambria Math" panose="02040503050406030204" pitchFamily="18" charset="0"/>
                      </a:rPr>
                      <m:t>𝑀𝑜𝑑𝑒𝑙</m:t>
                    </m:r>
                    <m:r>
                      <a:rPr lang="es-MX" sz="1800" b="0" i="1" smtClean="0">
                        <a:latin typeface="Cambria Math" panose="02040503050406030204" pitchFamily="18" charset="0"/>
                      </a:rPr>
                      <m:t> (</m:t>
                    </m:r>
                    <m:r>
                      <a:rPr lang="es-MX" sz="1800" b="0" i="1" smtClean="0">
                        <a:latin typeface="Cambria Math" panose="02040503050406030204" pitchFamily="18" charset="0"/>
                      </a:rPr>
                      <m:t>𝑥</m:t>
                    </m:r>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Font typeface="Arial" panose="020B0604020202020204" pitchFamily="34" charset="0"/>
                  <a:buNone/>
                </a:pPr>
                <a14:m>
                  <m:oMath xmlns:m="http://schemas.openxmlformats.org/officeDocument/2006/math">
                    <m:r>
                      <a:rPr lang="es-MX" sz="1800" b="0" i="1" smtClean="0">
                        <a:latin typeface="Cambria Math" panose="02040503050406030204" pitchFamily="18" charset="0"/>
                      </a:rPr>
                      <m:t>𝑧</m:t>
                    </m:r>
                    <m:r>
                      <a:rPr lang="es-MX" sz="1800" b="0" i="1" smtClean="0">
                        <a:latin typeface="Cambria Math" panose="02040503050406030204" pitchFamily="18" charset="0"/>
                      </a:rPr>
                      <m:t>      </m:t>
                    </m:r>
                    <m:r>
                      <a:rPr lang="es-MX" sz="1800" b="0" i="1" smtClean="0">
                        <a:latin typeface="Cambria Math" panose="02040503050406030204" pitchFamily="18" charset="0"/>
                      </a:rPr>
                      <m:t>𝑧</m:t>
                    </m:r>
                    <m:r>
                      <a:rPr lang="es-MX" sz="1800" b="0" i="1" smtClean="0">
                        <a:latin typeface="Cambria Math" panose="02040503050406030204" pitchFamily="18" charset="0"/>
                      </a:rPr>
                      <m:t>(</m:t>
                    </m:r>
                    <m:r>
                      <a:rPr lang="es-MX" sz="1800" b="0" i="1" smtClean="0">
                        <a:latin typeface="Cambria Math" panose="02040503050406030204" pitchFamily="18" charset="0"/>
                      </a:rPr>
                      <m:t>𝑥</m:t>
                    </m:r>
                    <m:r>
                      <a:rPr lang="es-MX" sz="1800" b="0" i="1" smtClean="0">
                        <a:latin typeface="Cambria Math" panose="02040503050406030204" pitchFamily="18" charset="0"/>
                      </a:rPr>
                      <m:t>,</m:t>
                    </m:r>
                    <m:r>
                      <a:rPr lang="es-MX" sz="1800" b="0" i="1" smtClean="0">
                        <a:latin typeface="Cambria Math" panose="02040503050406030204" pitchFamily="18" charset="0"/>
                      </a:rPr>
                      <m:t>𝑦</m:t>
                    </m:r>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Font typeface="Arial" panose="020B0604020202020204" pitchFamily="34" charset="0"/>
                  <a:buNone/>
                </a:pPr>
                <a:r>
                  <a:rPr lang="en-US" sz="1800" b="1" dirty="0">
                    <a:latin typeface="Avenir Next LT Pro Light" panose="020B0304020202020204" pitchFamily="34" charset="0"/>
                  </a:rPr>
                  <a:t>While</a:t>
                </a:r>
                <a:r>
                  <a:rPr lang="en-US" sz="1800" dirty="0">
                    <a:latin typeface="Avenir Next LT Pro Light" panose="020B0304020202020204" pitchFamily="34" charset="0"/>
                  </a:rPr>
                  <a:t> </a:t>
                </a:r>
                <a14:m>
                  <m:oMath xmlns:m="http://schemas.openxmlformats.org/officeDocument/2006/math">
                    <m:d>
                      <m:dPr>
                        <m:ctrlPr>
                          <a:rPr lang="es-MX" sz="1800" b="0" i="1" smtClean="0">
                            <a:latin typeface="Cambria Math" panose="02040503050406030204" pitchFamily="18" charset="0"/>
                          </a:rPr>
                        </m:ctrlPr>
                      </m:dPr>
                      <m:e>
                        <m:r>
                          <a:rPr lang="es-MX" sz="1800" b="0" i="1" smtClean="0">
                            <a:latin typeface="Cambria Math" panose="02040503050406030204" pitchFamily="18" charset="0"/>
                          </a:rPr>
                          <m:t>1</m:t>
                        </m:r>
                      </m:e>
                    </m:d>
                  </m:oMath>
                </a14:m>
                <a:r>
                  <a:rPr lang="en-US" sz="1800" dirty="0">
                    <a:latin typeface="Avenir Next LT Pro Light" panose="020B0304020202020204" pitchFamily="34" charset="0"/>
                  </a:rPr>
                  <a:t> </a:t>
                </a:r>
                <a:r>
                  <a:rPr lang="en-US" sz="1800" b="1" dirty="0">
                    <a:latin typeface="Avenir Next LT Pro Light" panose="020B0304020202020204" pitchFamily="34" charset="0"/>
                  </a:rPr>
                  <a:t>do</a:t>
                </a:r>
              </a:p>
              <a:p>
                <a:pPr marL="0" indent="0">
                  <a:spcBef>
                    <a:spcPts val="0"/>
                  </a:spcBef>
                  <a:buNone/>
                </a:pPr>
                <a:r>
                  <a:rPr lang="en-US" sz="1800" dirty="0">
                    <a:latin typeface="Avenir Next LT Pro Light" panose="020B0304020202020204" pitchFamily="34" charset="0"/>
                  </a:rPr>
                  <a:t>	</a:t>
                </a:r>
                <a14:m>
                  <m:oMath xmlns:m="http://schemas.openxmlformats.org/officeDocument/2006/math">
                    <m:acc>
                      <m:accPr>
                        <m:chr m:val="̅"/>
                        <m:ctrlPr>
                          <a:rPr lang="en-US" sz="180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      </m:t>
                    </m:r>
                    <m:r>
                      <a:rPr lang="es-MX" sz="1800" b="0" i="1" smtClean="0">
                        <a:latin typeface="Cambria Math" panose="02040503050406030204" pitchFamily="18" charset="0"/>
                      </a:rPr>
                      <m:t>𝑛𝑒𝑖𝑔h𝑏𝑜𝑢𝑟</m:t>
                    </m:r>
                    <m:r>
                      <a:rPr lang="es-MX" sz="1800" b="0" i="1" smtClean="0">
                        <a:latin typeface="Cambria Math" panose="02040503050406030204" pitchFamily="18" charset="0"/>
                      </a:rPr>
                      <m:t>(</m:t>
                    </m:r>
                    <m:r>
                      <a:rPr lang="es-MX" sz="1800" b="0" i="1" smtClean="0">
                        <a:latin typeface="Cambria Math" panose="02040503050406030204" pitchFamily="18" charset="0"/>
                      </a:rPr>
                      <m:t>𝑁</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𝑥</m:t>
                        </m:r>
                      </m:e>
                    </m:d>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None/>
                </a:pPr>
                <a:r>
                  <a:rPr lang="es-MX" sz="1800" dirty="0"/>
                  <a:t>	</a:t>
                </a:r>
                <a14:m>
                  <m:oMath xmlns:m="http://schemas.openxmlformats.org/officeDocument/2006/math">
                    <m:r>
                      <a:rPr lang="es-MX" sz="1800" i="1">
                        <a:latin typeface="Cambria Math" panose="02040503050406030204" pitchFamily="18" charset="0"/>
                      </a:rPr>
                      <m:t>𝑁</m:t>
                    </m:r>
                    <m:d>
                      <m:dPr>
                        <m:ctrlPr>
                          <a:rPr lang="es-MX" sz="1800" i="1">
                            <a:latin typeface="Cambria Math" panose="02040503050406030204" pitchFamily="18" charset="0"/>
                          </a:rPr>
                        </m:ctrlPr>
                      </m:dPr>
                      <m:e>
                        <m:r>
                          <a:rPr lang="es-MX" sz="1800" i="1">
                            <a:latin typeface="Cambria Math" panose="02040503050406030204" pitchFamily="18" charset="0"/>
                          </a:rPr>
                          <m:t>𝑥</m:t>
                        </m:r>
                      </m:e>
                    </m:d>
                    <m:r>
                      <a:rPr lang="es-MX" sz="1800" b="0" i="1" smtClean="0">
                        <a:latin typeface="Cambria Math" panose="02040503050406030204" pitchFamily="18" charset="0"/>
                      </a:rPr>
                      <m:t>      </m:t>
                    </m:r>
                    <m:r>
                      <a:rPr lang="es-MX" sz="1800" b="0" i="1" smtClean="0">
                        <a:latin typeface="Cambria Math" panose="02040503050406030204" pitchFamily="18" charset="0"/>
                      </a:rPr>
                      <m:t>𝑁</m:t>
                    </m:r>
                    <m:r>
                      <a:rPr lang="es-MX" sz="1800" b="0" i="1" smtClean="0">
                        <a:latin typeface="Cambria Math" panose="02040503050406030204" pitchFamily="18" charset="0"/>
                      </a:rPr>
                      <m:t>(</m:t>
                    </m:r>
                    <m:r>
                      <a:rPr lang="es-MX" sz="1800" b="0" i="1" smtClean="0">
                        <a:latin typeface="Cambria Math" panose="02040503050406030204" pitchFamily="18" charset="0"/>
                      </a:rPr>
                      <m:t>𝑥</m:t>
                    </m:r>
                    <m:r>
                      <a:rPr lang="es-MX" sz="1800" b="0" i="1" smtClean="0">
                        <a:latin typeface="Cambria Math" panose="02040503050406030204" pitchFamily="18" charset="0"/>
                      </a:rPr>
                      <m:t>)\</m:t>
                    </m:r>
                    <m:r>
                      <m:rPr>
                        <m:lit/>
                      </m:rPr>
                      <a:rPr lang="es-MX" sz="1800" b="0" i="1" smtClean="0">
                        <a:latin typeface="Cambria Math" panose="02040503050406030204" pitchFamily="18" charset="0"/>
                      </a:rPr>
                      <m:t>{</m:t>
                    </m:r>
                    <m:acc>
                      <m:accPr>
                        <m:chr m:val="̅"/>
                        <m:ctrlPr>
                          <a:rPr lang="en-US"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None/>
                </a:pPr>
                <a:r>
                  <a:rPr lang="en-US" sz="1800" dirty="0">
                    <a:latin typeface="Avenir Next LT Pro Light" panose="020B0304020202020204" pitchFamily="34" charset="0"/>
                  </a:rPr>
                  <a:t>	</a:t>
                </a:r>
                <a14:m>
                  <m:oMath xmlns:m="http://schemas.openxmlformats.org/officeDocument/2006/math">
                    <m:d>
                      <m:dPr>
                        <m:ctrlPr>
                          <a:rPr lang="es-MX" sz="1800" b="0" i="1" smtClean="0">
                            <a:latin typeface="Cambria Math" panose="02040503050406030204" pitchFamily="18" charset="0"/>
                          </a:rPr>
                        </m:ctrlPr>
                      </m:dPr>
                      <m:e>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𝑦</m:t>
                            </m:r>
                          </m:e>
                        </m:acc>
                        <m:r>
                          <a:rPr lang="es-MX" sz="1800" b="0" i="1" smtClean="0">
                            <a:latin typeface="Cambria Math" panose="02040503050406030204" pitchFamily="18" charset="0"/>
                          </a:rPr>
                          <m:t>, </m:t>
                        </m:r>
                        <m:r>
                          <a:rPr lang="es-MX" sz="1800" b="0" i="1" smtClean="0">
                            <a:latin typeface="Cambria Math" panose="02040503050406030204" pitchFamily="18" charset="0"/>
                          </a:rPr>
                          <m:t>𝑠</m:t>
                        </m:r>
                      </m:e>
                    </m:d>
                    <m:r>
                      <a:rPr lang="es-MX" sz="1800" b="0" i="1" smtClean="0">
                        <a:latin typeface="Cambria Math" panose="02040503050406030204" pitchFamily="18" charset="0"/>
                      </a:rPr>
                      <m:t>      </m:t>
                    </m:r>
                    <m:r>
                      <a:rPr lang="es-MX" sz="1800" b="0" i="1" smtClean="0">
                        <a:latin typeface="Cambria Math" panose="02040503050406030204" pitchFamily="18" charset="0"/>
                      </a:rPr>
                      <m:t>𝑆𝐵𝐴𝐿𝐷</m:t>
                    </m:r>
                    <m:r>
                      <a:rPr lang="es-MX" sz="1800" b="0" i="1" smtClean="0">
                        <a:latin typeface="Cambria Math" panose="02040503050406030204" pitchFamily="18" charset="0"/>
                      </a:rPr>
                      <m:t> </m:t>
                    </m:r>
                    <m:r>
                      <a:rPr lang="es-MX" sz="1800" b="0" i="1" smtClean="0">
                        <a:latin typeface="Cambria Math" panose="02040503050406030204" pitchFamily="18" charset="0"/>
                      </a:rPr>
                      <m:t>𝑀𝑜𝑑𝑒𝑙</m:t>
                    </m:r>
                    <m:r>
                      <a:rPr lang="es-MX" sz="1800" b="0" i="1" smtClean="0">
                        <a:latin typeface="Cambria Math" panose="02040503050406030204" pitchFamily="18" charset="0"/>
                      </a:rPr>
                      <m:t> (</m:t>
                    </m:r>
                    <m:acc>
                      <m:accPr>
                        <m:chr m:val="̅"/>
                        <m:ctrlPr>
                          <a:rPr lang="en-US"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oMath>
                </a14:m>
                <a:endParaRPr lang="en-US" sz="180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a:t>
                </a:r>
                <a14:m>
                  <m:oMath xmlns:m="http://schemas.openxmlformats.org/officeDocument/2006/math">
                    <m:acc>
                      <m:accPr>
                        <m:chr m:val="̅"/>
                        <m:ctrlPr>
                          <a:rPr lang="en-US" sz="1800" i="1" smtClean="0">
                            <a:latin typeface="Cambria Math" panose="02040503050406030204" pitchFamily="18" charset="0"/>
                          </a:rPr>
                        </m:ctrlPr>
                      </m:accPr>
                      <m:e>
                        <m:r>
                          <a:rPr lang="es-MX" sz="1800" b="0" i="1" smtClean="0">
                            <a:latin typeface="Cambria Math" panose="02040503050406030204" pitchFamily="18" charset="0"/>
                          </a:rPr>
                          <m:t>𝑧</m:t>
                        </m:r>
                      </m:e>
                    </m:acc>
                    <m:r>
                      <a:rPr lang="es-MX" sz="1800" b="0" i="1" smtClean="0">
                        <a:latin typeface="Cambria Math" panose="02040503050406030204" pitchFamily="18" charset="0"/>
                      </a:rPr>
                      <m:t>      </m:t>
                    </m:r>
                    <m:r>
                      <a:rPr lang="es-MX" sz="1800" b="0" i="1" smtClean="0">
                        <a:latin typeface="Cambria Math" panose="02040503050406030204" pitchFamily="18" charset="0"/>
                      </a:rPr>
                      <m:t>𝑧</m:t>
                    </m:r>
                    <m:d>
                      <m:dPr>
                        <m:ctrlPr>
                          <a:rPr lang="es-MX" sz="1800" b="0" i="1" smtClean="0">
                            <a:latin typeface="Cambria Math" panose="02040503050406030204" pitchFamily="18" charset="0"/>
                          </a:rPr>
                        </m:ctrlPr>
                      </m:dPr>
                      <m:e>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𝑦</m:t>
                            </m:r>
                          </m:e>
                        </m:acc>
                      </m:e>
                    </m:d>
                    <m:r>
                      <a:rPr lang="es-MX" sz="1800" b="0" i="1" smtClean="0">
                        <a:latin typeface="Cambria Math" panose="02040503050406030204" pitchFamily="18" charset="0"/>
                      </a:rPr>
                      <m:t> </m:t>
                    </m:r>
                  </m:oMath>
                </a14:m>
                <a:endParaRPr lang="es-MX" sz="1800" b="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if </a:t>
                </a:r>
                <a14:m>
                  <m:oMath xmlns:m="http://schemas.openxmlformats.org/officeDocument/2006/math">
                    <m:d>
                      <m:dPr>
                        <m:ctrlPr>
                          <a:rPr lang="es-MX" sz="1800" b="0" i="1" smtClean="0">
                            <a:latin typeface="Cambria Math" panose="02040503050406030204" pitchFamily="18" charset="0"/>
                          </a:rPr>
                        </m:ctrlPr>
                      </m:dPr>
                      <m:e>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𝑧</m:t>
                            </m:r>
                          </m:e>
                        </m:acc>
                        <m:r>
                          <a:rPr lang="es-MX" sz="1800" b="0" i="1" smtClean="0">
                            <a:latin typeface="Cambria Math" panose="02040503050406030204" pitchFamily="18" charset="0"/>
                          </a:rPr>
                          <m:t>&gt;</m:t>
                        </m:r>
                        <m:r>
                          <a:rPr lang="es-MX" sz="1800" b="0" i="1" smtClean="0">
                            <a:latin typeface="Cambria Math" panose="02040503050406030204" pitchFamily="18" charset="0"/>
                          </a:rPr>
                          <m:t>𝑧</m:t>
                        </m:r>
                      </m:e>
                    </m:d>
                  </m:oMath>
                </a14:m>
                <a:r>
                  <a:rPr lang="en-US" sz="1800" dirty="0">
                    <a:latin typeface="Avenir Next LT Pro Light" panose="020B0304020202020204" pitchFamily="34" charset="0"/>
                  </a:rPr>
                  <a:t> </a:t>
                </a:r>
                <a:r>
                  <a:rPr lang="en-US" sz="1800" b="1" dirty="0">
                    <a:latin typeface="Avenir Next LT Pro Light" panose="020B0304020202020204" pitchFamily="34" charset="0"/>
                  </a:rPr>
                  <a:t>do</a:t>
                </a:r>
              </a:p>
              <a:p>
                <a:pPr marL="0" indent="0">
                  <a:spcBef>
                    <a:spcPts val="0"/>
                  </a:spcBef>
                  <a:buNone/>
                </a:pPr>
                <a:r>
                  <a:rPr lang="en-US" sz="1800" dirty="0">
                    <a:latin typeface="Avenir Next LT Pro Light" panose="020B0304020202020204" pitchFamily="34" charset="0"/>
                  </a:rPr>
                  <a:t>		</a:t>
                </a:r>
                <a14:m>
                  <m:oMath xmlns:m="http://schemas.openxmlformats.org/officeDocument/2006/math">
                    <m:r>
                      <a:rPr lang="es-MX" sz="1800" b="0" i="1" smtClean="0">
                        <a:latin typeface="Cambria Math" panose="02040503050406030204" pitchFamily="18" charset="0"/>
                      </a:rPr>
                      <m:t>𝑥</m:t>
                    </m:r>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oMath>
                </a14:m>
                <a:endParaRPr lang="en-US" sz="180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a:t>
                </a:r>
                <a14:m>
                  <m:oMath xmlns:m="http://schemas.openxmlformats.org/officeDocument/2006/math">
                    <m:r>
                      <a:rPr lang="es-MX" sz="1800" b="0" i="1" smtClean="0">
                        <a:latin typeface="Cambria Math" panose="02040503050406030204" pitchFamily="18" charset="0"/>
                      </a:rPr>
                      <m:t>𝑦</m:t>
                    </m:r>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𝑦</m:t>
                        </m:r>
                      </m:e>
                    </m:acc>
                  </m:oMath>
                </a14:m>
                <a:endParaRPr lang="en-US" sz="180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break </a:t>
                </a: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else</a:t>
                </a: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if</a:t>
                </a:r>
                <a:r>
                  <a:rPr lang="en-US" sz="1800" dirty="0">
                    <a:latin typeface="Avenir Next LT Pro Light" panose="020B0304020202020204" pitchFamily="34" charset="0"/>
                  </a:rPr>
                  <a:t> </a:t>
                </a:r>
                <a14:m>
                  <m:oMath xmlns:m="http://schemas.openxmlformats.org/officeDocument/2006/math">
                    <m:r>
                      <a:rPr lang="es-MX" sz="1800" b="0" i="1" smtClean="0">
                        <a:latin typeface="Cambria Math" panose="02040503050406030204" pitchFamily="18" charset="0"/>
                      </a:rPr>
                      <m:t>𝑁</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𝑥</m:t>
                        </m:r>
                      </m:e>
                    </m:d>
                    <m:r>
                      <a:rPr lang="es-MX" sz="1800" b="0" i="1" smtClean="0">
                        <a:latin typeface="Cambria Math" panose="02040503050406030204" pitchFamily="18" charset="0"/>
                      </a:rPr>
                      <m:t>={ }</m:t>
                    </m:r>
                  </m:oMath>
                </a14:m>
                <a:r>
                  <a:rPr lang="en-US" sz="1800" dirty="0">
                    <a:latin typeface="Avenir Next LT Pro Light" panose="020B0304020202020204" pitchFamily="34" charset="0"/>
                  </a:rPr>
                  <a:t> </a:t>
                </a:r>
                <a:r>
                  <a:rPr lang="en-US" sz="1800" b="1" dirty="0">
                    <a:latin typeface="Avenir Next LT Pro Light" panose="020B0304020202020204" pitchFamily="34" charset="0"/>
                  </a:rPr>
                  <a:t>do</a:t>
                </a:r>
                <a:r>
                  <a:rPr lang="en-US" sz="1800" dirty="0">
                    <a:latin typeface="Avenir Next LT Pro Light" panose="020B0304020202020204" pitchFamily="34" charset="0"/>
                  </a:rPr>
                  <a:t> break</a:t>
                </a: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end if</a:t>
                </a:r>
              </a:p>
              <a:p>
                <a:pPr marL="0" indent="0">
                  <a:spcBef>
                    <a:spcPts val="0"/>
                  </a:spcBef>
                  <a:buNone/>
                </a:pPr>
                <a:r>
                  <a:rPr lang="en-US" sz="1800" b="1" dirty="0">
                    <a:latin typeface="Avenir Next LT Pro Light" panose="020B0304020202020204" pitchFamily="34" charset="0"/>
                  </a:rPr>
                  <a:t>End while</a:t>
                </a: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163887" y="1720312"/>
                <a:ext cx="9393097" cy="4636038"/>
              </a:xfrm>
              <a:prstGeom prst="rect">
                <a:avLst/>
              </a:prstGeom>
              <a:blipFill>
                <a:blip r:embed="rId5"/>
                <a:stretch>
                  <a:fillRect l="-584"/>
                </a:stretch>
              </a:blipFill>
            </p:spPr>
            <p:txBody>
              <a:bodyPr/>
              <a:lstStyle/>
              <a:p>
                <a:r>
                  <a:rPr lang="es-MX">
                    <a:noFill/>
                  </a:rPr>
                  <a:t> </a:t>
                </a:r>
              </a:p>
            </p:txBody>
          </p:sp>
        </mc:Fallback>
      </mc:AlternateContent>
      <p:cxnSp>
        <p:nvCxnSpPr>
          <p:cNvPr id="12" name="Straight Arrow Connector 11">
            <a:extLst>
              <a:ext uri="{FF2B5EF4-FFF2-40B4-BE49-F238E27FC236}">
                <a16:creationId xmlns:a16="http://schemas.microsoft.com/office/drawing/2014/main" id="{B71FB6E8-4162-2B7B-BFCF-D4BD9EA80CA7}"/>
              </a:ext>
            </a:extLst>
          </p:cNvPr>
          <p:cNvCxnSpPr>
            <a:cxnSpLocks/>
          </p:cNvCxnSpPr>
          <p:nvPr/>
        </p:nvCxnSpPr>
        <p:spPr>
          <a:xfrm flipH="1">
            <a:off x="1394589" y="2695415"/>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6B0076A-9C4F-35FE-F000-B070F2516C5C}"/>
              </a:ext>
            </a:extLst>
          </p:cNvPr>
          <p:cNvCxnSpPr>
            <a:cxnSpLocks/>
          </p:cNvCxnSpPr>
          <p:nvPr/>
        </p:nvCxnSpPr>
        <p:spPr>
          <a:xfrm flipH="1">
            <a:off x="1795909" y="2915557"/>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296B311-A12A-8F26-A3C2-FA1F64707A6F}"/>
              </a:ext>
            </a:extLst>
          </p:cNvPr>
          <p:cNvCxnSpPr>
            <a:cxnSpLocks/>
          </p:cNvCxnSpPr>
          <p:nvPr/>
        </p:nvCxnSpPr>
        <p:spPr>
          <a:xfrm flipH="1">
            <a:off x="2316867" y="3593026"/>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8B743AD-E9EC-21A8-A05B-AA9964B9D2DE}"/>
              </a:ext>
            </a:extLst>
          </p:cNvPr>
          <p:cNvCxnSpPr>
            <a:cxnSpLocks/>
          </p:cNvCxnSpPr>
          <p:nvPr/>
        </p:nvCxnSpPr>
        <p:spPr>
          <a:xfrm flipH="1">
            <a:off x="2643063" y="3830019"/>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9C7A1C3-D5E6-38CD-FA50-5609A85C9588}"/>
              </a:ext>
            </a:extLst>
          </p:cNvPr>
          <p:cNvCxnSpPr>
            <a:cxnSpLocks/>
          </p:cNvCxnSpPr>
          <p:nvPr/>
        </p:nvCxnSpPr>
        <p:spPr>
          <a:xfrm flipH="1">
            <a:off x="1394589" y="3182837"/>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06A0A7F-48E0-C697-03E1-ABA4CD5C7F05}"/>
              </a:ext>
            </a:extLst>
          </p:cNvPr>
          <p:cNvCxnSpPr>
            <a:cxnSpLocks/>
          </p:cNvCxnSpPr>
          <p:nvPr/>
        </p:nvCxnSpPr>
        <p:spPr>
          <a:xfrm flipH="1">
            <a:off x="2743071" y="3991850"/>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7992DB-9906-33C9-34F5-0A3FAC5EB877}"/>
              </a:ext>
            </a:extLst>
          </p:cNvPr>
          <p:cNvCxnSpPr>
            <a:cxnSpLocks/>
          </p:cNvCxnSpPr>
          <p:nvPr/>
        </p:nvCxnSpPr>
        <p:spPr>
          <a:xfrm flipH="1">
            <a:off x="2332365" y="4251115"/>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A5AC108-0CF6-E173-3E7E-7375312BF654}"/>
              </a:ext>
            </a:extLst>
          </p:cNvPr>
          <p:cNvCxnSpPr>
            <a:cxnSpLocks/>
          </p:cNvCxnSpPr>
          <p:nvPr/>
        </p:nvCxnSpPr>
        <p:spPr>
          <a:xfrm flipH="1">
            <a:off x="3223389" y="4699994"/>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C71AEB8-8AB4-66DB-BAC5-C00A8A02B578}"/>
              </a:ext>
            </a:extLst>
          </p:cNvPr>
          <p:cNvCxnSpPr>
            <a:cxnSpLocks/>
          </p:cNvCxnSpPr>
          <p:nvPr/>
        </p:nvCxnSpPr>
        <p:spPr>
          <a:xfrm flipH="1">
            <a:off x="3223389" y="4928592"/>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1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arallelogram 51">
            <a:extLst>
              <a:ext uri="{FF2B5EF4-FFF2-40B4-BE49-F238E27FC236}">
                <a16:creationId xmlns:a16="http://schemas.microsoft.com/office/drawing/2014/main" id="{C181E0F9-3951-92AA-2055-C7AAE106D8B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endParaRPr lang="es-MX" sz="1050" dirty="0">
              <a:solidFill>
                <a:schemeClr val="tx1">
                  <a:lumMod val="75000"/>
                  <a:lumOff val="25000"/>
                </a:schemeClr>
              </a:solidFill>
            </a:endParaRP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42744"/>
            <a:ext cx="1012371" cy="378732"/>
          </a:xfrm>
        </p:spPr>
        <p:txBody>
          <a:bodyPr>
            <a:normAutofit/>
          </a:bodyPr>
          <a:lstStyle/>
          <a:p>
            <a:pPr>
              <a:spcAft>
                <a:spcPts val="600"/>
              </a:spcAft>
            </a:pPr>
            <a:fld id="{1E4C7A1A-C006-465A-8035-A942FDF27424}" type="slidenum">
              <a:rPr lang="es-MX">
                <a:solidFill>
                  <a:schemeClr val="bg1">
                    <a:lumMod val="50000"/>
                  </a:schemeClr>
                </a:solidFill>
              </a:rPr>
              <a:pPr>
                <a:spcAft>
                  <a:spcPts val="600"/>
                </a:spcAft>
              </a:pPr>
              <a:t>47</a:t>
            </a:fld>
            <a:endParaRPr lang="es-MX" dirty="0">
              <a:solidFill>
                <a:schemeClr val="bg1">
                  <a:lumMod val="50000"/>
                </a:schemeClr>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r>
                      <a:rPr lang="es-MX" sz="2000" b="0" i="1" smtClean="0">
                        <a:latin typeface="Cambria Math" panose="02040503050406030204" pitchFamily="18" charset="0"/>
                      </a:rPr>
                      <m:t>( )</m:t>
                    </m:r>
                  </m:oMath>
                </a14:m>
                <a:endParaRPr lang="en-US" sz="24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3"/>
                <a:stretch>
                  <a:fillRect r="-6000" b="-11712"/>
                </a:stretch>
              </a:blipFill>
            </p:spPr>
            <p:txBody>
              <a:bodyPr/>
              <a:lstStyle/>
              <a:p>
                <a:r>
                  <a:rPr lang="es-MX">
                    <a:noFill/>
                  </a:rPr>
                  <a:t> </a:t>
                </a:r>
              </a:p>
            </p:txBody>
          </p:sp>
        </mc:Fallback>
      </mc:AlternateContent>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80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User">
            <a:extLst>
              <a:ext uri="{FF2B5EF4-FFF2-40B4-BE49-F238E27FC236}">
                <a16:creationId xmlns:a16="http://schemas.microsoft.com/office/drawing/2014/main" id="{33CA8237-8731-10D6-07AE-2339C0E37F0C}"/>
              </a:ext>
            </a:extLst>
          </p:cNvPr>
          <p:cNvSpPr/>
          <p:nvPr/>
        </p:nvSpPr>
        <p:spPr>
          <a:xfrm>
            <a:off x="7156768" y="318962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78583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D22F21BB-F63A-6C51-9C52-4F3C62F6B24B}"/>
              </a:ext>
            </a:extLst>
          </p:cNvPr>
          <p:cNvSpPr/>
          <p:nvPr/>
        </p:nvSpPr>
        <p:spPr>
          <a:xfrm>
            <a:off x="7882536" y="152566"/>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48</a:t>
            </a:fld>
            <a:endParaRPr lang="es-MX" dirty="0">
              <a:solidFill>
                <a:srgbClr val="FFFFFF"/>
              </a:solidFill>
            </a:endParaRP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3"/>
                <a:stretch>
                  <a:fillRect b="-18018"/>
                </a:stretch>
              </a:blipFill>
            </p:spPr>
            <p:txBody>
              <a:bodyPr/>
              <a:lstStyle/>
              <a:p>
                <a:r>
                  <a:rPr lang="en-US">
                    <a:noFill/>
                  </a:rPr>
                  <a:t> </a:t>
                </a:r>
              </a:p>
            </p:txBody>
          </p:sp>
        </mc:Fallback>
      </mc:AlternateContent>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5066" y="1435573"/>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angle 8" descr="User">
            <a:extLst>
              <a:ext uri="{FF2B5EF4-FFF2-40B4-BE49-F238E27FC236}">
                <a16:creationId xmlns:a16="http://schemas.microsoft.com/office/drawing/2014/main" id="{894107E8-59BD-9584-AF83-4573C2199997}"/>
              </a:ext>
            </a:extLst>
          </p:cNvPr>
          <p:cNvSpPr/>
          <p:nvPr/>
        </p:nvSpPr>
        <p:spPr>
          <a:xfrm>
            <a:off x="7156768" y="318962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Slide Number Placeholder 5">
            <a:extLst>
              <a:ext uri="{FF2B5EF4-FFF2-40B4-BE49-F238E27FC236}">
                <a16:creationId xmlns:a16="http://schemas.microsoft.com/office/drawing/2014/main" id="{381747F1-DC01-77D6-C44A-4E150359EE10}"/>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48</a:t>
            </a:fld>
            <a:endParaRPr lang="es-MX" dirty="0">
              <a:solidFill>
                <a:schemeClr val="bg1">
                  <a:lumMod val="50000"/>
                </a:schemeClr>
              </a:solidFill>
            </a:endParaRPr>
          </a:p>
        </p:txBody>
      </p:sp>
    </p:spTree>
    <p:extLst>
      <p:ext uri="{BB962C8B-B14F-4D97-AF65-F5344CB8AC3E}">
        <p14:creationId xmlns:p14="http://schemas.microsoft.com/office/powerpoint/2010/main" val="4141926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9DE1D626-A4BB-A15F-D815-C9C1B0AB6651}"/>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49</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6924" y="1433707"/>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a:extLst>
              <a:ext uri="{FF2B5EF4-FFF2-40B4-BE49-F238E27FC236}">
                <a16:creationId xmlns:a16="http://schemas.microsoft.com/office/drawing/2014/main" id="{543AB8D7-7B4A-BE03-31F2-926B42A90C6C}"/>
              </a:ext>
            </a:extLst>
          </p:cNvPr>
          <p:cNvSpPr/>
          <p:nvPr/>
        </p:nvSpPr>
        <p:spPr>
          <a:xfrm>
            <a:off x="5359207" y="2909245"/>
            <a:ext cx="2102479" cy="205800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Slide Number Placeholder 5">
            <a:extLst>
              <a:ext uri="{FF2B5EF4-FFF2-40B4-BE49-F238E27FC236}">
                <a16:creationId xmlns:a16="http://schemas.microsoft.com/office/drawing/2014/main" id="{917A9C00-4809-88BC-3121-937B42BD47F7}"/>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49</a:t>
            </a:fld>
            <a:endParaRPr lang="es-MX" dirty="0">
              <a:solidFill>
                <a:schemeClr val="bg1">
                  <a:lumMod val="50000"/>
                </a:schemeClr>
              </a:solidFill>
            </a:endParaRP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2F9D79A3-C712-23F8-AB88-42B6B72A0557}"/>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p:sp>
            <p:nvSpPr>
              <p:cNvPr id="9" name="Content Placeholder 2">
                <a:extLst>
                  <a:ext uri="{FF2B5EF4-FFF2-40B4-BE49-F238E27FC236}">
                    <a16:creationId xmlns:a16="http://schemas.microsoft.com/office/drawing/2014/main" id="{2F9D79A3-C712-23F8-AB88-42B6B72A0557}"/>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343148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054E7-B17D-AD8D-5825-EF3E2102CF90}"/>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Wrexham" pitchFamily="2" charset="0"/>
              </a:rPr>
              <a:t>Objective</a:t>
            </a:r>
            <a:endParaRPr lang="en-US" sz="4000">
              <a:solidFill>
                <a:srgbClr val="FFFFFF"/>
              </a:solidFill>
            </a:endParaRPr>
          </a:p>
        </p:txBody>
      </p:sp>
      <p:sp>
        <p:nvSpPr>
          <p:cNvPr id="5" name="Footer Placeholder 4">
            <a:extLst>
              <a:ext uri="{FF2B5EF4-FFF2-40B4-BE49-F238E27FC236}">
                <a16:creationId xmlns:a16="http://schemas.microsoft.com/office/drawing/2014/main" id="{B0B5C4AD-3094-6B82-230E-46C191984E84}"/>
              </a:ext>
            </a:extLst>
          </p:cNvPr>
          <p:cNvSpPr>
            <a:spLocks noGrp="1"/>
          </p:cNvSpPr>
          <p:nvPr>
            <p:ph type="ftr" sz="quarter" idx="11"/>
          </p:nvPr>
        </p:nvSpPr>
        <p:spPr>
          <a:xfrm rot="5400000">
            <a:off x="-1827725" y="1984248"/>
            <a:ext cx="4114800" cy="365125"/>
          </a:xfrm>
        </p:spPr>
        <p:txBody>
          <a:bodyPr>
            <a:normAutofit/>
          </a:bodyPr>
          <a:lstStyle/>
          <a:p>
            <a:pPr algn="l">
              <a:lnSpc>
                <a:spcPct val="90000"/>
              </a:lnSpc>
              <a:spcAft>
                <a:spcPts val="600"/>
              </a:spcAft>
            </a:pPr>
            <a:r>
              <a:rPr lang="es-MX" sz="900">
                <a:solidFill>
                  <a:srgbClr val="FFFFFF"/>
                </a:solidFill>
              </a:rPr>
              <a:t>Universidad Autónoma de Nuevo León. M. C. Beatriz Alejandra García Ramos</a:t>
            </a:r>
          </a:p>
        </p:txBody>
      </p:sp>
      <p:sp>
        <p:nvSpPr>
          <p:cNvPr id="3" name="Content Placeholder 2">
            <a:extLst>
              <a:ext uri="{FF2B5EF4-FFF2-40B4-BE49-F238E27FC236}">
                <a16:creationId xmlns:a16="http://schemas.microsoft.com/office/drawing/2014/main" id="{223BDB23-187D-512E-9CC0-79421D6C79AB}"/>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Our objective is the implementation of models and algorithms that provide a solution to the problem in order to locate the available ambulances in an optimal way and create optimal dispatch policies to determine the ambulances that must be sent to the different emergency calls that enter the system, providing the best service to patients.</a:t>
            </a:r>
          </a:p>
        </p:txBody>
      </p:sp>
      <p:sp>
        <p:nvSpPr>
          <p:cNvPr id="4" name="Date Placeholder 3">
            <a:extLst>
              <a:ext uri="{FF2B5EF4-FFF2-40B4-BE49-F238E27FC236}">
                <a16:creationId xmlns:a16="http://schemas.microsoft.com/office/drawing/2014/main" id="{106F2C07-A4FC-C6C2-B00E-E379D0110547}"/>
              </a:ext>
            </a:extLst>
          </p:cNvPr>
          <p:cNvSpPr>
            <a:spLocks noGrp="1"/>
          </p:cNvSpPr>
          <p:nvPr>
            <p:ph type="dt" sz="half" idx="10"/>
          </p:nvPr>
        </p:nvSpPr>
        <p:spPr>
          <a:xfrm>
            <a:off x="8970264" y="6455431"/>
            <a:ext cx="2743200" cy="365125"/>
          </a:xfrm>
        </p:spPr>
        <p:txBody>
          <a:bodyPr>
            <a:normAutofit/>
          </a:bodyPr>
          <a:lstStyle/>
          <a:p>
            <a:pPr algn="r">
              <a:spcAft>
                <a:spcPts val="600"/>
              </a:spcAft>
            </a:pPr>
            <a:r>
              <a:rPr lang="es-MX" sz="1100">
                <a:solidFill>
                  <a:schemeClr val="tx1">
                    <a:lumMod val="50000"/>
                    <a:lumOff val="50000"/>
                  </a:schemeClr>
                </a:solidFill>
              </a:rPr>
              <a:t>07/12/2022</a:t>
            </a:r>
          </a:p>
        </p:txBody>
      </p:sp>
      <p:sp>
        <p:nvSpPr>
          <p:cNvPr id="6" name="Slide Number Placeholder 5">
            <a:extLst>
              <a:ext uri="{FF2B5EF4-FFF2-40B4-BE49-F238E27FC236}">
                <a16:creationId xmlns:a16="http://schemas.microsoft.com/office/drawing/2014/main" id="{4F544190-5E2E-1635-E0CF-E623463B4628}"/>
              </a:ext>
            </a:extLst>
          </p:cNvPr>
          <p:cNvSpPr>
            <a:spLocks noGrp="1"/>
          </p:cNvSpPr>
          <p:nvPr>
            <p:ph type="sldNum" sz="quarter" idx="12"/>
          </p:nvPr>
        </p:nvSpPr>
        <p:spPr>
          <a:xfrm>
            <a:off x="11704320" y="6455431"/>
            <a:ext cx="445913" cy="365125"/>
          </a:xfrm>
        </p:spPr>
        <p:txBody>
          <a:bodyPr>
            <a:normAutofit/>
          </a:bodyPr>
          <a:lstStyle/>
          <a:p>
            <a:pPr>
              <a:spcAft>
                <a:spcPts val="600"/>
              </a:spcAft>
            </a:pPr>
            <a:fld id="{1E4C7A1A-C006-465A-8035-A942FDF27424}" type="slidenum">
              <a:rPr lang="es-MX" sz="1100">
                <a:solidFill>
                  <a:schemeClr val="tx1">
                    <a:lumMod val="50000"/>
                    <a:lumOff val="50000"/>
                  </a:schemeClr>
                </a:solidFill>
              </a:rPr>
              <a:pPr>
                <a:spcAft>
                  <a:spcPts val="600"/>
                </a:spcAft>
              </a:pPr>
              <a:t>5</a:t>
            </a:fld>
            <a:endParaRPr lang="es-MX" sz="1100">
              <a:solidFill>
                <a:schemeClr val="tx1">
                  <a:lumMod val="50000"/>
                  <a:lumOff val="50000"/>
                </a:schemeClr>
              </a:solidFill>
            </a:endParaRPr>
          </a:p>
        </p:txBody>
      </p:sp>
    </p:spTree>
    <p:extLst>
      <p:ext uri="{BB962C8B-B14F-4D97-AF65-F5344CB8AC3E}">
        <p14:creationId xmlns:p14="http://schemas.microsoft.com/office/powerpoint/2010/main" val="4271972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3DDED5A9-5514-F8E7-B878-583AE2394562}"/>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50</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6924" y="1433707"/>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a:extLst>
              <a:ext uri="{FF2B5EF4-FFF2-40B4-BE49-F238E27FC236}">
                <a16:creationId xmlns:a16="http://schemas.microsoft.com/office/drawing/2014/main" id="{543AB8D7-7B4A-BE03-31F2-926B42A90C6C}"/>
              </a:ext>
            </a:extLst>
          </p:cNvPr>
          <p:cNvSpPr/>
          <p:nvPr/>
        </p:nvSpPr>
        <p:spPr>
          <a:xfrm>
            <a:off x="5359207" y="2909245"/>
            <a:ext cx="2102479" cy="205800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a:extLst>
              <a:ext uri="{FF2B5EF4-FFF2-40B4-BE49-F238E27FC236}">
                <a16:creationId xmlns:a16="http://schemas.microsoft.com/office/drawing/2014/main" id="{931E9EC9-1D21-27E3-9DD8-381CD403DDDF}"/>
              </a:ext>
            </a:extLst>
          </p:cNvPr>
          <p:cNvSpPr/>
          <p:nvPr/>
        </p:nvSpPr>
        <p:spPr>
          <a:xfrm>
            <a:off x="4977427" y="4056668"/>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Slide Number Placeholder 5">
            <a:extLst>
              <a:ext uri="{FF2B5EF4-FFF2-40B4-BE49-F238E27FC236}">
                <a16:creationId xmlns:a16="http://schemas.microsoft.com/office/drawing/2014/main" id="{79A53810-0264-33AF-F8D8-1B9BBECF6418}"/>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50</a:t>
            </a:fld>
            <a:endParaRPr lang="es-MX" dirty="0">
              <a:solidFill>
                <a:schemeClr val="bg1">
                  <a:lumMod val="50000"/>
                </a:schemeClr>
              </a:solidFill>
            </a:endParaRPr>
          </a:p>
        </p:txBody>
      </p:sp>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DD9FC04B-99ED-3B7F-7FAB-D5E54B968E2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p:sp>
            <p:nvSpPr>
              <p:cNvPr id="13" name="Content Placeholder 2">
                <a:extLst>
                  <a:ext uri="{FF2B5EF4-FFF2-40B4-BE49-F238E27FC236}">
                    <a16:creationId xmlns:a16="http://schemas.microsoft.com/office/drawing/2014/main" id="{DD9FC04B-99ED-3B7F-7FAB-D5E54B968E2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1540776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B7BFEE5F-0026-7CA7-2764-456B2ED2D015}"/>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51</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670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6924" y="1433707"/>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a:extLst>
              <a:ext uri="{FF2B5EF4-FFF2-40B4-BE49-F238E27FC236}">
                <a16:creationId xmlns:a16="http://schemas.microsoft.com/office/drawing/2014/main" id="{543AB8D7-7B4A-BE03-31F2-926B42A90C6C}"/>
              </a:ext>
            </a:extLst>
          </p:cNvPr>
          <p:cNvSpPr/>
          <p:nvPr/>
        </p:nvSpPr>
        <p:spPr>
          <a:xfrm>
            <a:off x="5359207" y="2909245"/>
            <a:ext cx="2102479" cy="205800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a:extLst>
              <a:ext uri="{FF2B5EF4-FFF2-40B4-BE49-F238E27FC236}">
                <a16:creationId xmlns:a16="http://schemas.microsoft.com/office/drawing/2014/main" id="{931E9EC9-1D21-27E3-9DD8-381CD403DDDF}"/>
              </a:ext>
            </a:extLst>
          </p:cNvPr>
          <p:cNvSpPr/>
          <p:nvPr/>
        </p:nvSpPr>
        <p:spPr>
          <a:xfrm>
            <a:off x="4977427" y="4056668"/>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Slide Number Placeholder 5">
            <a:extLst>
              <a:ext uri="{FF2B5EF4-FFF2-40B4-BE49-F238E27FC236}">
                <a16:creationId xmlns:a16="http://schemas.microsoft.com/office/drawing/2014/main" id="{3D54A1C4-B185-FFEE-886D-C7F9E2FC916F}"/>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51</a:t>
            </a:fld>
            <a:endParaRPr lang="es-MX" dirty="0">
              <a:solidFill>
                <a:schemeClr val="bg1">
                  <a:lumMod val="50000"/>
                </a:schemeClr>
              </a:solidFill>
            </a:endParaRPr>
          </a:p>
        </p:txBody>
      </p:sp>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224453EA-D82C-63DD-AF66-864DC5275D7F}"/>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p:sp>
            <p:nvSpPr>
              <p:cNvPr id="13" name="Content Placeholder 2">
                <a:extLst>
                  <a:ext uri="{FF2B5EF4-FFF2-40B4-BE49-F238E27FC236}">
                    <a16:creationId xmlns:a16="http://schemas.microsoft.com/office/drawing/2014/main" id="{224453EA-D82C-63DD-AF66-864DC5275D7F}"/>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1742490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2F3C7942-C21B-DA77-54EE-AEF5DB71D5A2}"/>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52</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670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Slide Number Placeholder 5">
            <a:extLst>
              <a:ext uri="{FF2B5EF4-FFF2-40B4-BE49-F238E27FC236}">
                <a16:creationId xmlns:a16="http://schemas.microsoft.com/office/drawing/2014/main" id="{97FFE442-5501-9462-E3AD-B4AB3F41BA21}"/>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52</a:t>
            </a:fld>
            <a:endParaRPr lang="es-MX" dirty="0">
              <a:solidFill>
                <a:schemeClr val="bg1">
                  <a:lumMod val="50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BBBE4A-3891-1919-97C1-D321FBB26FD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2</m:t>
                      </m:r>
                    </m:oMath>
                  </m:oMathPara>
                </a14:m>
                <a:endParaRPr lang="es-MX" sz="2000" b="0" dirty="0"/>
              </a:p>
            </p:txBody>
          </p:sp>
        </mc:Choice>
        <mc:Fallback>
          <p:sp>
            <p:nvSpPr>
              <p:cNvPr id="3" name="Content Placeholder 2">
                <a:extLst>
                  <a:ext uri="{FF2B5EF4-FFF2-40B4-BE49-F238E27FC236}">
                    <a16:creationId xmlns:a16="http://schemas.microsoft.com/office/drawing/2014/main" id="{9EBBBE4A-3891-1919-97C1-D321FBB26FD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3201017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53</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53</a:t>
            </a:fld>
            <a:endParaRPr lang="es-MX" dirty="0">
              <a:solidFill>
                <a:schemeClr val="bg1">
                  <a:lumMod val="50000"/>
                </a:schemeClr>
              </a:solidFill>
            </a:endParaRPr>
          </a:p>
        </p:txBody>
      </p:sp>
    </p:spTree>
    <p:extLst>
      <p:ext uri="{BB962C8B-B14F-4D97-AF65-F5344CB8AC3E}">
        <p14:creationId xmlns:p14="http://schemas.microsoft.com/office/powerpoint/2010/main" val="771463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54</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54</a:t>
            </a:fld>
            <a:endParaRPr lang="es-MX" dirty="0">
              <a:solidFill>
                <a:schemeClr val="bg1">
                  <a:lumMod val="50000"/>
                </a:schemeClr>
              </a:solidFill>
            </a:endParaRPr>
          </a:p>
        </p:txBody>
      </p:sp>
    </p:spTree>
    <p:extLst>
      <p:ext uri="{BB962C8B-B14F-4D97-AF65-F5344CB8AC3E}">
        <p14:creationId xmlns:p14="http://schemas.microsoft.com/office/powerpoint/2010/main" val="2696308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55</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55</a:t>
            </a:fld>
            <a:endParaRPr lang="es-MX" dirty="0">
              <a:solidFill>
                <a:schemeClr val="bg1">
                  <a:lumMod val="50000"/>
                </a:schemeClr>
              </a:solidFill>
            </a:endParaRPr>
          </a:p>
        </p:txBody>
      </p:sp>
    </p:spTree>
    <p:extLst>
      <p:ext uri="{BB962C8B-B14F-4D97-AF65-F5344CB8AC3E}">
        <p14:creationId xmlns:p14="http://schemas.microsoft.com/office/powerpoint/2010/main" val="574324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56</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56</a:t>
            </a:fld>
            <a:endParaRPr lang="es-MX" dirty="0">
              <a:solidFill>
                <a:schemeClr val="bg1">
                  <a:lumMod val="50000"/>
                </a:schemeClr>
              </a:solidFill>
            </a:endParaRPr>
          </a:p>
        </p:txBody>
      </p:sp>
    </p:spTree>
    <p:extLst>
      <p:ext uri="{BB962C8B-B14F-4D97-AF65-F5344CB8AC3E}">
        <p14:creationId xmlns:p14="http://schemas.microsoft.com/office/powerpoint/2010/main" val="2006577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57</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57</a:t>
            </a:fld>
            <a:endParaRPr lang="es-MX" dirty="0">
              <a:solidFill>
                <a:schemeClr val="bg1">
                  <a:lumMod val="50000"/>
                </a:schemeClr>
              </a:solidFill>
            </a:endParaRPr>
          </a:p>
        </p:txBody>
      </p:sp>
    </p:spTree>
    <p:extLst>
      <p:ext uri="{BB962C8B-B14F-4D97-AF65-F5344CB8AC3E}">
        <p14:creationId xmlns:p14="http://schemas.microsoft.com/office/powerpoint/2010/main" val="389882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58</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58</a:t>
            </a:fld>
            <a:endParaRPr lang="es-MX" dirty="0">
              <a:solidFill>
                <a:schemeClr val="bg1">
                  <a:lumMod val="50000"/>
                </a:schemeClr>
              </a:solidFill>
            </a:endParaRPr>
          </a:p>
        </p:txBody>
      </p:sp>
    </p:spTree>
    <p:extLst>
      <p:ext uri="{BB962C8B-B14F-4D97-AF65-F5344CB8AC3E}">
        <p14:creationId xmlns:p14="http://schemas.microsoft.com/office/powerpoint/2010/main" val="2094249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59</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59</a:t>
            </a:fld>
            <a:endParaRPr lang="es-MX" dirty="0">
              <a:solidFill>
                <a:schemeClr val="bg1">
                  <a:lumMod val="50000"/>
                </a:schemeClr>
              </a:solidFill>
            </a:endParaRPr>
          </a:p>
        </p:txBody>
      </p:sp>
    </p:spTree>
    <p:extLst>
      <p:ext uri="{BB962C8B-B14F-4D97-AF65-F5344CB8AC3E}">
        <p14:creationId xmlns:p14="http://schemas.microsoft.com/office/powerpoint/2010/main" val="279542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D61BE-C0BC-8B05-74E9-70EB9E3FA2A2}"/>
              </a:ext>
            </a:extLst>
          </p:cNvPr>
          <p:cNvSpPr>
            <a:spLocks noGrp="1"/>
          </p:cNvSpPr>
          <p:nvPr>
            <p:ph type="title"/>
          </p:nvPr>
        </p:nvSpPr>
        <p:spPr>
          <a:xfrm>
            <a:off x="1388209" y="5554639"/>
            <a:ext cx="9654076" cy="982473"/>
          </a:xfrm>
        </p:spPr>
        <p:txBody>
          <a:bodyPr>
            <a:normAutofit/>
          </a:bodyPr>
          <a:lstStyle/>
          <a:p>
            <a:r>
              <a:rPr lang="en-US" sz="4000" dirty="0">
                <a:solidFill>
                  <a:srgbClr val="FFFFFF"/>
                </a:solidFill>
                <a:latin typeface="Wrexham" pitchFamily="2" charset="0"/>
              </a:rPr>
              <a:t>Hypothesis</a:t>
            </a:r>
          </a:p>
        </p:txBody>
      </p:sp>
      <p:sp>
        <p:nvSpPr>
          <p:cNvPr id="5" name="Footer Placeholder 4">
            <a:extLst>
              <a:ext uri="{FF2B5EF4-FFF2-40B4-BE49-F238E27FC236}">
                <a16:creationId xmlns:a16="http://schemas.microsoft.com/office/drawing/2014/main" id="{2C442221-E8F8-646A-3AB0-CAAF28935292}"/>
              </a:ext>
            </a:extLst>
          </p:cNvPr>
          <p:cNvSpPr>
            <a:spLocks noGrp="1"/>
          </p:cNvSpPr>
          <p:nvPr>
            <p:ph type="ftr" sz="quarter" idx="11"/>
          </p:nvPr>
        </p:nvSpPr>
        <p:spPr>
          <a:xfrm rot="5400000">
            <a:off x="-1827725" y="1957014"/>
            <a:ext cx="4114800" cy="365125"/>
          </a:xfrm>
        </p:spPr>
        <p:txBody>
          <a:bodyPr>
            <a:normAutofit/>
          </a:bodyPr>
          <a:lstStyle/>
          <a:p>
            <a:pPr algn="l">
              <a:lnSpc>
                <a:spcPct val="90000"/>
              </a:lnSpc>
              <a:spcAft>
                <a:spcPts val="600"/>
              </a:spcAft>
            </a:pPr>
            <a:r>
              <a:rPr lang="es-MX" sz="900">
                <a:solidFill>
                  <a:schemeClr val="tx1">
                    <a:lumMod val="50000"/>
                    <a:lumOff val="50000"/>
                  </a:schemeClr>
                </a:solidFill>
              </a:rPr>
              <a:t>Universidad Autónoma de Nuevo León. M. C. Beatriz Alejandra García Ramos</a:t>
            </a:r>
          </a:p>
        </p:txBody>
      </p:sp>
      <p:sp>
        <p:nvSpPr>
          <p:cNvPr id="3" name="Content Placeholder 2">
            <a:extLst>
              <a:ext uri="{FF2B5EF4-FFF2-40B4-BE49-F238E27FC236}">
                <a16:creationId xmlns:a16="http://schemas.microsoft.com/office/drawing/2014/main" id="{270D20DF-35FB-FFAE-417C-A53FC4F163EE}"/>
              </a:ext>
            </a:extLst>
          </p:cNvPr>
          <p:cNvSpPr>
            <a:spLocks noGrp="1"/>
          </p:cNvSpPr>
          <p:nvPr>
            <p:ph idx="1"/>
          </p:nvPr>
        </p:nvSpPr>
        <p:spPr>
          <a:xfrm>
            <a:off x="1388210" y="824249"/>
            <a:ext cx="9654076" cy="3837904"/>
          </a:xfrm>
        </p:spPr>
        <p:txBody>
          <a:bodyPr anchor="ctr">
            <a:normAutofit/>
          </a:bodyPr>
          <a:lstStyle/>
          <a:p>
            <a:pPr marL="0" indent="0">
              <a:buNone/>
            </a:pPr>
            <a:r>
              <a:rPr lang="en-US" sz="2000" dirty="0"/>
              <a:t>The ambulance location and dispatch problem for a medical emergency system where there is uncertainty about the system demand, can be represented by a stochastic programming model, whose objective function is maximize the number of incoming calls to be covered in an adequate time to ensure the survival of patients.</a:t>
            </a:r>
            <a:endParaRPr lang="es-MX" sz="2000" dirty="0"/>
          </a:p>
        </p:txBody>
      </p:sp>
      <p:sp>
        <p:nvSpPr>
          <p:cNvPr id="4" name="Date Placeholder 3">
            <a:extLst>
              <a:ext uri="{FF2B5EF4-FFF2-40B4-BE49-F238E27FC236}">
                <a16:creationId xmlns:a16="http://schemas.microsoft.com/office/drawing/2014/main" id="{5F1C0B49-0563-B57B-DB10-841E0CDDD6FE}"/>
              </a:ext>
            </a:extLst>
          </p:cNvPr>
          <p:cNvSpPr>
            <a:spLocks noGrp="1"/>
          </p:cNvSpPr>
          <p:nvPr>
            <p:ph type="dt" sz="half" idx="10"/>
          </p:nvPr>
        </p:nvSpPr>
        <p:spPr>
          <a:xfrm>
            <a:off x="8970264" y="6455431"/>
            <a:ext cx="2743200" cy="365125"/>
          </a:xfrm>
        </p:spPr>
        <p:txBody>
          <a:bodyPr>
            <a:normAutofit/>
          </a:bodyPr>
          <a:lstStyle/>
          <a:p>
            <a:pPr algn="r">
              <a:spcAft>
                <a:spcPts val="600"/>
              </a:spcAft>
            </a:pPr>
            <a:r>
              <a:rPr lang="es-MX" sz="1100">
                <a:solidFill>
                  <a:srgbClr val="FFFFFF"/>
                </a:solidFill>
              </a:rPr>
              <a:t>07/12/2022</a:t>
            </a:r>
          </a:p>
        </p:txBody>
      </p:sp>
      <p:sp>
        <p:nvSpPr>
          <p:cNvPr id="6" name="Slide Number Placeholder 5">
            <a:extLst>
              <a:ext uri="{FF2B5EF4-FFF2-40B4-BE49-F238E27FC236}">
                <a16:creationId xmlns:a16="http://schemas.microsoft.com/office/drawing/2014/main" id="{7B1AFB19-B69A-9F4A-8262-736674D1B5C2}"/>
              </a:ext>
            </a:extLst>
          </p:cNvPr>
          <p:cNvSpPr>
            <a:spLocks noGrp="1"/>
          </p:cNvSpPr>
          <p:nvPr>
            <p:ph type="sldNum" sz="quarter" idx="12"/>
          </p:nvPr>
        </p:nvSpPr>
        <p:spPr>
          <a:xfrm>
            <a:off x="11704320" y="6455431"/>
            <a:ext cx="445913" cy="365125"/>
          </a:xfrm>
        </p:spPr>
        <p:txBody>
          <a:bodyPr>
            <a:normAutofit/>
          </a:bodyPr>
          <a:lstStyle/>
          <a:p>
            <a:pPr>
              <a:spcAft>
                <a:spcPts val="600"/>
              </a:spcAft>
            </a:pPr>
            <a:fld id="{1E4C7A1A-C006-465A-8035-A942FDF27424}" type="slidenum">
              <a:rPr lang="es-MX" sz="1100">
                <a:solidFill>
                  <a:srgbClr val="FFFFFF"/>
                </a:solidFill>
              </a:rPr>
              <a:pPr>
                <a:spcAft>
                  <a:spcPts val="600"/>
                </a:spcAft>
              </a:pPr>
              <a:t>6</a:t>
            </a:fld>
            <a:endParaRPr lang="es-MX" sz="1100">
              <a:solidFill>
                <a:srgbClr val="FFFFFF"/>
              </a:solidFill>
            </a:endParaRPr>
          </a:p>
        </p:txBody>
      </p:sp>
    </p:spTree>
    <p:extLst>
      <p:ext uri="{BB962C8B-B14F-4D97-AF65-F5344CB8AC3E}">
        <p14:creationId xmlns:p14="http://schemas.microsoft.com/office/powerpoint/2010/main" val="2433653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DAB0-CAF8-ECCD-BFF0-3BDA64DC0F1F}"/>
              </a:ext>
            </a:extLst>
          </p:cNvPr>
          <p:cNvSpPr>
            <a:spLocks noGrp="1"/>
          </p:cNvSpPr>
          <p:nvPr>
            <p:ph type="title"/>
          </p:nvPr>
        </p:nvSpPr>
        <p:spPr/>
        <p:txBody>
          <a:bodyPr/>
          <a:lstStyle/>
          <a:p>
            <a:r>
              <a:rPr lang="en-US" dirty="0">
                <a:solidFill>
                  <a:schemeClr val="accent1">
                    <a:lumMod val="75000"/>
                  </a:schemeClr>
                </a:solidFill>
                <a:latin typeface="Wrexham" pitchFamily="2" charset="0"/>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487005-621B-7318-9528-6B079057E63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𝐼</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1,…,95</m:t>
                          </m:r>
                        </m:e>
                      </m:d>
                      <m:r>
                        <a:rPr lang="es-MX" sz="2000" b="0" i="1" smtClean="0">
                          <a:latin typeface="Cambria Math" panose="02040503050406030204" pitchFamily="18" charset="0"/>
                        </a:rPr>
                        <m:t>, </m:t>
                      </m:r>
                      <m:r>
                        <a:rPr lang="es-MX" sz="2000" b="0" i="1" smtClean="0">
                          <a:latin typeface="Cambria Math" panose="02040503050406030204" pitchFamily="18" charset="0"/>
                        </a:rPr>
                        <m:t>𝐿</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1,…,100</m:t>
                          </m:r>
                        </m:e>
                      </m:d>
                      <m:r>
                        <a:rPr lang="es-MX" sz="2000" b="0" i="1" smtClean="0">
                          <a:latin typeface="Cambria Math" panose="02040503050406030204" pitchFamily="18" charset="0"/>
                        </a:rPr>
                        <m:t>, </m:t>
                      </m:r>
                      <m:r>
                        <a:rPr lang="es-MX" sz="2000" b="0" i="1" smtClean="0">
                          <a:latin typeface="Cambria Math" panose="02040503050406030204" pitchFamily="18" charset="0"/>
                        </a:rPr>
                        <m:t>𝑆</m:t>
                      </m:r>
                      <m:r>
                        <a:rPr lang="es-MX" sz="2000" b="0" i="1" smtClean="0">
                          <a:latin typeface="Cambria Math" panose="02040503050406030204" pitchFamily="18" charset="0"/>
                        </a:rPr>
                        <m:t>={1,…,40}</m:t>
                      </m:r>
                    </m:oMath>
                  </m:oMathPara>
                </a14:m>
                <a:endParaRPr lang="en-US" sz="2000" dirty="0"/>
              </a:p>
            </p:txBody>
          </p:sp>
        </mc:Choice>
        <mc:Fallback>
          <p:sp>
            <p:nvSpPr>
              <p:cNvPr id="3" name="Content Placeholder 2">
                <a:extLst>
                  <a:ext uri="{FF2B5EF4-FFF2-40B4-BE49-F238E27FC236}">
                    <a16:creationId xmlns:a16="http://schemas.microsoft.com/office/drawing/2014/main" id="{72487005-621B-7318-9528-6B079057E63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630BF1-EFEA-8669-6C00-EADC2222E894}"/>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D201029-28DE-C424-BAED-9F79FAE94788}"/>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A1E9AA37-DEAB-6616-4329-A2841143C4C6}"/>
              </a:ext>
            </a:extLst>
          </p:cNvPr>
          <p:cNvSpPr>
            <a:spLocks noGrp="1"/>
          </p:cNvSpPr>
          <p:nvPr>
            <p:ph type="sldNum" sz="quarter" idx="12"/>
          </p:nvPr>
        </p:nvSpPr>
        <p:spPr/>
        <p:txBody>
          <a:bodyPr/>
          <a:lstStyle/>
          <a:p>
            <a:fld id="{1E4C7A1A-C006-465A-8035-A942FDF27424}" type="slidenum">
              <a:rPr lang="es-MX" smtClean="0"/>
              <a:t>60</a:t>
            </a:fld>
            <a:endParaRPr lang="es-MX"/>
          </a:p>
        </p:txBody>
      </p:sp>
      <p:graphicFrame>
        <p:nvGraphicFramePr>
          <p:cNvPr id="7" name="Chart 6">
            <a:extLst>
              <a:ext uri="{FF2B5EF4-FFF2-40B4-BE49-F238E27FC236}">
                <a16:creationId xmlns:a16="http://schemas.microsoft.com/office/drawing/2014/main" id="{5FAFF13B-66BA-ED41-9CA7-C8683D4B5CAD}"/>
              </a:ext>
            </a:extLst>
          </p:cNvPr>
          <p:cNvGraphicFramePr>
            <a:graphicFrameLocks/>
          </p:cNvGraphicFramePr>
          <p:nvPr>
            <p:extLst>
              <p:ext uri="{D42A27DB-BD31-4B8C-83A1-F6EECF244321}">
                <p14:modId xmlns:p14="http://schemas.microsoft.com/office/powerpoint/2010/main" val="4149089365"/>
              </p:ext>
            </p:extLst>
          </p:nvPr>
        </p:nvGraphicFramePr>
        <p:xfrm>
          <a:off x="6200174" y="2702291"/>
          <a:ext cx="5107132" cy="31960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EF4D2F2-2DA9-1244-0EFA-013D035FF05B}"/>
              </a:ext>
            </a:extLst>
          </p:cNvPr>
          <p:cNvGraphicFramePr>
            <a:graphicFrameLocks/>
          </p:cNvGraphicFramePr>
          <p:nvPr>
            <p:extLst>
              <p:ext uri="{D42A27DB-BD31-4B8C-83A1-F6EECF244321}">
                <p14:modId xmlns:p14="http://schemas.microsoft.com/office/powerpoint/2010/main" val="365825641"/>
              </p:ext>
            </p:extLst>
          </p:nvPr>
        </p:nvGraphicFramePr>
        <p:xfrm>
          <a:off x="892152" y="2702291"/>
          <a:ext cx="5107131" cy="31960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66395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5730-FF9C-7F5A-5FCD-74CAFD3744E1}"/>
              </a:ext>
            </a:extLst>
          </p:cNvPr>
          <p:cNvSpPr>
            <a:spLocks noGrp="1"/>
          </p:cNvSpPr>
          <p:nvPr>
            <p:ph type="title"/>
          </p:nvPr>
        </p:nvSpPr>
        <p:spPr/>
        <p:txBody>
          <a:bodyPr/>
          <a:lstStyle/>
          <a:p>
            <a:r>
              <a:rPr lang="en-US" dirty="0">
                <a:solidFill>
                  <a:schemeClr val="accent1">
                    <a:lumMod val="75000"/>
                  </a:schemeClr>
                </a:solidFill>
                <a:latin typeface="Wrexham" pitchFamily="2" charset="0"/>
              </a:rPr>
              <a:t>Experiments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E4C4E8-7489-0146-83A3-34CE74CA4E7A}"/>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𝐼</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m:t>
                          </m:r>
                          <m:r>
                            <a:rPr lang="es-MX" sz="2000" b="0" i="1" smtClean="0">
                              <a:latin typeface="Cambria Math" panose="02040503050406030204" pitchFamily="18" charset="0"/>
                            </a:rPr>
                            <m:t>1000</m:t>
                          </m:r>
                        </m:e>
                      </m:d>
                      <m:r>
                        <a:rPr lang="es-MX" sz="2000" b="0" i="1" smtClean="0">
                          <a:latin typeface="Cambria Math" panose="02040503050406030204" pitchFamily="18" charset="0"/>
                        </a:rPr>
                        <m:t>, </m:t>
                      </m:r>
                      <m:r>
                        <a:rPr lang="es-MX" sz="2000" b="0" i="1" smtClean="0">
                          <a:latin typeface="Cambria Math" panose="02040503050406030204" pitchFamily="18" charset="0"/>
                        </a:rPr>
                        <m:t>𝐿</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m:t>
                          </m:r>
                          <m:r>
                            <a:rPr lang="es-MX" sz="2000" b="0" i="1" smtClean="0">
                              <a:latin typeface="Cambria Math" panose="02040503050406030204" pitchFamily="18" charset="0"/>
                            </a:rPr>
                            <m:t>85</m:t>
                          </m:r>
                        </m:e>
                      </m:d>
                      <m:r>
                        <a:rPr lang="es-MX" sz="2000" b="0" i="1" smtClean="0">
                          <a:latin typeface="Cambria Math" panose="02040503050406030204" pitchFamily="18" charset="0"/>
                        </a:rPr>
                        <m:t>, </m:t>
                      </m:r>
                      <m:r>
                        <a:rPr lang="es-MX" sz="2000" b="0" i="1" smtClean="0">
                          <a:latin typeface="Cambria Math" panose="02040503050406030204" pitchFamily="18" charset="0"/>
                        </a:rPr>
                        <m:t>𝑆</m:t>
                      </m:r>
                      <m:r>
                        <a:rPr lang="es-MX" sz="2000" b="0" i="1" smtClean="0">
                          <a:latin typeface="Cambria Math" panose="02040503050406030204" pitchFamily="18" charset="0"/>
                        </a:rPr>
                        <m:t>={1,…,100}</m:t>
                      </m:r>
                    </m:oMath>
                  </m:oMathPara>
                </a14:m>
                <a:endParaRPr lang="en-US" sz="2000" dirty="0"/>
              </a:p>
            </p:txBody>
          </p:sp>
        </mc:Choice>
        <mc:Fallback>
          <p:sp>
            <p:nvSpPr>
              <p:cNvPr id="3" name="Content Placeholder 2">
                <a:extLst>
                  <a:ext uri="{FF2B5EF4-FFF2-40B4-BE49-F238E27FC236}">
                    <a16:creationId xmlns:a16="http://schemas.microsoft.com/office/drawing/2014/main" id="{64E4C4E8-7489-0146-83A3-34CE74CA4E7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4BA400A-AFA4-362A-9A02-7CD956F02F83}"/>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8F2F3453-A4F4-E57C-587B-3BF7CE237660}"/>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50CA81F7-0DF2-20B9-D6A6-42818BBA0C0F}"/>
              </a:ext>
            </a:extLst>
          </p:cNvPr>
          <p:cNvSpPr>
            <a:spLocks noGrp="1"/>
          </p:cNvSpPr>
          <p:nvPr>
            <p:ph type="sldNum" sz="quarter" idx="12"/>
          </p:nvPr>
        </p:nvSpPr>
        <p:spPr/>
        <p:txBody>
          <a:bodyPr/>
          <a:lstStyle/>
          <a:p>
            <a:fld id="{1E4C7A1A-C006-465A-8035-A942FDF27424}" type="slidenum">
              <a:rPr lang="es-MX" smtClean="0"/>
              <a:t>61</a:t>
            </a:fld>
            <a:endParaRPr lang="es-MX"/>
          </a:p>
        </p:txBody>
      </p:sp>
      <p:graphicFrame>
        <p:nvGraphicFramePr>
          <p:cNvPr id="7" name="Chart 6">
            <a:extLst>
              <a:ext uri="{FF2B5EF4-FFF2-40B4-BE49-F238E27FC236}">
                <a16:creationId xmlns:a16="http://schemas.microsoft.com/office/drawing/2014/main" id="{7DE135CF-14DA-1AD2-E8DD-2628E373AEF6}"/>
              </a:ext>
            </a:extLst>
          </p:cNvPr>
          <p:cNvGraphicFramePr>
            <a:graphicFrameLocks/>
          </p:cNvGraphicFramePr>
          <p:nvPr>
            <p:extLst>
              <p:ext uri="{D42A27DB-BD31-4B8C-83A1-F6EECF244321}">
                <p14:modId xmlns:p14="http://schemas.microsoft.com/office/powerpoint/2010/main" val="2001978819"/>
              </p:ext>
            </p:extLst>
          </p:nvPr>
        </p:nvGraphicFramePr>
        <p:xfrm>
          <a:off x="758288" y="2481745"/>
          <a:ext cx="5297756" cy="32991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1A82895-ABB9-FD1C-5EB9-7203E8A33CD8}"/>
              </a:ext>
            </a:extLst>
          </p:cNvPr>
          <p:cNvGraphicFramePr>
            <a:graphicFrameLocks/>
          </p:cNvGraphicFramePr>
          <p:nvPr>
            <p:extLst>
              <p:ext uri="{D42A27DB-BD31-4B8C-83A1-F6EECF244321}">
                <p14:modId xmlns:p14="http://schemas.microsoft.com/office/powerpoint/2010/main" val="3515222217"/>
              </p:ext>
            </p:extLst>
          </p:nvPr>
        </p:nvGraphicFramePr>
        <p:xfrm>
          <a:off x="6135956" y="2481745"/>
          <a:ext cx="5297756" cy="32991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94441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a:solidFill>
                  <a:schemeClr val="accent1">
                    <a:lumMod val="75000"/>
                  </a:schemeClr>
                </a:solidFill>
                <a:latin typeface="Wrexham" pitchFamily="2" charset="0"/>
              </a:rPr>
              <a:t>Future </a:t>
            </a:r>
            <a:r>
              <a:rPr lang="es-MX" dirty="0" err="1">
                <a:solidFill>
                  <a:schemeClr val="accent1">
                    <a:lumMod val="75000"/>
                  </a:schemeClr>
                </a:solidFill>
                <a:latin typeface="Wrexham" pitchFamily="2" charset="0"/>
              </a:rPr>
              <a:t>work</a:t>
            </a:r>
            <a:endParaRPr lang="es-MX" dirty="0">
              <a:solidFill>
                <a:schemeClr val="accent1">
                  <a:lumMod val="75000"/>
                </a:schemeClr>
              </a:solidFill>
              <a:latin typeface="Wrexham" pitchFamily="2" charset="0"/>
            </a:endParaRP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19/10/2022</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fontScale="92500" lnSpcReduction="20000"/>
          </a:bodyPr>
          <a:lstStyle/>
          <a:p>
            <a:pPr algn="l">
              <a:spcAft>
                <a:spcPts val="600"/>
              </a:spcAft>
            </a:pPr>
            <a:r>
              <a:rPr lang="es-MX" sz="1050">
                <a:solidFill>
                  <a:schemeClr val="tx1">
                    <a:lumMod val="75000"/>
                    <a:lumOff val="25000"/>
                  </a:schemeClr>
                </a:solidFill>
              </a:rPr>
              <a:t>X Congreso de la Sociedad Mexicana de Investigación de Operaciones. M. C. Beatriz Alejandra García Ramos</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62</a:t>
            </a:fld>
            <a:endParaRPr lang="es-MX" dirty="0">
              <a:solidFill>
                <a:srgbClr val="FFFFFF"/>
              </a:solidFill>
            </a:endParaRP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n-US">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62</a:t>
            </a:fld>
            <a:endParaRPr lang="es-MX" dirty="0">
              <a:solidFill>
                <a:schemeClr val="bg1">
                  <a:lumMod val="50000"/>
                </a:schemeClr>
              </a:solidFill>
            </a:endParaRPr>
          </a:p>
        </p:txBody>
      </p:sp>
      <p:pic>
        <p:nvPicPr>
          <p:cNvPr id="10" name="Graphic 9" descr="Ambulance with solid fill">
            <a:extLst>
              <a:ext uri="{FF2B5EF4-FFF2-40B4-BE49-F238E27FC236}">
                <a16:creationId xmlns:a16="http://schemas.microsoft.com/office/drawing/2014/main" id="{728ADE2A-47D5-23DC-78C0-18ACD83015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36237" y="2638105"/>
            <a:ext cx="716377" cy="716377"/>
          </a:xfrm>
          <a:prstGeom prst="rect">
            <a:avLst/>
          </a:prstGeom>
        </p:spPr>
      </p:pic>
      <p:pic>
        <p:nvPicPr>
          <p:cNvPr id="28" name="Graphic 27" descr="Ambulance with solid fill">
            <a:extLst>
              <a:ext uri="{FF2B5EF4-FFF2-40B4-BE49-F238E27FC236}">
                <a16:creationId xmlns:a16="http://schemas.microsoft.com/office/drawing/2014/main" id="{DB6E6BBD-8D33-4846-E701-4D33A48BC2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62722" y="3009824"/>
            <a:ext cx="716377" cy="716377"/>
          </a:xfrm>
          <a:prstGeom prst="rect">
            <a:avLst/>
          </a:prstGeom>
        </p:spPr>
      </p:pic>
    </p:spTree>
    <p:extLst>
      <p:ext uri="{BB962C8B-B14F-4D97-AF65-F5344CB8AC3E}">
        <p14:creationId xmlns:p14="http://schemas.microsoft.com/office/powerpoint/2010/main" val="5932670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425BB76-54D8-4F5F-8F1D-C21899894C33}"/>
              </a:ext>
            </a:extLst>
          </p:cNvPr>
          <p:cNvSpPr>
            <a:spLocks noGrp="1"/>
          </p:cNvSpPr>
          <p:nvPr>
            <p:ph type="title"/>
          </p:nvPr>
        </p:nvSpPr>
        <p:spPr>
          <a:xfrm>
            <a:off x="6966745" y="5210175"/>
            <a:ext cx="4313237" cy="681038"/>
          </a:xfrm>
        </p:spPr>
        <p:txBody>
          <a:bodyPr anchor="b">
            <a:normAutofit/>
          </a:bodyPr>
          <a:lstStyle/>
          <a:p>
            <a:endParaRPr lang="es-MX" sz="2400" dirty="0">
              <a:latin typeface="Avenir Next LT Pro Light" panose="020B0304020202020204" pitchFamily="34" charset="0"/>
            </a:endParaRPr>
          </a:p>
        </p:txBody>
      </p:sp>
      <p:sp>
        <p:nvSpPr>
          <p:cNvPr id="4" name="Date Placeholder 3">
            <a:extLst>
              <a:ext uri="{FF2B5EF4-FFF2-40B4-BE49-F238E27FC236}">
                <a16:creationId xmlns:a16="http://schemas.microsoft.com/office/drawing/2014/main" id="{2E920765-23CB-EDEC-632B-61B602A50EA8}"/>
              </a:ext>
            </a:extLst>
          </p:cNvPr>
          <p:cNvSpPr>
            <a:spLocks noGrp="1"/>
          </p:cNvSpPr>
          <p:nvPr>
            <p:ph type="dt" sz="half" idx="10"/>
          </p:nvPr>
        </p:nvSpPr>
        <p:spPr>
          <a:xfrm>
            <a:off x="4142232" y="320040"/>
            <a:ext cx="3657600" cy="320040"/>
          </a:xfrm>
        </p:spPr>
        <p:txBody>
          <a:bodyPr>
            <a:normAutofit/>
          </a:bodyPr>
          <a:lstStyle/>
          <a:p>
            <a:pPr>
              <a:spcAft>
                <a:spcPts val="600"/>
              </a:spcAft>
            </a:pPr>
            <a:r>
              <a:rPr lang="es-MX"/>
              <a:t>07/12/2022</a:t>
            </a:r>
            <a:endParaRPr lang="es-MX" dirty="0"/>
          </a:p>
        </p:txBody>
      </p:sp>
      <p:sp>
        <p:nvSpPr>
          <p:cNvPr id="6" name="Slide Number Placeholder 5">
            <a:extLst>
              <a:ext uri="{FF2B5EF4-FFF2-40B4-BE49-F238E27FC236}">
                <a16:creationId xmlns:a16="http://schemas.microsoft.com/office/drawing/2014/main" id="{FEE27825-6B45-687A-9AC7-B4D8B6700DBD}"/>
              </a:ext>
            </a:extLst>
          </p:cNvPr>
          <p:cNvSpPr>
            <a:spLocks noGrp="1"/>
          </p:cNvSpPr>
          <p:nvPr>
            <p:ph type="sldNum" sz="quarter" idx="12"/>
          </p:nvPr>
        </p:nvSpPr>
        <p:spPr>
          <a:xfrm>
            <a:off x="10469880" y="320040"/>
            <a:ext cx="914400" cy="320040"/>
          </a:xfrm>
        </p:spPr>
        <p:txBody>
          <a:bodyPr>
            <a:normAutofit/>
          </a:bodyPr>
          <a:lstStyle/>
          <a:p>
            <a:pPr>
              <a:spcAft>
                <a:spcPts val="600"/>
              </a:spcAft>
            </a:pPr>
            <a:fld id="{1E4C7A1A-C006-465A-8035-A942FDF27424}" type="slidenum">
              <a:rPr lang="es-MX" smtClean="0"/>
              <a:pPr>
                <a:spcAft>
                  <a:spcPts val="600"/>
                </a:spcAft>
              </a:pPr>
              <a:t>63</a:t>
            </a:fld>
            <a:endParaRPr lang="es-MX"/>
          </a:p>
        </p:txBody>
      </p:sp>
      <p:sp>
        <p:nvSpPr>
          <p:cNvPr id="3" name="Content Placeholder 2">
            <a:extLst>
              <a:ext uri="{FF2B5EF4-FFF2-40B4-BE49-F238E27FC236}">
                <a16:creationId xmlns:a16="http://schemas.microsoft.com/office/drawing/2014/main" id="{C81E89F2-ED89-A6F8-2A4C-82C0FC5E24A4}"/>
              </a:ext>
            </a:extLst>
          </p:cNvPr>
          <p:cNvSpPr>
            <a:spLocks noGrp="1"/>
          </p:cNvSpPr>
          <p:nvPr>
            <p:ph idx="1"/>
          </p:nvPr>
        </p:nvSpPr>
        <p:spPr>
          <a:xfrm>
            <a:off x="4302285" y="1887348"/>
            <a:ext cx="6675120" cy="2624328"/>
          </a:xfrm>
        </p:spPr>
        <p:txBody>
          <a:bodyPr anchor="ctr">
            <a:normAutofit/>
          </a:bodyPr>
          <a:lstStyle/>
          <a:p>
            <a:pPr marL="0" indent="0">
              <a:buNone/>
            </a:pPr>
            <a:r>
              <a:rPr lang="es-MX" sz="9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Thank</a:t>
            </a:r>
            <a:r>
              <a:rPr lang="es-MX"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 </a:t>
            </a:r>
            <a:r>
              <a:rPr lang="es-MX" sz="9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you</a:t>
            </a:r>
            <a:r>
              <a:rPr lang="es-MX"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 </a:t>
            </a:r>
            <a:endParaRPr lang="es-MX" sz="9600" dirty="0">
              <a:latin typeface="Wrexham" pitchFamily="2" charset="0"/>
            </a:endParaRPr>
          </a:p>
        </p:txBody>
      </p:sp>
      <p:sp>
        <p:nvSpPr>
          <p:cNvPr id="5" name="Footer Placeholder 4">
            <a:extLst>
              <a:ext uri="{FF2B5EF4-FFF2-40B4-BE49-F238E27FC236}">
                <a16:creationId xmlns:a16="http://schemas.microsoft.com/office/drawing/2014/main" id="{6F21CC3F-15CC-7C53-9DDA-C2B44D7EA352}"/>
              </a:ext>
            </a:extLst>
          </p:cNvPr>
          <p:cNvSpPr>
            <a:spLocks noGrp="1"/>
          </p:cNvSpPr>
          <p:nvPr>
            <p:ph type="ftr" sz="quarter" idx="11"/>
          </p:nvPr>
        </p:nvSpPr>
        <p:spPr>
          <a:xfrm>
            <a:off x="4123944" y="6227064"/>
            <a:ext cx="6629400" cy="320040"/>
          </a:xfrm>
        </p:spPr>
        <p:txBody>
          <a:bodyPr>
            <a:normAutofit/>
          </a:bodyPr>
          <a:lstStyle/>
          <a:p>
            <a:pPr algn="l">
              <a:spcAft>
                <a:spcPts val="600"/>
              </a:spcAft>
            </a:pPr>
            <a:r>
              <a:rPr lang="es-MX"/>
              <a:t>Universidad Autónoma de Nuevo León. M. C. Beatriz Alejandra García Ramos</a:t>
            </a:r>
          </a:p>
        </p:txBody>
      </p:sp>
    </p:spTree>
    <p:extLst>
      <p:ext uri="{BB962C8B-B14F-4D97-AF65-F5344CB8AC3E}">
        <p14:creationId xmlns:p14="http://schemas.microsoft.com/office/powerpoint/2010/main" val="286112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a:solidFill>
            <a:srgbClr val="5B9BD5"/>
          </a:solidFill>
        </p:spPr>
        <p:txBody>
          <a:bodyPr>
            <a:normAutofit/>
          </a:bodyPr>
          <a:lstStyle/>
          <a:p>
            <a:r>
              <a:rPr lang="es-MX" sz="4600" dirty="0" err="1">
                <a:solidFill>
                  <a:srgbClr val="FFFFFF"/>
                </a:solidFill>
                <a:latin typeface="Wrexham" pitchFamily="2" charset="0"/>
              </a:rPr>
              <a:t>Problem</a:t>
            </a:r>
            <a:r>
              <a:rPr lang="es-MX" sz="4600" dirty="0">
                <a:solidFill>
                  <a:srgbClr val="FFFFFF"/>
                </a:solidFill>
                <a:latin typeface="Wrexham" pitchFamily="2" charset="0"/>
              </a:rPr>
              <a:t> </a:t>
            </a:r>
            <a:r>
              <a:rPr lang="es-MX" sz="4600" dirty="0" err="1">
                <a:solidFill>
                  <a:srgbClr val="FFFFFF"/>
                </a:solidFill>
                <a:latin typeface="Wrexham" pitchFamily="2" charset="0"/>
              </a:rPr>
              <a:t>features</a:t>
            </a:r>
            <a:endParaRPr lang="es-MX" sz="4600" dirty="0">
              <a:solidFill>
                <a:srgbClr val="FFFFFF"/>
              </a:solidFill>
              <a:latin typeface="Wrexham" pitchFamily="2" charset="0"/>
            </a:endParaRPr>
          </a:p>
        </p:txBody>
      </p:sp>
      <mc:AlternateContent xmlns:mc="http://schemas.openxmlformats.org/markup-compatibility/2006" xmlns:a14="http://schemas.microsoft.com/office/drawing/2010/main">
        <mc:Choice Requires="a14">
          <p:graphicFrame>
            <p:nvGraphicFramePr>
              <p:cNvPr id="45" name="Content Placeholder 2">
                <a:extLst>
                  <a:ext uri="{FF2B5EF4-FFF2-40B4-BE49-F238E27FC236}">
                    <a16:creationId xmlns:a16="http://schemas.microsoft.com/office/drawing/2014/main" id="{DEBE1206-3930-A8DE-A693-E86426728683}"/>
                  </a:ext>
                </a:extLst>
              </p:cNvPr>
              <p:cNvGraphicFramePr>
                <a:graphicFrameLocks noGrp="1"/>
              </p:cNvGraphicFramePr>
              <p:nvPr>
                <p:ph idx="1"/>
                <p:extLst>
                  <p:ext uri="{D42A27DB-BD31-4B8C-83A1-F6EECF244321}">
                    <p14:modId xmlns:p14="http://schemas.microsoft.com/office/powerpoint/2010/main" val="61731852"/>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5" name="Content Placeholder 2">
                <a:extLst>
                  <a:ext uri="{FF2B5EF4-FFF2-40B4-BE49-F238E27FC236}">
                    <a16:creationId xmlns:a16="http://schemas.microsoft.com/office/drawing/2014/main" id="{DEBE1206-3930-A8DE-A693-E86426728683}"/>
                  </a:ext>
                </a:extLst>
              </p:cNvPr>
              <p:cNvGraphicFramePr>
                <a:graphicFrameLocks noGrp="1"/>
              </p:cNvGraphicFramePr>
              <p:nvPr>
                <p:ph idx="1"/>
                <p:extLst>
                  <p:ext uri="{D42A27DB-BD31-4B8C-83A1-F6EECF244321}">
                    <p14:modId xmlns:p14="http://schemas.microsoft.com/office/powerpoint/2010/main" val="61731852"/>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7</a:t>
            </a:fld>
            <a:endParaRPr lang="es-MX"/>
          </a:p>
        </p:txBody>
      </p:sp>
    </p:spTree>
    <p:extLst>
      <p:ext uri="{BB962C8B-B14F-4D97-AF65-F5344CB8AC3E}">
        <p14:creationId xmlns:p14="http://schemas.microsoft.com/office/powerpoint/2010/main" val="40616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6B3355-14ED-4B6A-C7E7-630E8072DD1C}"/>
              </a:ext>
            </a:extLst>
          </p:cNvPr>
          <p:cNvSpPr/>
          <p:nvPr/>
        </p:nvSpPr>
        <p:spPr>
          <a:xfrm>
            <a:off x="0" y="0"/>
            <a:ext cx="12191997" cy="1921986"/>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rgbClr val="FFFFFF"/>
                </a:solidFill>
                <a:latin typeface="Wrexham" pitchFamily="2" charset="0"/>
              </a:rPr>
              <a:t>Problem</a:t>
            </a:r>
            <a:r>
              <a:rPr lang="es-MX" sz="4600" dirty="0">
                <a:solidFill>
                  <a:srgbClr val="FFFFFF"/>
                </a:solidFill>
                <a:latin typeface="Wrexham" pitchFamily="2" charset="0"/>
              </a:rPr>
              <a:t> </a:t>
            </a:r>
            <a:r>
              <a:rPr lang="es-MX" sz="4600" dirty="0" err="1">
                <a:solidFill>
                  <a:srgbClr val="FFFFFF"/>
                </a:solidFill>
                <a:latin typeface="Wrexham" pitchFamily="2" charset="0"/>
              </a:rPr>
              <a:t>features</a:t>
            </a:r>
            <a:endParaRPr lang="es-MX" sz="4600" dirty="0">
              <a:solidFill>
                <a:srgbClr val="FFFFFF"/>
              </a:solidFill>
              <a:latin typeface="Wrexham" pitchFamily="2" charset="0"/>
            </a:endParaRPr>
          </a:p>
        </p:txBody>
      </p:sp>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8</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066507" y="301658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406163" y="318850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8976938" y="371899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272716" y="4411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199954" y="265598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610600" y="5277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520642" y="306840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8654088" y="319531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8684654" y="2922244"/>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8736095" y="326294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graphicFrame>
            <p:nvGraphicFramePr>
              <p:cNvPr id="9" name="Content Placeholder 2">
                <a:extLst>
                  <a:ext uri="{FF2B5EF4-FFF2-40B4-BE49-F238E27FC236}">
                    <a16:creationId xmlns:a16="http://schemas.microsoft.com/office/drawing/2014/main" id="{00E3A315-AAFF-9A67-26C8-6C9D06B79ADD}"/>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9" name="Content Placeholder 2">
                <a:extLst>
                  <a:ext uri="{FF2B5EF4-FFF2-40B4-BE49-F238E27FC236}">
                    <a16:creationId xmlns:a16="http://schemas.microsoft.com/office/drawing/2014/main" id="{00E3A315-AAFF-9A67-26C8-6C9D06B79ADD}"/>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Tree>
    <p:extLst>
      <p:ext uri="{BB962C8B-B14F-4D97-AF65-F5344CB8AC3E}">
        <p14:creationId xmlns:p14="http://schemas.microsoft.com/office/powerpoint/2010/main" val="282239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C9C27F-8515-8E3A-A151-7D3BCE6B6891}"/>
              </a:ext>
            </a:extLst>
          </p:cNvPr>
          <p:cNvSpPr/>
          <p:nvPr/>
        </p:nvSpPr>
        <p:spPr>
          <a:xfrm>
            <a:off x="0" y="0"/>
            <a:ext cx="12191997" cy="1921986"/>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rgbClr val="FFFFFF"/>
                </a:solidFill>
                <a:latin typeface="Wrexham" pitchFamily="2" charset="0"/>
              </a:rPr>
              <a:t>Problem</a:t>
            </a:r>
            <a:r>
              <a:rPr lang="es-MX" sz="4600" dirty="0">
                <a:solidFill>
                  <a:srgbClr val="FFFFFF"/>
                </a:solidFill>
                <a:latin typeface="Wrexham" pitchFamily="2" charset="0"/>
              </a:rPr>
              <a:t> </a:t>
            </a:r>
            <a:r>
              <a:rPr lang="es-MX" sz="4600" dirty="0" err="1">
                <a:solidFill>
                  <a:srgbClr val="FFFFFF"/>
                </a:solidFill>
                <a:latin typeface="Wrexham" pitchFamily="2" charset="0"/>
              </a:rPr>
              <a:t>features</a:t>
            </a:r>
            <a:endParaRPr lang="es-MX" sz="4600" dirty="0">
              <a:solidFill>
                <a:srgbClr val="FFFFFF"/>
              </a:solidFill>
              <a:latin typeface="Wrexham" pitchFamily="2" charset="0"/>
            </a:endParaRPr>
          </a:p>
        </p:txBody>
      </p:sp>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9</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066507" y="301658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406163" y="318850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8976938" y="371899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272716" y="4411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199954" y="265598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610600" y="5277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520642" y="306840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8654088" y="319531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8684654" y="2922244"/>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8736095" y="326294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Rectangle 53" descr="User">
            <a:extLst>
              <a:ext uri="{FF2B5EF4-FFF2-40B4-BE49-F238E27FC236}">
                <a16:creationId xmlns:a16="http://schemas.microsoft.com/office/drawing/2014/main" id="{B26EAD96-AD09-7FA5-9B07-52B56CE73374}"/>
              </a:ext>
            </a:extLst>
          </p:cNvPr>
          <p:cNvSpPr/>
          <p:nvPr/>
        </p:nvSpPr>
        <p:spPr>
          <a:xfrm>
            <a:off x="9564998" y="3703962"/>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ectangle 54" descr="User">
            <a:extLst>
              <a:ext uri="{FF2B5EF4-FFF2-40B4-BE49-F238E27FC236}">
                <a16:creationId xmlns:a16="http://schemas.microsoft.com/office/drawing/2014/main" id="{76B3723F-FFAC-D2AA-1287-9229790954D9}"/>
              </a:ext>
            </a:extLst>
          </p:cNvPr>
          <p:cNvSpPr/>
          <p:nvPr/>
        </p:nvSpPr>
        <p:spPr>
          <a:xfrm>
            <a:off x="8958647" y="2695023"/>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ectangle 55" descr="User">
            <a:extLst>
              <a:ext uri="{FF2B5EF4-FFF2-40B4-BE49-F238E27FC236}">
                <a16:creationId xmlns:a16="http://schemas.microsoft.com/office/drawing/2014/main" id="{8B37D91E-E13C-2D71-4B3C-EDEA6BEDA718}"/>
              </a:ext>
            </a:extLst>
          </p:cNvPr>
          <p:cNvSpPr/>
          <p:nvPr/>
        </p:nvSpPr>
        <p:spPr>
          <a:xfrm>
            <a:off x="8650020" y="4599899"/>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descr="User">
            <a:extLst>
              <a:ext uri="{FF2B5EF4-FFF2-40B4-BE49-F238E27FC236}">
                <a16:creationId xmlns:a16="http://schemas.microsoft.com/office/drawing/2014/main" id="{EF586E04-F838-D1B2-F81B-9E3E36063ECA}"/>
              </a:ext>
            </a:extLst>
          </p:cNvPr>
          <p:cNvSpPr/>
          <p:nvPr/>
        </p:nvSpPr>
        <p:spPr>
          <a:xfrm>
            <a:off x="10410571" y="3897700"/>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ectangle 57" descr="User">
            <a:extLst>
              <a:ext uri="{FF2B5EF4-FFF2-40B4-BE49-F238E27FC236}">
                <a16:creationId xmlns:a16="http://schemas.microsoft.com/office/drawing/2014/main" id="{374FD21C-B09E-FD5E-9C77-4E6A60470AF4}"/>
              </a:ext>
            </a:extLst>
          </p:cNvPr>
          <p:cNvSpPr/>
          <p:nvPr/>
        </p:nvSpPr>
        <p:spPr>
          <a:xfrm>
            <a:off x="8744721" y="212023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9" name="Rectangle 58" descr="User">
            <a:extLst>
              <a:ext uri="{FF2B5EF4-FFF2-40B4-BE49-F238E27FC236}">
                <a16:creationId xmlns:a16="http://schemas.microsoft.com/office/drawing/2014/main" id="{2123F964-BFB1-77D4-C123-344DEAC61828}"/>
              </a:ext>
            </a:extLst>
          </p:cNvPr>
          <p:cNvSpPr/>
          <p:nvPr/>
        </p:nvSpPr>
        <p:spPr>
          <a:xfrm>
            <a:off x="8766877" y="583754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Rectangle 59" descr="User">
            <a:extLst>
              <a:ext uri="{FF2B5EF4-FFF2-40B4-BE49-F238E27FC236}">
                <a16:creationId xmlns:a16="http://schemas.microsoft.com/office/drawing/2014/main" id="{3E14765C-67B0-FE9B-8B61-DB8A1B906124}"/>
              </a:ext>
            </a:extLst>
          </p:cNvPr>
          <p:cNvSpPr/>
          <p:nvPr/>
        </p:nvSpPr>
        <p:spPr>
          <a:xfrm>
            <a:off x="9097072" y="339209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graphicFrame>
            <p:nvGraphicFramePr>
              <p:cNvPr id="9" name="Content Placeholder 2">
                <a:extLst>
                  <a:ext uri="{FF2B5EF4-FFF2-40B4-BE49-F238E27FC236}">
                    <a16:creationId xmlns:a16="http://schemas.microsoft.com/office/drawing/2014/main" id="{CFBF4B8C-ACA2-95A8-BC49-3C79474C2674}"/>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9" name="Content Placeholder 2">
                <a:extLst>
                  <a:ext uri="{FF2B5EF4-FFF2-40B4-BE49-F238E27FC236}">
                    <a16:creationId xmlns:a16="http://schemas.microsoft.com/office/drawing/2014/main" id="{CFBF4B8C-ACA2-95A8-BC49-3C79474C2674}"/>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23231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4467</TotalTime>
  <Words>5459</Words>
  <Application>Microsoft Office PowerPoint</Application>
  <PresentationFormat>Widescreen</PresentationFormat>
  <Paragraphs>1166</Paragraphs>
  <Slides>63</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Batang</vt:lpstr>
      <vt:lpstr>Arial</vt:lpstr>
      <vt:lpstr>Avenir Next LT Pro Light</vt:lpstr>
      <vt:lpstr>Calibri</vt:lpstr>
      <vt:lpstr>Calibri Light</vt:lpstr>
      <vt:lpstr>Cambria Math</vt:lpstr>
      <vt:lpstr>Harlow Solid Italic</vt:lpstr>
      <vt:lpstr>Lucida Calligraphy</vt:lpstr>
      <vt:lpstr>Wingdings</vt:lpstr>
      <vt:lpstr>Wrexham</vt:lpstr>
      <vt:lpstr>Office Theme</vt:lpstr>
      <vt:lpstr>Coordinated Ambulance Location and Dispatching among Different Service Providers</vt:lpstr>
      <vt:lpstr>Agenda</vt:lpstr>
      <vt:lpstr>PowerPoint Presentation</vt:lpstr>
      <vt:lpstr>Motivation</vt:lpstr>
      <vt:lpstr>Objective</vt:lpstr>
      <vt:lpstr>Hypothesis</vt:lpstr>
      <vt:lpstr>Problem features</vt:lpstr>
      <vt:lpstr>Problem features</vt:lpstr>
      <vt:lpstr>Problem features</vt:lpstr>
      <vt:lpstr>Problem features </vt:lpstr>
      <vt:lpstr>Problem features</vt:lpstr>
      <vt:lpstr>Problem features</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Scenario-Based Ambulance Location and Dispatching (SBALD) Model</vt:lpstr>
      <vt:lpstr>SBALD  Model</vt:lpstr>
      <vt:lpstr>SBALD  Model</vt:lpstr>
      <vt:lpstr>SBALD Model Objective and assumptions</vt:lpstr>
      <vt:lpstr>Variables</vt:lpstr>
      <vt:lpstr>Variables</vt:lpstr>
      <vt:lpstr>Sets and parameters </vt:lpstr>
      <vt:lpstr>SBALD Model</vt:lpstr>
      <vt:lpstr>PowerPoint Presentation</vt:lpstr>
      <vt:lpstr>PowerPoint Presentation</vt:lpstr>
      <vt:lpstr>How to solve it?</vt:lpstr>
      <vt:lpstr>How to solve it?</vt:lpstr>
      <vt:lpstr>Solution Methods</vt:lpstr>
      <vt:lpstr>Solution Methods</vt:lpstr>
      <vt:lpstr>Solution Methods</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Experiments</vt:lpstr>
      <vt:lpstr>Experiments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location and dispatching considering different coverage rates</dc:title>
  <dc:creator>Beatriz García</dc:creator>
  <cp:lastModifiedBy>Beatriz García</cp:lastModifiedBy>
  <cp:revision>54</cp:revision>
  <dcterms:created xsi:type="dcterms:W3CDTF">2022-06-14T16:45:39Z</dcterms:created>
  <dcterms:modified xsi:type="dcterms:W3CDTF">2022-12-07T14:25:45Z</dcterms:modified>
</cp:coreProperties>
</file>