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64" r:id="rId4"/>
    <p:sldId id="258" r:id="rId5"/>
    <p:sldId id="259" r:id="rId6"/>
    <p:sldId id="269" r:id="rId7"/>
    <p:sldId id="262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9" r:id="rId17"/>
    <p:sldId id="278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65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298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FFFFFF"/>
    <a:srgbClr val="FFD966"/>
    <a:srgbClr val="92D050"/>
    <a:srgbClr val="EAEAF2"/>
    <a:srgbClr val="8C8C8C"/>
    <a:srgbClr val="699B9B"/>
    <a:srgbClr val="676767"/>
    <a:srgbClr val="90B5B5"/>
    <a:srgbClr val="59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671" y="0"/>
            <a:ext cx="5085429" cy="511880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9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2BC3F-A6A5-425F-B950-4E364CF6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FCE83-C379-4DAC-8189-CEC96369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B2B0E-AF6F-4452-B928-4D90CAE2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738-34E1-4A7A-AE14-2FFBBACBE3D6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3938C-951C-4B41-9293-04C62217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F09CC-8B3D-4E8A-9DAE-8B1B94B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93" y="4542"/>
            <a:ext cx="1644287" cy="184604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445" y="3872011"/>
            <a:ext cx="2914864" cy="29860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9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6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8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3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76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7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7C5FF36E-855A-46A4-B70D-B3528A23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5380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FC5E7-F0DC-45A5-B37A-1F6BB3D5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7" y="2062933"/>
            <a:ext cx="6746620" cy="2497200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IHM Stefanini - Qualidade Minério de Ferro</a:t>
            </a:r>
            <a:br>
              <a:rPr lang="pt-BR" dirty="0"/>
            </a:br>
            <a:r>
              <a:rPr lang="pt-BR" dirty="0"/>
              <a:t>Ciência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E541D-85E3-4C58-B79B-EC098EC6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00" y="4560133"/>
            <a:ext cx="5674000" cy="927200"/>
          </a:xfrm>
        </p:spPr>
        <p:txBody>
          <a:bodyPr>
            <a:normAutofit/>
          </a:bodyPr>
          <a:lstStyle/>
          <a:p>
            <a:r>
              <a:rPr lang="pt-BR" sz="2400" dirty="0"/>
              <a:t>Beatriz Guisso Gomes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7C85DFA-2450-402D-B93C-8D5BEE510474}"/>
              </a:ext>
            </a:extLst>
          </p:cNvPr>
          <p:cNvSpPr/>
          <p:nvPr/>
        </p:nvSpPr>
        <p:spPr>
          <a:xfrm>
            <a:off x="768626" y="5963478"/>
            <a:ext cx="7553739" cy="35780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1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Parada de Operação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6" y="489039"/>
            <a:ext cx="11484853" cy="6422961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318 horas sem observações, mês de março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16/03/2017 06:00:00 até 29/03/2017 11:00:00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endParaRPr lang="pt-BR" sz="1600" dirty="0"/>
          </a:p>
          <a:p>
            <a:pPr marL="146050" indent="0">
              <a:buNone/>
            </a:pPr>
            <a:endParaRPr lang="pt-BR" sz="1600" dirty="0"/>
          </a:p>
          <a:p>
            <a:pPr marL="146050" indent="0">
              <a:buNone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Retirada dos dados anteriores à parada do processo redução de apenas 3.64% das linhas</a:t>
            </a:r>
          </a:p>
          <a:p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615950" lvl="1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marL="14605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90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29C2EB-2F48-4349-86CD-C9098D00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9" y="1763269"/>
            <a:ext cx="10554378" cy="38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727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5144E-D86B-4586-80DB-38556B40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88" y="358011"/>
            <a:ext cx="9871623" cy="61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43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Frequência Amostragem Variáveis de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6" y="870839"/>
            <a:ext cx="11484853" cy="5111405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000" dirty="0"/>
              <a:t>Média de valores únicos por hora para % final de Ferro foi de 11 </a:t>
            </a:r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r>
              <a:rPr lang="pt-BR" sz="2000" dirty="0"/>
              <a:t>Média de valores únicos por hora para % final de Sílica foi de 15</a:t>
            </a:r>
          </a:p>
          <a:p>
            <a:endParaRPr lang="pt-BR" sz="2400" dirty="0"/>
          </a:p>
          <a:p>
            <a:pPr marL="615950" lvl="1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marL="14605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8" name="Tabela 4110">
            <a:extLst>
              <a:ext uri="{FF2B5EF4-FFF2-40B4-BE49-F238E27FC236}">
                <a16:creationId xmlns:a16="http://schemas.microsoft.com/office/drawing/2014/main" id="{D5B10070-189E-41FC-AE08-958ED151B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830"/>
              </p:ext>
            </p:extLst>
          </p:nvPr>
        </p:nvGraphicFramePr>
        <p:xfrm>
          <a:off x="1902143" y="1935426"/>
          <a:ext cx="3856655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42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1935113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291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</a:rPr>
                        <a:t>Quantidade de horas </a:t>
                      </a:r>
                      <a:endParaRPr lang="pt-BR" sz="16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</a:rPr>
                        <a:t>Quantidade observações únicas por hora </a:t>
                      </a:r>
                      <a:endParaRPr lang="pt-BR" sz="16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3733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A59393B-3B33-4616-B573-A59D293AD387}"/>
              </a:ext>
            </a:extLst>
          </p:cNvPr>
          <p:cNvSpPr/>
          <p:nvPr/>
        </p:nvSpPr>
        <p:spPr>
          <a:xfrm>
            <a:off x="6878549" y="2233677"/>
            <a:ext cx="4164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12121"/>
                </a:solidFill>
                <a:latin typeface="Nunito"/>
              </a:rPr>
              <a:t>94.55% do total 1 valor único por hora </a:t>
            </a:r>
            <a:endParaRPr lang="pt-BR" sz="1800" dirty="0">
              <a:latin typeface="Nunito"/>
            </a:endParaRPr>
          </a:p>
        </p:txBody>
      </p:sp>
      <p:graphicFrame>
        <p:nvGraphicFramePr>
          <p:cNvPr id="10" name="Tabela 4110">
            <a:extLst>
              <a:ext uri="{FF2B5EF4-FFF2-40B4-BE49-F238E27FC236}">
                <a16:creationId xmlns:a16="http://schemas.microsoft.com/office/drawing/2014/main" id="{4FAD9F09-6719-4621-8BA3-FDDFF8DC6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81965"/>
              </p:ext>
            </p:extLst>
          </p:nvPr>
        </p:nvGraphicFramePr>
        <p:xfrm>
          <a:off x="1902143" y="4346137"/>
          <a:ext cx="3856655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42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1935113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291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</a:rPr>
                        <a:t>Quantidade de horas </a:t>
                      </a:r>
                      <a:endParaRPr lang="pt-BR" sz="16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</a:rPr>
                        <a:t>Quantidade observações únicas por hora </a:t>
                      </a:r>
                      <a:endParaRPr lang="pt-BR" sz="16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3639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32AA263-6F47-4B51-8ECA-370B8D529A0B}"/>
              </a:ext>
            </a:extLst>
          </p:cNvPr>
          <p:cNvSpPr/>
          <p:nvPr/>
        </p:nvSpPr>
        <p:spPr>
          <a:xfrm>
            <a:off x="6845967" y="4875480"/>
            <a:ext cx="4164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12121"/>
                </a:solidFill>
                <a:latin typeface="Nunito"/>
              </a:rPr>
              <a:t>92.17% do total 1 valor único por hora </a:t>
            </a:r>
            <a:endParaRPr lang="pt-BR" sz="1800" dirty="0">
              <a:latin typeface="Nunito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4BC639E-B0E0-4AB2-A5F1-C05ECBFFA202}"/>
              </a:ext>
            </a:extLst>
          </p:cNvPr>
          <p:cNvSpPr/>
          <p:nvPr/>
        </p:nvSpPr>
        <p:spPr>
          <a:xfrm>
            <a:off x="6186826" y="2338886"/>
            <a:ext cx="420332" cy="1604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101AFB5-6DDB-471C-9F29-F75798808B4A}"/>
              </a:ext>
            </a:extLst>
          </p:cNvPr>
          <p:cNvSpPr/>
          <p:nvPr/>
        </p:nvSpPr>
        <p:spPr>
          <a:xfrm>
            <a:off x="6186826" y="5020873"/>
            <a:ext cx="420332" cy="1604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3257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Frequência Amostragem Variáveis de Saída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AFBDD39-AACD-4432-BD71-02FAA197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7" y="1758397"/>
            <a:ext cx="10901790" cy="4155266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09746ED-C3A8-4CF0-A195-87FBBB48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6" y="870839"/>
            <a:ext cx="11484853" cy="5987161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Análise de uma hora em que tem 180  valores únicos: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Exemplo dia 30/03/2017 as 20 horas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marL="615950" lvl="1" indent="0">
              <a:buNone/>
            </a:pPr>
            <a:endParaRPr lang="pt-BR" sz="1800" dirty="0"/>
          </a:p>
          <a:p>
            <a:pPr marL="615950" lvl="1" indent="0">
              <a:buNone/>
            </a:pPr>
            <a:endParaRPr lang="pt-BR" sz="1800" dirty="0"/>
          </a:p>
          <a:p>
            <a:pPr marL="615950" lvl="1" indent="0">
              <a:buNone/>
            </a:pPr>
            <a:endParaRPr lang="pt-BR" sz="1800" dirty="0"/>
          </a:p>
          <a:p>
            <a:pPr marL="615950" lvl="1" indent="0">
              <a:buNone/>
            </a:pPr>
            <a:endParaRPr lang="pt-BR" sz="1800" dirty="0"/>
          </a:p>
          <a:p>
            <a:pPr marL="615950" lvl="1" indent="0">
              <a:buNone/>
            </a:pPr>
            <a:endParaRPr lang="pt-BR" sz="1800" dirty="0"/>
          </a:p>
          <a:p>
            <a:pPr marL="457200" lvl="1" indent="-311150">
              <a:lnSpc>
                <a:spcPct val="125000"/>
              </a:lnSpc>
              <a:buSzPts val="1300"/>
              <a:buFont typeface="Nunito"/>
              <a:buChar char="●"/>
            </a:pPr>
            <a:r>
              <a:rPr lang="pt-BR" sz="2000" dirty="0"/>
              <a:t>linha reta contínua entre os pontos de dados, provável interpolação linear por falta de dados reais</a:t>
            </a:r>
          </a:p>
          <a:p>
            <a:pPr marL="146050" indent="0">
              <a:buNone/>
            </a:pPr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400" dirty="0"/>
          </a:p>
          <a:p>
            <a:pPr marL="615950" lvl="1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marL="14605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4710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4E30BA-2495-4351-8B3D-2EEBE992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6" y="54000"/>
            <a:ext cx="10894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640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Frequência Amostragem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6" y="870840"/>
            <a:ext cx="11484853" cy="3900426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000" dirty="0"/>
              <a:t>Qualidade do material de alimentação (% Silica Feed e % Iron Feed) são atualizadas em média 3 vezes por dia = uma vez a cada 8 horas.</a:t>
            </a:r>
          </a:p>
          <a:p>
            <a:endParaRPr lang="pt-BR" sz="2000" dirty="0"/>
          </a:p>
          <a:p>
            <a:r>
              <a:rPr lang="pt-BR" sz="2000" dirty="0"/>
              <a:t>Amostragem a cada 20 segundos (variáveis meio do processo), 3 horas (variáveis de entrada) e a cada 1 hora (variáveis de saída) </a:t>
            </a:r>
          </a:p>
          <a:p>
            <a:endParaRPr lang="pt-BR" sz="2000" dirty="0"/>
          </a:p>
          <a:p>
            <a:pPr algn="just"/>
            <a:r>
              <a:rPr lang="pt-BR" sz="2000" dirty="0"/>
              <a:t>Considerando que a amostragem da variável de predição (% Silica Concentrate) é a cada uma hora. Os dados serão considerados com frequência de uma hora. Foi utilizada a média dos dados por hora, solucionando problema do dia que não tem 1 observação e dos dias que estão interpolados.</a:t>
            </a:r>
          </a:p>
          <a:p>
            <a:pPr marL="146050" indent="0">
              <a:buNone/>
            </a:pPr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pPr marL="146050" indent="0">
              <a:buNone/>
            </a:pPr>
            <a:endParaRPr lang="pt-BR" sz="2400" dirty="0"/>
          </a:p>
          <a:p>
            <a:pPr marL="615950" lvl="1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marL="14605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470" name="Picture 14" descr="Relógio - ícones de hora e data grátis">
            <a:extLst>
              <a:ext uri="{FF2B5EF4-FFF2-40B4-BE49-F238E27FC236}">
                <a16:creationId xmlns:a16="http://schemas.microsoft.com/office/drawing/2014/main" id="{C85A11D9-2A02-46BE-A8A1-4998551A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76" y="5297228"/>
            <a:ext cx="1501749" cy="15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6011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Relação Ferro x Sílica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633443-A81E-40BA-916D-E082D165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8" y="842897"/>
            <a:ext cx="11564203" cy="59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535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CE4C258-E424-4901-99DD-1990044D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9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10 Maiores Correlações com a Target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3157"/>
            <a:ext cx="11484853" cy="4765686"/>
          </a:xfrm>
        </p:spPr>
        <p:txBody>
          <a:bodyPr numCol="1">
            <a:normAutofit/>
          </a:bodyPr>
          <a:lstStyle/>
          <a:p>
            <a:r>
              <a:rPr lang="pt-BR" sz="2000" dirty="0"/>
              <a:t>Números absolutos, correlação de Pearson</a:t>
            </a:r>
          </a:p>
          <a:p>
            <a:pPr marL="146050" indent="0">
              <a:buNone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% Iron Concentrate             	 	0.802749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01 Air Flow    	0.226252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03 Air Flow   	0.226228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05 Level       	0.203567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04 Level      	 	0.189860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07 Level      	 	0.180455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Amina Flow                    	  	0.180346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02 Air Flow   	0.174562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Ore Pulp pH                   	  	0.160985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Flotation Column 06 Level      	 	0.131257</a:t>
            </a:r>
          </a:p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1800" dirty="0"/>
          </a:p>
          <a:p>
            <a:pPr marL="615950" lvl="1" indent="0">
              <a:buNone/>
            </a:pPr>
            <a:endParaRPr lang="pt-BR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400" dirty="0"/>
          </a:p>
          <a:p>
            <a:pPr marL="146050" indent="0">
              <a:buNone/>
            </a:pPr>
            <a:endParaRPr lang="pt-BR" sz="1200" dirty="0"/>
          </a:p>
          <a:p>
            <a:endParaRPr lang="pt-BR" sz="1200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122" name="Picture 2" descr="Correlação - ícones de setas grátis">
            <a:extLst>
              <a:ext uri="{FF2B5EF4-FFF2-40B4-BE49-F238E27FC236}">
                <a16:creationId xmlns:a16="http://schemas.microsoft.com/office/drawing/2014/main" id="{18A33EC8-F176-4171-94BE-A665B6E1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01" y="4734500"/>
            <a:ext cx="2045152" cy="20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22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>
            <a:off x="0" y="6564573"/>
            <a:ext cx="12192000" cy="293427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10159" y="646104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D8CF3-A2BD-48DB-9971-7D5E004B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3978"/>
            <a:ext cx="12192000" cy="4426747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BE9AD2D-59C2-4C9D-8F81-A90097A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7" y="50378"/>
            <a:ext cx="11360800" cy="763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Impacto do processo de flotação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790C596-B3EE-4ADB-A94C-86B0871B6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87" y="2246865"/>
            <a:ext cx="11484853" cy="4765686"/>
          </a:xfrm>
        </p:spPr>
        <p:txBody>
          <a:bodyPr numCol="1">
            <a:normAutofit/>
          </a:bodyPr>
          <a:lstStyle/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1800" dirty="0"/>
          </a:p>
          <a:p>
            <a:pPr marL="146050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1800" dirty="0"/>
          </a:p>
          <a:p>
            <a:pPr marL="615950" lvl="1" indent="0">
              <a:buNone/>
            </a:pPr>
            <a:endParaRPr lang="pt-BR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400" dirty="0"/>
          </a:p>
          <a:p>
            <a:pPr marL="146050" indent="0"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2000" dirty="0"/>
          </a:p>
          <a:p>
            <a:r>
              <a:rPr lang="pt-BR" sz="2000" dirty="0"/>
              <a:t>Qualidade do minério ao final do processo não é apenas determinada pela pureza da alimentação</a:t>
            </a:r>
          </a:p>
          <a:p>
            <a:r>
              <a:rPr lang="pt-BR" sz="2000" dirty="0"/>
              <a:t>Impacto parâmetros ambientais e variáveis do processo</a:t>
            </a:r>
          </a:p>
        </p:txBody>
      </p:sp>
    </p:spTree>
    <p:extLst>
      <p:ext uri="{BB962C8B-B14F-4D97-AF65-F5344CB8AC3E}">
        <p14:creationId xmlns:p14="http://schemas.microsoft.com/office/powerpoint/2010/main" val="240191879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DC7FD-EDCD-452D-9C69-1F472F91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" y="141987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EC665-7287-4791-8761-F82D2914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" y="905587"/>
            <a:ext cx="11022015" cy="5582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676767"/>
                </a:solidFill>
              </a:rPr>
              <a:t>Seguindo algumas etapas do </a:t>
            </a:r>
            <a:r>
              <a:rPr lang="pt-BR" sz="2200" b="1" dirty="0">
                <a:solidFill>
                  <a:srgbClr val="676767"/>
                </a:solidFill>
              </a:rPr>
              <a:t>CRISP-DM</a:t>
            </a:r>
            <a:r>
              <a:rPr lang="pt-BR" sz="2200" dirty="0">
                <a:solidFill>
                  <a:srgbClr val="676767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sz="2200" dirty="0">
                <a:solidFill>
                  <a:srgbClr val="676767"/>
                </a:solidFill>
              </a:rPr>
              <a:t>Entendendo o negócio </a:t>
            </a:r>
          </a:p>
          <a:p>
            <a:pPr>
              <a:lnSpc>
                <a:spcPct val="200000"/>
              </a:lnSpc>
            </a:pPr>
            <a:r>
              <a:rPr lang="pt-BR" sz="2200" dirty="0">
                <a:solidFill>
                  <a:srgbClr val="676767"/>
                </a:solidFill>
              </a:rPr>
              <a:t>Entendendo e Preparando os dados: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Informações Gerais 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Análise Frequência Amostragem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Análise das Correlações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Análise Temporal</a:t>
            </a:r>
          </a:p>
          <a:p>
            <a:pPr>
              <a:lnSpc>
                <a:spcPct val="200000"/>
              </a:lnSpc>
            </a:pPr>
            <a:r>
              <a:rPr lang="pt-BR" sz="2200" dirty="0">
                <a:solidFill>
                  <a:srgbClr val="676767"/>
                </a:solidFill>
              </a:rPr>
              <a:t>Modelagem e Avaliação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Árvore de Decisão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Otimização de Hiperparâmetros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BR" sz="1900" dirty="0">
                <a:solidFill>
                  <a:srgbClr val="676767"/>
                </a:solidFill>
              </a:rPr>
              <a:t>Random Forest </a:t>
            </a:r>
          </a:p>
          <a:p>
            <a:pPr>
              <a:lnSpc>
                <a:spcPct val="200000"/>
              </a:lnSpc>
            </a:pPr>
            <a:endParaRPr lang="pt-BR" sz="2000" dirty="0">
              <a:solidFill>
                <a:srgbClr val="676767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671CB-2AE7-4421-AE60-984F2CD9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50" y="1542197"/>
            <a:ext cx="4631050" cy="445062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AB820B9-D92D-4A71-A22C-842AAAFB5EA2}"/>
              </a:ext>
            </a:extLst>
          </p:cNvPr>
          <p:cNvSpPr/>
          <p:nvPr/>
        </p:nvSpPr>
        <p:spPr>
          <a:xfrm>
            <a:off x="442104" y="743064"/>
            <a:ext cx="4568046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297138-DC2A-4C4D-99B0-7D47EEEA8F3C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7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0" y="422744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BE9AD2D-59C2-4C9D-8F81-A90097A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6" y="0"/>
            <a:ext cx="11360800" cy="7636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676767"/>
                </a:solidFill>
              </a:rPr>
              <a:t>Qual hora do dia resulta melhor qualidade minério (menos impureza) 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E347BF-E377-4A1C-AA01-6FC90BB1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4" y="615145"/>
            <a:ext cx="10793331" cy="6106377"/>
          </a:xfrm>
          <a:prstGeom prst="rect">
            <a:avLst/>
          </a:prstGeom>
        </p:spPr>
      </p:pic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FBD34D7D-0205-4969-A271-A586A6B201E7}"/>
              </a:ext>
            </a:extLst>
          </p:cNvPr>
          <p:cNvSpPr/>
          <p:nvPr/>
        </p:nvSpPr>
        <p:spPr>
          <a:xfrm>
            <a:off x="2183642" y="1337481"/>
            <a:ext cx="368489" cy="245659"/>
          </a:xfrm>
          <a:prstGeom prst="round1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Único Canto Arredondado 10">
            <a:extLst>
              <a:ext uri="{FF2B5EF4-FFF2-40B4-BE49-F238E27FC236}">
                <a16:creationId xmlns:a16="http://schemas.microsoft.com/office/drawing/2014/main" id="{77B09CF0-0BCD-4B79-B738-F99F8812E5CD}"/>
              </a:ext>
            </a:extLst>
          </p:cNvPr>
          <p:cNvSpPr/>
          <p:nvPr/>
        </p:nvSpPr>
        <p:spPr>
          <a:xfrm>
            <a:off x="9598925" y="1324154"/>
            <a:ext cx="368489" cy="245659"/>
          </a:xfrm>
          <a:prstGeom prst="round1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Único Canto Arredondado 12">
            <a:extLst>
              <a:ext uri="{FF2B5EF4-FFF2-40B4-BE49-F238E27FC236}">
                <a16:creationId xmlns:a16="http://schemas.microsoft.com/office/drawing/2014/main" id="{21DD7158-BFAB-4CE1-87C2-24D01DF78567}"/>
              </a:ext>
            </a:extLst>
          </p:cNvPr>
          <p:cNvSpPr/>
          <p:nvPr/>
        </p:nvSpPr>
        <p:spPr>
          <a:xfrm>
            <a:off x="10843146" y="1446983"/>
            <a:ext cx="368489" cy="245659"/>
          </a:xfrm>
          <a:prstGeom prst="round1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7950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0" y="422744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BE9AD2D-59C2-4C9D-8F81-A90097A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6" y="0"/>
            <a:ext cx="11360800" cy="7636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676767"/>
                </a:solidFill>
              </a:rPr>
              <a:t>Qual dia da semana resulta melhor qualidade minério (menos impureza) 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B18836-C25A-41E3-B948-53D59EE2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6" y="650050"/>
            <a:ext cx="10745700" cy="6049219"/>
          </a:xfrm>
          <a:prstGeom prst="rect">
            <a:avLst/>
          </a:prstGeom>
        </p:spPr>
      </p:pic>
      <p:sp>
        <p:nvSpPr>
          <p:cNvPr id="6" name="Retângulo: Único Canto Arredondado 5">
            <a:extLst>
              <a:ext uri="{FF2B5EF4-FFF2-40B4-BE49-F238E27FC236}">
                <a16:creationId xmlns:a16="http://schemas.microsoft.com/office/drawing/2014/main" id="{55BBCF06-D929-4998-8F8B-CE7207104CFF}"/>
              </a:ext>
            </a:extLst>
          </p:cNvPr>
          <p:cNvSpPr/>
          <p:nvPr/>
        </p:nvSpPr>
        <p:spPr>
          <a:xfrm>
            <a:off x="3050274" y="1167991"/>
            <a:ext cx="368489" cy="245659"/>
          </a:xfrm>
          <a:prstGeom prst="round1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9088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0" y="422744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BE9AD2D-59C2-4C9D-8F81-A90097A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6" y="0"/>
            <a:ext cx="11360800" cy="7636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676767"/>
                </a:solidFill>
              </a:rPr>
              <a:t>Qual dia do mês resulta melhor qualidade minério (menos impureza) 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8474FF-C7ED-4C30-85D2-0FCAABA0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9" y="663056"/>
            <a:ext cx="10717121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29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45E356-3BB5-4A39-9ED1-EB5CA7A6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" y="979227"/>
            <a:ext cx="5856138" cy="48995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0" y="763600"/>
            <a:ext cx="788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BE9AD2D-59C2-4C9D-8F81-A90097A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pt-BR" sz="2200" dirty="0">
                <a:solidFill>
                  <a:srgbClr val="676767"/>
                </a:solidFill>
              </a:rPr>
              <a:t>Meses com melhor qualidade de minério na alimentação coincidem com meses com melhores resultados para qualidade pós processo (menos impureza)?</a:t>
            </a:r>
            <a:br>
              <a:rPr lang="pt-BR" b="0" dirty="0"/>
            </a:br>
            <a:endParaRPr lang="pt-BR" sz="2000" dirty="0">
              <a:solidFill>
                <a:srgbClr val="676767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293CCE-EB66-4B39-A298-1D00BCB3B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9227"/>
            <a:ext cx="6029009" cy="489954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8241122-428D-4A9A-AB16-A0A098FDE46F}"/>
              </a:ext>
            </a:extLst>
          </p:cNvPr>
          <p:cNvSpPr/>
          <p:nvPr/>
        </p:nvSpPr>
        <p:spPr>
          <a:xfrm>
            <a:off x="293499" y="5682039"/>
            <a:ext cx="6096000" cy="73327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2000" dirty="0"/>
          </a:p>
          <a:p>
            <a:pPr marL="457200" indent="-311150">
              <a:lnSpc>
                <a:spcPct val="115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2000" dirty="0">
                <a:solidFill>
                  <a:schemeClr val="dk2"/>
                </a:solidFill>
                <a:latin typeface="Nunito"/>
                <a:sym typeface="Nunito"/>
              </a:rPr>
              <a:t>Só mês de junho coincidiu</a:t>
            </a:r>
          </a:p>
        </p:txBody>
      </p:sp>
    </p:spTree>
    <p:extLst>
      <p:ext uri="{BB962C8B-B14F-4D97-AF65-F5344CB8AC3E}">
        <p14:creationId xmlns:p14="http://schemas.microsoft.com/office/powerpoint/2010/main" val="22837589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4DAB00-E668-42EE-9238-2ACEFC7D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4" y="95534"/>
            <a:ext cx="10330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6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729A7D-CFCD-4BF7-A8D5-F4388FDC23FE}"/>
              </a:ext>
            </a:extLst>
          </p:cNvPr>
          <p:cNvSpPr txBox="1"/>
          <p:nvPr/>
        </p:nvSpPr>
        <p:spPr>
          <a:xfrm>
            <a:off x="252483" y="5638391"/>
            <a:ext cx="11687034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1150">
              <a:lnSpc>
                <a:spcPct val="115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dirty="0">
                <a:solidFill>
                  <a:schemeClr val="dk2"/>
                </a:solidFill>
                <a:latin typeface="Nunito"/>
                <a:sym typeface="Nunito"/>
              </a:rPr>
              <a:t>Tendência negativa e 12:00 hrs até 00:00 (menos impureza, melhor qualidade). </a:t>
            </a:r>
          </a:p>
          <a:p>
            <a:pPr marL="457200" indent="-311150">
              <a:lnSpc>
                <a:spcPct val="115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dirty="0">
                <a:solidFill>
                  <a:schemeClr val="dk2"/>
                </a:solidFill>
                <a:latin typeface="Nunito"/>
                <a:sym typeface="Nunito"/>
              </a:rPr>
              <a:t>Talvez relacionado ao turno dos trabalhadores</a:t>
            </a:r>
          </a:p>
          <a:p>
            <a:pPr marL="457200" indent="-311150">
              <a:lnSpc>
                <a:spcPct val="115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dirty="0">
                <a:solidFill>
                  <a:schemeClr val="dk2"/>
                </a:solidFill>
                <a:latin typeface="Nunito"/>
                <a:sym typeface="Nunito"/>
              </a:rPr>
              <a:t>Talvez outra influencia no processo que pode ser melhor analisada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A58AFB-FC0E-4D02-9AFD-9087B112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370"/>
            <a:ext cx="12192000" cy="51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00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A36D-517D-42CF-AC9D-350C29C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00" y="1876438"/>
            <a:ext cx="7810400" cy="2497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Modelagem e Avaliação</a:t>
            </a:r>
          </a:p>
        </p:txBody>
      </p:sp>
    </p:spTree>
    <p:extLst>
      <p:ext uri="{BB962C8B-B14F-4D97-AF65-F5344CB8AC3E}">
        <p14:creationId xmlns:p14="http://schemas.microsoft.com/office/powerpoint/2010/main" val="328271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Divisão – Treino 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53" y="1151400"/>
            <a:ext cx="9401720" cy="455520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Divisão inicial em X(features), retirei % Sílica no Concentrado(target) e % Ferro no Concentrado porque são muito correlacionados e em y(target) sendo % Sílica no Concentrado. </a:t>
            </a:r>
          </a:p>
          <a:p>
            <a:pPr marL="146050" indent="0" algn="just">
              <a:buNone/>
            </a:pPr>
            <a:endParaRPr lang="pt-BR" sz="1800" dirty="0"/>
          </a:p>
          <a:p>
            <a:pPr algn="just"/>
            <a:r>
              <a:rPr lang="pt-BR" sz="2000" dirty="0"/>
              <a:t>Objetivo da divisão do dataset em treino e teste: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1800" dirty="0"/>
              <a:t>avaliar o desempenho do modelo de forma realista e verificar como ele se sairá com novos dados não vistos durante o treinamento.</a:t>
            </a:r>
          </a:p>
          <a:p>
            <a:pPr marL="14605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Dividido 80 % dos dados para treino e 20% para teste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508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218" name="Picture 2" descr="Separação - ícones de transporte grátis">
            <a:extLst>
              <a:ext uri="{FF2B5EF4-FFF2-40B4-BE49-F238E27FC236}">
                <a16:creationId xmlns:a16="http://schemas.microsoft.com/office/drawing/2014/main" id="{14438E28-49B3-4C9A-81E5-4DF7FD4A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756" y="4764819"/>
            <a:ext cx="1985942" cy="19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627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Feature Scaling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70" y="737201"/>
            <a:ext cx="7671327" cy="5987161"/>
          </a:xfrm>
        </p:spPr>
        <p:txBody>
          <a:bodyPr>
            <a:normAutofit fontScale="92500" lnSpcReduction="20000"/>
          </a:bodyPr>
          <a:lstStyle/>
          <a:p>
            <a:pPr marL="146050" indent="0">
              <a:buNone/>
            </a:pPr>
            <a:endParaRPr lang="pt-BR" sz="2000" dirty="0"/>
          </a:p>
          <a:p>
            <a:r>
              <a:rPr lang="pt-BR" sz="2200" dirty="0"/>
              <a:t>Técnica de pré-processamento de dados utilizada para transformar as variáveis em uma escala comum. Especialmente útil quando as variáveis possuem escalas muito diferentes.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pPr marL="146050" indent="0">
              <a:buNone/>
            </a:pP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Feito após divisão em treino e teste para evitar  vazamento de dados que pode comprometer a integridade e a precisão dos modelos de machine learning</a:t>
            </a:r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508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392FF0E-D007-4A23-B6C9-8B61D9842179}"/>
              </a:ext>
            </a:extLst>
          </p:cNvPr>
          <p:cNvGrpSpPr/>
          <p:nvPr/>
        </p:nvGrpSpPr>
        <p:grpSpPr>
          <a:xfrm>
            <a:off x="8268886" y="652017"/>
            <a:ext cx="2838846" cy="2550880"/>
            <a:chOff x="8740291" y="847635"/>
            <a:chExt cx="2838846" cy="255088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2231F0F-A617-44CF-BA3E-95246AAC5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430"/>
            <a:stretch/>
          </p:blipFill>
          <p:spPr>
            <a:xfrm>
              <a:off x="8740291" y="1269242"/>
              <a:ext cx="2838846" cy="212927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BF8EA1F-5750-4D92-AF6F-4728C521A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512"/>
            <a:stretch/>
          </p:blipFill>
          <p:spPr>
            <a:xfrm>
              <a:off x="8740291" y="847635"/>
              <a:ext cx="2838846" cy="48377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A3BA812-0001-4A08-ACB6-06907DD8F3E9}"/>
                  </a:ext>
                </a:extLst>
              </p:cNvPr>
              <p:cNvSpPr txBox="1"/>
              <p:nvPr/>
            </p:nvSpPr>
            <p:spPr>
              <a:xfrm>
                <a:off x="7700654" y="4177985"/>
                <a:ext cx="3975310" cy="660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𝑝𝑎𝑑𝑟𝑜𝑛𝑖𝑧𝑎𝑑𝑜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𝑑𝑒𝑠𝑣𝑖𝑜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𝑝𝑎𝑑𝑟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A3BA812-0001-4A08-ACB6-06907DD8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54" y="4177985"/>
                <a:ext cx="3975310" cy="660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9DBEFAF-FC6D-45AC-A06D-F1566FF723CC}"/>
              </a:ext>
            </a:extLst>
          </p:cNvPr>
          <p:cNvGrpSpPr/>
          <p:nvPr/>
        </p:nvGrpSpPr>
        <p:grpSpPr>
          <a:xfrm>
            <a:off x="609902" y="2387105"/>
            <a:ext cx="6927807" cy="2820990"/>
            <a:chOff x="1953113" y="3456000"/>
            <a:chExt cx="7086600" cy="325755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FF29C44-AC62-4E7D-9A46-BFB814F9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3113" y="3456000"/>
              <a:ext cx="7086600" cy="325755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797E64-C92B-4E40-A399-AF6A1AE777B9}"/>
                </a:ext>
              </a:extLst>
            </p:cNvPr>
            <p:cNvSpPr txBox="1"/>
            <p:nvPr/>
          </p:nvSpPr>
          <p:spPr>
            <a:xfrm>
              <a:off x="4531057" y="5932246"/>
              <a:ext cx="1388758" cy="30777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Nunito"/>
                </a:rPr>
                <a:t>Normalizado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2360150-D9B0-4CA6-B180-6BB7183856B9}"/>
                </a:ext>
              </a:extLst>
            </p:cNvPr>
            <p:cNvSpPr txBox="1"/>
            <p:nvPr/>
          </p:nvSpPr>
          <p:spPr>
            <a:xfrm>
              <a:off x="6690641" y="5932246"/>
              <a:ext cx="1578245" cy="307777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Nunito"/>
                </a:rPr>
                <a:t>Padronizado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8000AC9-B610-4682-8C0E-F18DE698C3C9}"/>
                </a:ext>
              </a:extLst>
            </p:cNvPr>
            <p:cNvSpPr txBox="1"/>
            <p:nvPr/>
          </p:nvSpPr>
          <p:spPr>
            <a:xfrm>
              <a:off x="2625420" y="5932246"/>
              <a:ext cx="1133950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Nunito"/>
                </a:rPr>
                <a:t>Dado Real </a:t>
              </a:r>
            </a:p>
          </p:txBody>
        </p:sp>
      </p:grp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AC90058-D4D8-4F0F-AE67-F634C3421677}"/>
              </a:ext>
            </a:extLst>
          </p:cNvPr>
          <p:cNvSpPr/>
          <p:nvPr/>
        </p:nvSpPr>
        <p:spPr>
          <a:xfrm>
            <a:off x="5569504" y="1846090"/>
            <a:ext cx="420332" cy="1604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941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71" y="737201"/>
            <a:ext cx="9472830" cy="4244231"/>
          </a:xfrm>
        </p:spPr>
        <p:txBody>
          <a:bodyPr>
            <a:normAutofit/>
          </a:bodyPr>
          <a:lstStyle/>
          <a:p>
            <a:pPr marL="14605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 Algoritmo de aprendizado de máquina supervisionado (conjunto de dados rotulados)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 ser de classificação (categorias discretas) ou regressão (valores numéricos)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Sensíveis a variações nos dados de treinamento, levando a problemas de overfitting se não forem limitadas adequadamente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Geralmente não requerem normalização, padronização ou outras etapas de pré-processamento intensivas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508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AutoShape 2" descr="Um tutorial completo sobre modelagem baseada em árvores de decisão (códigos  R e Python) – Vooo – Insights">
            <a:extLst>
              <a:ext uri="{FF2B5EF4-FFF2-40B4-BE49-F238E27FC236}">
                <a16:creationId xmlns:a16="http://schemas.microsoft.com/office/drawing/2014/main" id="{8E58B1CE-44FA-468A-9811-4F5EE2625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35308BB-D6C6-4C35-A0B0-5300035E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87" y="4201913"/>
            <a:ext cx="4207507" cy="24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4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A36D-517D-42CF-AC9D-350C29C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00" y="1876438"/>
            <a:ext cx="7810400" cy="2497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Entendendo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57076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Árvore de Decisão – Resultado Inicial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34" y="1228521"/>
            <a:ext cx="9430491" cy="372561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6480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AutoShape 2" descr="Um tutorial completo sobre modelagem baseada em árvores de decisão (códigos  R e Python) – Vooo – Insights">
            <a:extLst>
              <a:ext uri="{FF2B5EF4-FFF2-40B4-BE49-F238E27FC236}">
                <a16:creationId xmlns:a16="http://schemas.microsoft.com/office/drawing/2014/main" id="{8E58B1CE-44FA-468A-9811-4F5EE2625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8" name="Tabela 4110">
            <a:extLst>
              <a:ext uri="{FF2B5EF4-FFF2-40B4-BE49-F238E27FC236}">
                <a16:creationId xmlns:a16="http://schemas.microsoft.com/office/drawing/2014/main" id="{AB2B32B0-6A70-46A3-868A-3501A085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00667"/>
              </p:ext>
            </p:extLst>
          </p:nvPr>
        </p:nvGraphicFramePr>
        <p:xfrm>
          <a:off x="1151688" y="1531131"/>
          <a:ext cx="4447015" cy="155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57">
                  <a:extLst>
                    <a:ext uri="{9D8B030D-6E8A-4147-A177-3AD203B41FA5}">
                      <a16:colId xmlns:a16="http://schemas.microsoft.com/office/drawing/2014/main" val="3127715239"/>
                    </a:ext>
                  </a:extLst>
                </a:gridCol>
                <a:gridCol w="1478857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1489301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38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Erro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Treino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Teste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2,248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830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B95F741-989E-4833-BF74-39779059E7A1}"/>
                  </a:ext>
                </a:extLst>
              </p:cNvPr>
              <p:cNvSpPr txBox="1"/>
              <p:nvPr/>
            </p:nvSpPr>
            <p:spPr>
              <a:xfrm>
                <a:off x="783112" y="4055459"/>
                <a:ext cx="31495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B95F741-989E-4833-BF74-39779059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2" y="4055459"/>
                <a:ext cx="314959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19C9D57-DCAF-48E2-819A-9BC99A558C87}"/>
                  </a:ext>
                </a:extLst>
              </p:cNvPr>
              <p:cNvSpPr/>
              <p:nvPr/>
            </p:nvSpPr>
            <p:spPr>
              <a:xfrm>
                <a:off x="2423875" y="4009293"/>
                <a:ext cx="634965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pt-B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19C9D57-DCAF-48E2-819A-9BC99A558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75" y="4009293"/>
                <a:ext cx="634965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70FA3BC-1CAC-4259-91AC-F070DD301F0C}"/>
                  </a:ext>
                </a:extLst>
              </p:cNvPr>
              <p:cNvSpPr/>
              <p:nvPr/>
            </p:nvSpPr>
            <p:spPr>
              <a:xfrm>
                <a:off x="5943600" y="3848607"/>
                <a:ext cx="634965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𝑅𝑀𝑆𝐸</m:t>
                      </m:r>
                      <m:d>
                        <m:dPr>
                          <m:ctrlPr>
                            <a:rPr lang="pt-B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70FA3BC-1CAC-4259-91AC-F070DD30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848607"/>
                <a:ext cx="6349656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77041AC9-0856-442F-961F-76249FEF3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853" y="5064709"/>
                <a:ext cx="10537357" cy="1737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Nunito"/>
                  <a:buChar char="●"/>
                  <a:defRPr sz="13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1pPr>
                <a:lvl2pPr marL="914400" marR="0" lvl="1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○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2pPr>
                <a:lvl3pPr marL="1371600" marR="0" lvl="2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■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3pPr>
                <a:lvl4pPr marL="1828800" marR="0" lvl="3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●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4pPr>
                <a:lvl5pPr marL="2286000" marR="0" lvl="4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○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5pPr>
                <a:lvl6pPr marL="2743200" marR="0" lvl="5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■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6pPr>
                <a:lvl7pPr marL="3200400" marR="0" lvl="6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●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7pPr>
                <a:lvl8pPr marL="3657600" marR="0" lvl="7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○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8pPr>
                <a:lvl9pPr marL="4114800" marR="0" lvl="8" indent="-29845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Nunito"/>
                  <a:buChar char="■"/>
                  <a:defRPr sz="1100" b="0" i="0" u="none" strike="noStrike" cap="none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9pPr>
              </a:lstStyle>
              <a:p>
                <a:r>
                  <a:rPr lang="pt-BR" sz="1900" dirty="0"/>
                  <a:t>Erro Médio Absoluto (MAE)</a:t>
                </a:r>
              </a:p>
              <a:p>
                <a:r>
                  <a:rPr lang="pt-BR" sz="1900" dirty="0"/>
                  <a:t>Erro Quadrático Médio (MSE): impactada por outliers</a:t>
                </a:r>
              </a:p>
              <a:p>
                <a:r>
                  <a:rPr lang="pt-BR" sz="1900" dirty="0"/>
                  <a:t>Raiz do Erro Quadrático Médio (RMSE): volta unidade de medida </a:t>
                </a:r>
              </a:p>
              <a:p>
                <a14:m>
                  <m:oMath xmlns:m="http://schemas.openxmlformats.org/officeDocument/2006/math">
                    <m:r>
                      <a:rPr lang="pt-BR" sz="19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1900" dirty="0"/>
                  <a:t>: real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9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9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1900" dirty="0"/>
                  <a:t>: predito </a:t>
                </a:r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  <a:p>
                <a:pPr marL="0" indent="0">
                  <a:buFont typeface="Nunito"/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Font typeface="Nunito"/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77041AC9-0856-442F-961F-76249FEF3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3" y="5064709"/>
                <a:ext cx="10537357" cy="1737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7F7688C-6192-48FD-B055-EB2FC608712D}"/>
              </a:ext>
            </a:extLst>
          </p:cNvPr>
          <p:cNvSpPr txBox="1">
            <a:spLocks/>
          </p:cNvSpPr>
          <p:nvPr/>
        </p:nvSpPr>
        <p:spPr>
          <a:xfrm>
            <a:off x="6178181" y="1491193"/>
            <a:ext cx="5190699" cy="173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sz="2100" dirty="0"/>
              <a:t>Média y treino: 2,322</a:t>
            </a:r>
          </a:p>
          <a:p>
            <a:r>
              <a:rPr lang="pt-BR" sz="2100" dirty="0"/>
              <a:t>Média y teste: 2,323</a:t>
            </a:r>
          </a:p>
          <a:p>
            <a:endParaRPr lang="pt-BR" sz="2100" dirty="0"/>
          </a:p>
          <a:p>
            <a:r>
              <a:rPr lang="pt-BR" sz="2100" dirty="0"/>
              <a:t>Erros de treino muito baixos e de teste muito alto: provavelmente teve overfit e é necessário otimizar os hiperparâmetros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7661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Overfit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34" y="1228521"/>
            <a:ext cx="9430491" cy="372561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6480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A594109-6848-4110-9F1F-42F87C42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7" y="1228521"/>
            <a:ext cx="6563116" cy="4260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CA63A62-B3DB-450A-942D-6E98E32D0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9" r="2588"/>
          <a:stretch/>
        </p:blipFill>
        <p:spPr>
          <a:xfrm>
            <a:off x="6751670" y="1380253"/>
            <a:ext cx="5351565" cy="384121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9DDB7C9-0607-423B-BB6F-01AFB41E0F0D}"/>
              </a:ext>
            </a:extLst>
          </p:cNvPr>
          <p:cNvSpPr txBox="1">
            <a:spLocks/>
          </p:cNvSpPr>
          <p:nvPr/>
        </p:nvSpPr>
        <p:spPr>
          <a:xfrm>
            <a:off x="428853" y="5488789"/>
            <a:ext cx="10537357" cy="107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sz="1900" dirty="0"/>
              <a:t>Alta Variância entre treino e teste </a:t>
            </a:r>
          </a:p>
          <a:p>
            <a:r>
              <a:rPr lang="pt-BR" sz="1900" dirty="0"/>
              <a:t>Baixo Viés treino</a:t>
            </a:r>
          </a:p>
          <a:p>
            <a:r>
              <a:rPr lang="pt-BR" sz="1900" dirty="0"/>
              <a:t>Alto Viés teste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9951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Otimização Hiperparâmetros – Grid Search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34" y="1228521"/>
            <a:ext cx="9430491" cy="372561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452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892DB50-EC2F-4193-895E-A24A055B42B5}"/>
              </a:ext>
            </a:extLst>
          </p:cNvPr>
          <p:cNvSpPr txBox="1">
            <a:spLocks/>
          </p:cNvSpPr>
          <p:nvPr/>
        </p:nvSpPr>
        <p:spPr>
          <a:xfrm>
            <a:off x="276990" y="771091"/>
            <a:ext cx="7816014" cy="587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sz="2000" dirty="0"/>
              <a:t>Hiperparâmetros: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definidos antes do treinamento e são características construtivas do algoritmo,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devem ser definidos criteriosamente, pois eles têm forte influência no desempenho dos modelos.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r>
              <a:rPr lang="pt-BR" sz="2000" dirty="0"/>
              <a:t>Existem algoritmos de otimização que podem encontrar os melhores valores para os hiperparâmetros de forma mais eficiente e melhorar a performance dos modelos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Exemplos: Grid, Random, Bayes Search</a:t>
            </a:r>
          </a:p>
          <a:p>
            <a:pPr marL="146050" indent="0">
              <a:buNone/>
            </a:pPr>
            <a:endParaRPr lang="pt-BR" sz="2000" dirty="0"/>
          </a:p>
          <a:p>
            <a:r>
              <a:rPr lang="pt-BR" sz="2000" dirty="0"/>
              <a:t>Grid Search: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Abordagem sistemática: percorre todo o espaço de busca de hiperparâmetros, garantindo que não perca nenhuma combinação possível.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Encontra o melhor resultado para o modelo dado os hiperparâmetros disponibilizados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C8796F-7B8B-4E04-AC0F-694790D3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61" y="2033617"/>
            <a:ext cx="3701970" cy="3278202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79A9DB5-CD3B-4FF3-A3BB-CE701A590CC2}"/>
              </a:ext>
            </a:extLst>
          </p:cNvPr>
          <p:cNvSpPr/>
          <p:nvPr/>
        </p:nvSpPr>
        <p:spPr>
          <a:xfrm>
            <a:off x="7125349" y="4398222"/>
            <a:ext cx="420332" cy="1604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4777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Resultados Após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34" y="1228521"/>
            <a:ext cx="9430491" cy="372561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452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7" name="Tabela 4110">
            <a:extLst>
              <a:ext uri="{FF2B5EF4-FFF2-40B4-BE49-F238E27FC236}">
                <a16:creationId xmlns:a16="http://schemas.microsoft.com/office/drawing/2014/main" id="{059CAB4C-E8A4-4106-AAE5-DFDDB6387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74802"/>
              </p:ext>
            </p:extLst>
          </p:nvPr>
        </p:nvGraphicFramePr>
        <p:xfrm>
          <a:off x="1264490" y="947658"/>
          <a:ext cx="4447015" cy="155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57">
                  <a:extLst>
                    <a:ext uri="{9D8B030D-6E8A-4147-A177-3AD203B41FA5}">
                      <a16:colId xmlns:a16="http://schemas.microsoft.com/office/drawing/2014/main" val="3127715239"/>
                    </a:ext>
                  </a:extLst>
                </a:gridCol>
                <a:gridCol w="1478857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1489301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38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dirty="0">
                          <a:solidFill>
                            <a:srgbClr val="5B5B5B"/>
                          </a:solidFill>
                          <a:latin typeface="Nunito"/>
                        </a:rPr>
                        <a:t>Erro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dirty="0">
                          <a:solidFill>
                            <a:srgbClr val="5B5B5B"/>
                          </a:solidFill>
                          <a:latin typeface="Nunito"/>
                        </a:rPr>
                        <a:t>Treino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dirty="0">
                          <a:solidFill>
                            <a:srgbClr val="5B5B5B"/>
                          </a:solidFill>
                          <a:latin typeface="Nunito"/>
                        </a:rPr>
                        <a:t>Teste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0,813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8308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0565AA04-A8A1-43BA-B36D-2F11DE10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47" y="2738078"/>
            <a:ext cx="6373515" cy="4012683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26CBF-5DE0-478C-8F06-448BB4A7BED7}"/>
              </a:ext>
            </a:extLst>
          </p:cNvPr>
          <p:cNvSpPr txBox="1">
            <a:spLocks/>
          </p:cNvSpPr>
          <p:nvPr/>
        </p:nvSpPr>
        <p:spPr>
          <a:xfrm>
            <a:off x="6155119" y="877956"/>
            <a:ext cx="7816014" cy="190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sz="2000" dirty="0"/>
              <a:t>Melhores hiperparâmetros: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Profundidade: max_depth = 3,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Máximo de folhas: max_leaf_nodes = 6,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Amostra de folhas: min_samples_leaf = 2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9590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84020A1-B544-4D55-AB1B-DD58DA17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6" y="3558137"/>
            <a:ext cx="4610743" cy="25911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Random Forest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452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1F4E4EC-C028-4551-9BF7-8A97A10D6F88}"/>
              </a:ext>
            </a:extLst>
          </p:cNvPr>
          <p:cNvSpPr txBox="1">
            <a:spLocks/>
          </p:cNvSpPr>
          <p:nvPr/>
        </p:nvSpPr>
        <p:spPr>
          <a:xfrm>
            <a:off x="290259" y="674363"/>
            <a:ext cx="11611481" cy="216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615950" lvl="1" indent="0">
              <a:buNone/>
            </a:pPr>
            <a:endParaRPr lang="pt-BR" sz="1800" dirty="0"/>
          </a:p>
          <a:p>
            <a:r>
              <a:rPr lang="pt-BR" sz="2000" dirty="0"/>
              <a:t>Método de ensemble: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combina as predições de diversos estimadores mais simples para gerar uma predição final mais robusta</a:t>
            </a:r>
          </a:p>
          <a:p>
            <a:pPr marL="615950" lvl="1" indent="0">
              <a:buNone/>
            </a:pPr>
            <a:endParaRPr lang="pt-BR" sz="1800" dirty="0"/>
          </a:p>
          <a:p>
            <a:r>
              <a:rPr lang="pt-BR" sz="2000" dirty="0"/>
              <a:t>Varias árvores diferentes e independentes entre si, através de um processo aleatório e a predição final é tomada através da média das predições individuais</a:t>
            </a:r>
          </a:p>
          <a:p>
            <a:endParaRPr lang="pt-B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Nunito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EBCFCB-8B9A-4653-BC4E-500178B6EF5D}"/>
              </a:ext>
            </a:extLst>
          </p:cNvPr>
          <p:cNvSpPr txBox="1"/>
          <p:nvPr/>
        </p:nvSpPr>
        <p:spPr>
          <a:xfrm>
            <a:off x="352218" y="3053994"/>
            <a:ext cx="6302329" cy="359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2"/>
                </a:solidFill>
                <a:latin typeface="Nunito"/>
                <a:sym typeface="Nunito"/>
              </a:rPr>
              <a:t>O Random Forest utiliza os conceitos de bootstrapping e aggregation (ou então, o procedimento composto bagging):</a:t>
            </a:r>
          </a:p>
          <a:p>
            <a:pPr marL="914400" lvl="1" indent="-298450">
              <a:lnSpc>
                <a:spcPct val="115000"/>
              </a:lnSpc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dk2"/>
                </a:solidFill>
                <a:latin typeface="Nunito"/>
                <a:sym typeface="Nunito"/>
              </a:rPr>
              <a:t>bootstrapping introduz uma aleatorização, o objetivo é que as árvores construídas sejam independentes (inclusive os erros). </a:t>
            </a:r>
          </a:p>
          <a:p>
            <a:pPr marL="914400" lvl="1" indent="-298450">
              <a:lnSpc>
                <a:spcPct val="115000"/>
              </a:lnSpc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dk2"/>
                </a:solidFill>
                <a:latin typeface="Nunito"/>
                <a:sym typeface="Nunito"/>
              </a:rPr>
              <a:t>Aggregation toma a média das árvores individuais, alguns erros são anulados, garantindo uma previsão final mais estável e mais generalizável (menor overfitting) dado que os ruídos são eliminados.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8116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Random Forest Otimizado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34" y="1228521"/>
            <a:ext cx="9430491" cy="372561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14605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7452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7" name="Tabela 4110">
            <a:extLst>
              <a:ext uri="{FF2B5EF4-FFF2-40B4-BE49-F238E27FC236}">
                <a16:creationId xmlns:a16="http://schemas.microsoft.com/office/drawing/2014/main" id="{32921AFC-DC04-425F-861F-239D70A9F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57971"/>
              </p:ext>
            </p:extLst>
          </p:nvPr>
        </p:nvGraphicFramePr>
        <p:xfrm>
          <a:off x="2354671" y="1421978"/>
          <a:ext cx="4447015" cy="155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57">
                  <a:extLst>
                    <a:ext uri="{9D8B030D-6E8A-4147-A177-3AD203B41FA5}">
                      <a16:colId xmlns:a16="http://schemas.microsoft.com/office/drawing/2014/main" val="3127715239"/>
                    </a:ext>
                  </a:extLst>
                </a:gridCol>
                <a:gridCol w="1478857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1489301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38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Erro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Treino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>
                          <a:solidFill>
                            <a:srgbClr val="5B5B5B"/>
                          </a:solidFill>
                          <a:latin typeface="Nunito"/>
                        </a:rPr>
                        <a:t>Teste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0,707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  <a:tr h="38764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5B5B5B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0,974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83084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3F9CD1A-98AE-455E-8C1C-A986CA0B041D}"/>
              </a:ext>
            </a:extLst>
          </p:cNvPr>
          <p:cNvSpPr txBox="1">
            <a:spLocks/>
          </p:cNvSpPr>
          <p:nvPr/>
        </p:nvSpPr>
        <p:spPr>
          <a:xfrm>
            <a:off x="571918" y="3166019"/>
            <a:ext cx="7603089" cy="248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sz="2000" dirty="0"/>
              <a:t>Melhores hiperparâmetros: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Profundidade: max_depth = 5,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Amostra de folhas: min_samples_leaf =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Quantidade árvores independentes: n_estimators = 100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CE5383-01A9-4FC9-B472-B98639A5C023}"/>
              </a:ext>
            </a:extLst>
          </p:cNvPr>
          <p:cNvSpPr txBox="1">
            <a:spLocks/>
          </p:cNvSpPr>
          <p:nvPr/>
        </p:nvSpPr>
        <p:spPr>
          <a:xfrm>
            <a:off x="428853" y="566074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sz="2400" dirty="0">
                <a:solidFill>
                  <a:srgbClr val="676767"/>
                </a:solidFill>
              </a:rPr>
              <a:t>Próximos passos: </a:t>
            </a:r>
            <a:r>
              <a:rPr lang="pt-BR" sz="2000" b="0" dirty="0">
                <a:latin typeface="Nunito"/>
                <a:sym typeface="Nunito"/>
              </a:rPr>
              <a:t>algoritmos para séries temporais, exemplo LSTM </a:t>
            </a:r>
          </a:p>
        </p:txBody>
      </p:sp>
    </p:spTree>
    <p:extLst>
      <p:ext uri="{BB962C8B-B14F-4D97-AF65-F5344CB8AC3E}">
        <p14:creationId xmlns:p14="http://schemas.microsoft.com/office/powerpoint/2010/main" val="38234154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A36D-517D-42CF-AC9D-350C29C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00" y="1876438"/>
            <a:ext cx="7810400" cy="2497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68031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2923B-B48B-4D5D-8E20-66BCEC39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43" y="49280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Processo de Flotação Catiônica Reversa</a:t>
            </a:r>
            <a:br>
              <a:rPr lang="pt-BR" sz="3200" dirty="0">
                <a:solidFill>
                  <a:srgbClr val="676767"/>
                </a:solidFill>
              </a:rPr>
            </a:br>
            <a:endParaRPr lang="pt-BR" sz="3200" dirty="0">
              <a:solidFill>
                <a:srgbClr val="676767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D4A16BE-6088-4991-9EE3-E0F8BB46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" y="848290"/>
            <a:ext cx="11660809" cy="577318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7F38B12-D33F-49A4-B7F6-E9155D6F3FFD}"/>
              </a:ext>
            </a:extLst>
          </p:cNvPr>
          <p:cNvSpPr txBox="1"/>
          <p:nvPr/>
        </p:nvSpPr>
        <p:spPr>
          <a:xfrm>
            <a:off x="145773" y="6210143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76767"/>
                </a:solidFill>
                <a:latin typeface="Nunito"/>
              </a:rPr>
              <a:t>Fonte: </a:t>
            </a:r>
            <a:r>
              <a:rPr lang="en-US" sz="1200" dirty="0">
                <a:solidFill>
                  <a:srgbClr val="676767"/>
                </a:solidFill>
                <a:latin typeface="Nunito"/>
              </a:rPr>
              <a:t>Pu, Y., </a:t>
            </a:r>
            <a:r>
              <a:rPr lang="en-US" sz="1200" dirty="0" err="1">
                <a:solidFill>
                  <a:srgbClr val="676767"/>
                </a:solidFill>
                <a:latin typeface="Nunito"/>
              </a:rPr>
              <a:t>Szmigiel</a:t>
            </a:r>
            <a:r>
              <a:rPr lang="en-US" sz="1200" dirty="0">
                <a:solidFill>
                  <a:srgbClr val="676767"/>
                </a:solidFill>
                <a:latin typeface="Nunito"/>
              </a:rPr>
              <a:t>, A., &amp; </a:t>
            </a:r>
            <a:r>
              <a:rPr lang="en-US" sz="1200" dirty="0" err="1">
                <a:solidFill>
                  <a:srgbClr val="676767"/>
                </a:solidFill>
                <a:latin typeface="Nunito"/>
              </a:rPr>
              <a:t>Apel</a:t>
            </a:r>
            <a:r>
              <a:rPr lang="en-US" sz="1200" dirty="0">
                <a:solidFill>
                  <a:srgbClr val="676767"/>
                </a:solidFill>
                <a:latin typeface="Nunito"/>
              </a:rPr>
              <a:t>, D. B. (2020). </a:t>
            </a:r>
            <a:r>
              <a:rPr lang="en-US" sz="1200" i="1" dirty="0">
                <a:solidFill>
                  <a:srgbClr val="676767"/>
                </a:solidFill>
                <a:latin typeface="Nunito"/>
              </a:rPr>
              <a:t>Purities prediction in a manufacturing froth flotation plant: the deep learning techniques.</a:t>
            </a:r>
            <a:endParaRPr lang="pt-BR" sz="1200" dirty="0">
              <a:solidFill>
                <a:srgbClr val="676767"/>
              </a:solidFill>
              <a:latin typeface="Nunito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B3E246-DC16-40C8-A138-2D5A17E380D6}"/>
              </a:ext>
            </a:extLst>
          </p:cNvPr>
          <p:cNvSpPr/>
          <p:nvPr/>
        </p:nvSpPr>
        <p:spPr>
          <a:xfrm rot="5400000">
            <a:off x="8675203" y="3288197"/>
            <a:ext cx="6858001" cy="281608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A0BB21E-84FD-4375-8F2B-FABBF21241F4}"/>
              </a:ext>
            </a:extLst>
          </p:cNvPr>
          <p:cNvSpPr/>
          <p:nvPr/>
        </p:nvSpPr>
        <p:spPr>
          <a:xfrm>
            <a:off x="330750" y="647857"/>
            <a:ext cx="5940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31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05A-FF08-4719-83AC-92E208BB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34222"/>
            <a:ext cx="10515600" cy="1066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676767"/>
                </a:solidFill>
              </a:rPr>
              <a:t>Características Disponibilizadas (24 Colunas) </a:t>
            </a:r>
            <a:br>
              <a:rPr lang="pt-BR" dirty="0">
                <a:solidFill>
                  <a:srgbClr val="676767"/>
                </a:solidFill>
              </a:rPr>
            </a:br>
            <a:endParaRPr lang="pt-BR" dirty="0">
              <a:solidFill>
                <a:srgbClr val="676767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98E36-F6FF-4866-953D-1B34E037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950761"/>
            <a:ext cx="5128591" cy="5531587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676767"/>
                </a:solidFill>
              </a:rPr>
              <a:t>Data</a:t>
            </a:r>
            <a:r>
              <a:rPr lang="pt-BR" sz="1800" dirty="0">
                <a:solidFill>
                  <a:srgbClr val="676767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676767"/>
                </a:solidFill>
              </a:rPr>
              <a:t>% Ferro no minério bruto da </a:t>
            </a:r>
            <a:r>
              <a:rPr lang="pt-BR" sz="1800" b="1" dirty="0">
                <a:solidFill>
                  <a:srgbClr val="676767"/>
                </a:solidFill>
              </a:rPr>
              <a:t>alimentação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676767"/>
                </a:solidFill>
              </a:rPr>
              <a:t>% Sílica no minério bruto da alimentação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676767"/>
                </a:solidFill>
              </a:rPr>
              <a:t>Fluxo de </a:t>
            </a:r>
            <a:r>
              <a:rPr lang="pt-BR" sz="1800" b="1" dirty="0">
                <a:solidFill>
                  <a:srgbClr val="676767"/>
                </a:solidFill>
              </a:rPr>
              <a:t>Amido</a:t>
            </a:r>
            <a:r>
              <a:rPr lang="pt-BR" sz="1800" dirty="0">
                <a:solidFill>
                  <a:srgbClr val="676767"/>
                </a:solidFill>
              </a:rPr>
              <a:t> (reagente, depressor dos minerais de ferro hematita, goethita, magnetita,  em m³/h)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676767"/>
                </a:solidFill>
              </a:rPr>
              <a:t>Fluxo de </a:t>
            </a:r>
            <a:r>
              <a:rPr lang="pt-BR" sz="1800" b="1" dirty="0">
                <a:solidFill>
                  <a:srgbClr val="676767"/>
                </a:solidFill>
              </a:rPr>
              <a:t>Amina</a:t>
            </a:r>
            <a:r>
              <a:rPr lang="pt-BR" sz="1800" dirty="0">
                <a:solidFill>
                  <a:srgbClr val="676767"/>
                </a:solidFill>
              </a:rPr>
              <a:t> (reagente, coletor da ganga (quartzo/sílica), em m³/h)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676767"/>
                </a:solidFill>
              </a:rPr>
              <a:t>Fluxo de Polpa </a:t>
            </a:r>
            <a:r>
              <a:rPr lang="pt-BR" sz="1800" dirty="0">
                <a:solidFill>
                  <a:srgbClr val="676767"/>
                </a:solidFill>
              </a:rPr>
              <a:t>de Minério (t/h)</a:t>
            </a:r>
            <a:r>
              <a:rPr lang="en-US" sz="1800" dirty="0">
                <a:solidFill>
                  <a:srgbClr val="676767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676767"/>
                </a:solidFill>
              </a:rPr>
              <a:t>pH</a:t>
            </a:r>
            <a:r>
              <a:rPr lang="pt-BR" sz="1800" dirty="0">
                <a:solidFill>
                  <a:srgbClr val="676767"/>
                </a:solidFill>
              </a:rPr>
              <a:t> da Polpa de Minério</a:t>
            </a:r>
          </a:p>
          <a:p>
            <a:endParaRPr lang="pt-BR" altLang="pt-B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35C181-8703-49EE-A634-77E8A892FC5B}"/>
              </a:ext>
            </a:extLst>
          </p:cNvPr>
          <p:cNvSpPr/>
          <p:nvPr/>
        </p:nvSpPr>
        <p:spPr>
          <a:xfrm>
            <a:off x="5718314" y="950761"/>
            <a:ext cx="6096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11150">
              <a:lnSpc>
                <a:spcPct val="150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b="1" dirty="0">
                <a:solidFill>
                  <a:srgbClr val="676767"/>
                </a:solidFill>
                <a:latin typeface="Nunito"/>
                <a:sym typeface="Nunito"/>
              </a:rPr>
              <a:t>Densidade</a:t>
            </a:r>
            <a:r>
              <a:rPr lang="pt-BR" sz="1800" dirty="0">
                <a:solidFill>
                  <a:srgbClr val="676767"/>
                </a:solidFill>
                <a:latin typeface="Nunito"/>
                <a:sym typeface="Nunito"/>
              </a:rPr>
              <a:t> da Polpa de Minério (1 a 3 kg/cm³)</a:t>
            </a:r>
          </a:p>
          <a:p>
            <a:pPr marL="457200" indent="-311150">
              <a:lnSpc>
                <a:spcPct val="150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b="1" dirty="0">
                <a:solidFill>
                  <a:srgbClr val="676767"/>
                </a:solidFill>
                <a:latin typeface="Nunito"/>
                <a:sym typeface="Nunito"/>
              </a:rPr>
              <a:t>Fluxo de Ar </a:t>
            </a:r>
            <a:r>
              <a:rPr lang="pt-BR" sz="1800" dirty="0">
                <a:solidFill>
                  <a:srgbClr val="676767"/>
                </a:solidFill>
                <a:latin typeface="Nunito"/>
                <a:sym typeface="Nunito"/>
              </a:rPr>
              <a:t>que entra em cada Coluna de Flotação (Nm³/h)</a:t>
            </a:r>
          </a:p>
          <a:p>
            <a:pPr marL="457200" indent="-311150">
              <a:lnSpc>
                <a:spcPct val="150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b="1" dirty="0">
                <a:solidFill>
                  <a:srgbClr val="676767"/>
                </a:solidFill>
                <a:latin typeface="Nunito"/>
                <a:sym typeface="Nunito"/>
              </a:rPr>
              <a:t>Nível da espuma </a:t>
            </a:r>
            <a:r>
              <a:rPr lang="pt-BR" sz="1800" dirty="0">
                <a:solidFill>
                  <a:srgbClr val="676767"/>
                </a:solidFill>
                <a:latin typeface="Nunito"/>
                <a:sym typeface="Nunito"/>
              </a:rPr>
              <a:t>em cada Coluna de Flotação (mm)</a:t>
            </a:r>
          </a:p>
          <a:p>
            <a:pPr marL="457200" indent="-311150">
              <a:lnSpc>
                <a:spcPct val="150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dirty="0">
                <a:solidFill>
                  <a:srgbClr val="676767"/>
                </a:solidFill>
                <a:latin typeface="Nunito"/>
                <a:sym typeface="Nunito"/>
              </a:rPr>
              <a:t>%  Ferro no </a:t>
            </a:r>
            <a:r>
              <a:rPr lang="pt-BR" sz="1800" b="1" dirty="0">
                <a:solidFill>
                  <a:srgbClr val="676767"/>
                </a:solidFill>
                <a:latin typeface="Nunito"/>
                <a:sym typeface="Nunito"/>
              </a:rPr>
              <a:t>final do processo </a:t>
            </a:r>
            <a:r>
              <a:rPr lang="pt-BR" sz="1800" dirty="0">
                <a:solidFill>
                  <a:srgbClr val="676767"/>
                </a:solidFill>
                <a:latin typeface="Nunito"/>
                <a:sym typeface="Nunito"/>
              </a:rPr>
              <a:t>de flotação (0-100%, medição laboratorial)</a:t>
            </a:r>
          </a:p>
          <a:p>
            <a:pPr marL="457200" indent="-311150">
              <a:lnSpc>
                <a:spcPct val="150000"/>
              </a:lnSpc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800" dirty="0">
                <a:solidFill>
                  <a:srgbClr val="676767"/>
                </a:solidFill>
                <a:latin typeface="Nunito"/>
                <a:sym typeface="Nunito"/>
              </a:rPr>
              <a:t>% S</a:t>
            </a:r>
            <a:r>
              <a:rPr lang="pt-BR" altLang="pt-BR" sz="1800" dirty="0">
                <a:solidFill>
                  <a:srgbClr val="676767"/>
                </a:solidFill>
                <a:latin typeface="Nunito"/>
                <a:sym typeface="Nunito"/>
              </a:rPr>
              <a:t>ílica no final do processo de flotação (0-100%, medição laboratorial))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1231AE-D9B7-411A-91AD-A53AB353D9E6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C51A0D-CD89-42EA-88F1-49C393F7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86" y="4619418"/>
            <a:ext cx="3127513" cy="196691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CACF0EB-0AA9-46A3-9EA3-7EEF8B4356B5}"/>
              </a:ext>
            </a:extLst>
          </p:cNvPr>
          <p:cNvSpPr/>
          <p:nvPr/>
        </p:nvSpPr>
        <p:spPr>
          <a:xfrm>
            <a:off x="402347" y="760952"/>
            <a:ext cx="6647809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2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A36D-517D-42CF-AC9D-350C29C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00" y="1876438"/>
            <a:ext cx="7810400" cy="2497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Entendendo e Preparando </a:t>
            </a:r>
            <a:br>
              <a:rPr lang="pt-BR" dirty="0"/>
            </a:br>
            <a:r>
              <a:rPr lang="pt-BR" dirty="0"/>
              <a:t>os Dados</a:t>
            </a:r>
          </a:p>
        </p:txBody>
      </p:sp>
    </p:spTree>
    <p:extLst>
      <p:ext uri="{BB962C8B-B14F-4D97-AF65-F5344CB8AC3E}">
        <p14:creationId xmlns:p14="http://schemas.microsoft.com/office/powerpoint/2010/main" val="21599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Informações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93" y="1151400"/>
            <a:ext cx="8779315" cy="4555200"/>
          </a:xfrm>
        </p:spPr>
        <p:txBody>
          <a:bodyPr>
            <a:normAutofit/>
          </a:bodyPr>
          <a:lstStyle/>
          <a:p>
            <a:r>
              <a:rPr lang="pt-BR" sz="2000" dirty="0"/>
              <a:t>Tamanho da Base de Dados: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 </a:t>
            </a:r>
            <a:r>
              <a:rPr lang="pt-BR" sz="1800" dirty="0"/>
              <a:t>737453 linhas e  24 colunas</a:t>
            </a:r>
          </a:p>
          <a:p>
            <a:endParaRPr lang="pt-BR" sz="2000" dirty="0"/>
          </a:p>
          <a:p>
            <a:r>
              <a:rPr lang="pt-BR" sz="2000" dirty="0"/>
              <a:t>Período de dados: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10/03/2027 01:00:00 até 09/09/2017 23:00:00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Não há valores nulos </a:t>
            </a:r>
          </a:p>
          <a:p>
            <a:endParaRPr lang="pt-BR" sz="2000" dirty="0"/>
          </a:p>
          <a:p>
            <a:r>
              <a:rPr lang="pt-BR" sz="2000" dirty="0"/>
              <a:t>Os dados estão no formato adequado: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object                   float64, data em DatetimeIndex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Não há presença de categóricos para serem tratados por exemplo com one-hot-</a:t>
            </a:r>
            <a:r>
              <a:rPr lang="pt-BR" sz="1800" dirty="0" err="1"/>
              <a:t>encoding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508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B8B12C3-0D2C-4EAB-8F99-9013CA580CDD}"/>
              </a:ext>
            </a:extLst>
          </p:cNvPr>
          <p:cNvSpPr/>
          <p:nvPr/>
        </p:nvSpPr>
        <p:spPr>
          <a:xfrm>
            <a:off x="2522787" y="4445811"/>
            <a:ext cx="420332" cy="1604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8" descr="Análise de dados - ícones de o negócio grátis">
            <a:extLst>
              <a:ext uri="{FF2B5EF4-FFF2-40B4-BE49-F238E27FC236}">
                <a16:creationId xmlns:a16="http://schemas.microsoft.com/office/drawing/2014/main" id="{DCB412EE-E758-4759-B5DF-C3F27E2F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95" y="4854556"/>
            <a:ext cx="1896205" cy="189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114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Agrupar 4108">
            <a:extLst>
              <a:ext uri="{FF2B5EF4-FFF2-40B4-BE49-F238E27FC236}">
                <a16:creationId xmlns:a16="http://schemas.microsoft.com/office/drawing/2014/main" id="{ECC3303C-528C-4DF5-A9AD-726FD408D7B3}"/>
              </a:ext>
            </a:extLst>
          </p:cNvPr>
          <p:cNvGrpSpPr/>
          <p:nvPr/>
        </p:nvGrpSpPr>
        <p:grpSpPr>
          <a:xfrm>
            <a:off x="5384715" y="3935733"/>
            <a:ext cx="6677134" cy="2810268"/>
            <a:chOff x="4019278" y="2188493"/>
            <a:chExt cx="6677134" cy="2810268"/>
          </a:xfrm>
        </p:grpSpPr>
        <p:pic>
          <p:nvPicPr>
            <p:cNvPr id="4103" name="Imagem 4102">
              <a:extLst>
                <a:ext uri="{FF2B5EF4-FFF2-40B4-BE49-F238E27FC236}">
                  <a16:creationId xmlns:a16="http://schemas.microsoft.com/office/drawing/2014/main" id="{30D91C86-D36F-492B-AA8C-A85DBABF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278" y="2188493"/>
              <a:ext cx="4439270" cy="2810267"/>
            </a:xfrm>
            <a:prstGeom prst="rect">
              <a:avLst/>
            </a:prstGeom>
          </p:spPr>
        </p:pic>
        <p:pic>
          <p:nvPicPr>
            <p:cNvPr id="4105" name="Imagem 4104">
              <a:extLst>
                <a:ext uri="{FF2B5EF4-FFF2-40B4-BE49-F238E27FC236}">
                  <a16:creationId xmlns:a16="http://schemas.microsoft.com/office/drawing/2014/main" id="{C72342AF-0AC0-460C-914C-FEFC3884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56" t="-1" b="1613"/>
            <a:stretch/>
          </p:blipFill>
          <p:spPr>
            <a:xfrm>
              <a:off x="8356518" y="2233817"/>
              <a:ext cx="576127" cy="2764944"/>
            </a:xfrm>
            <a:prstGeom prst="rect">
              <a:avLst/>
            </a:prstGeom>
          </p:spPr>
        </p:pic>
        <p:pic>
          <p:nvPicPr>
            <p:cNvPr id="4107" name="Imagem 4106">
              <a:extLst>
                <a:ext uri="{FF2B5EF4-FFF2-40B4-BE49-F238E27FC236}">
                  <a16:creationId xmlns:a16="http://schemas.microsoft.com/office/drawing/2014/main" id="{E06F6EA1-B762-4FEE-A4FE-C22446FAA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29"/>
            <a:stretch/>
          </p:blipFill>
          <p:spPr>
            <a:xfrm>
              <a:off x="8762567" y="2262397"/>
              <a:ext cx="1933845" cy="27363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Informações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748F-6C39-4E7E-B751-689E0B45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47" y="820595"/>
            <a:ext cx="10182170" cy="5111405"/>
          </a:xfrm>
        </p:spPr>
        <p:txBody>
          <a:bodyPr>
            <a:normAutofit/>
          </a:bodyPr>
          <a:lstStyle/>
          <a:p>
            <a:r>
              <a:rPr lang="pt-BR" sz="2000" dirty="0"/>
              <a:t>Observação da estatística descritiva: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615950" lvl="1" indent="0">
              <a:buNone/>
            </a:pPr>
            <a:endParaRPr lang="pt-BR" sz="2000" dirty="0"/>
          </a:p>
          <a:p>
            <a:pPr marL="615950" lvl="1" indent="0">
              <a:buNone/>
            </a:pPr>
            <a:endParaRPr lang="pt-BR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Redução de 84,1% na média da concentração de impureza (Sílica) após o processo </a:t>
            </a:r>
          </a:p>
          <a:p>
            <a:pPr marL="615950" lvl="1" indent="0">
              <a:buNone/>
            </a:pPr>
            <a:endParaRPr lang="pt-BR" sz="1600" dirty="0"/>
          </a:p>
          <a:p>
            <a:pPr marL="457200" lvl="1" indent="-311150">
              <a:buSzPts val="1300"/>
              <a:buFont typeface="Nunito"/>
              <a:buChar char="●"/>
            </a:pPr>
            <a:r>
              <a:rPr lang="pt-BR" sz="2000" dirty="0"/>
              <a:t>Em algumas colunas os dados se repetem:</a:t>
            </a:r>
            <a:endParaRPr lang="pt-BR" sz="1600" dirty="0"/>
          </a:p>
          <a:p>
            <a:pPr marL="615950" lvl="1" indent="0">
              <a:buNone/>
            </a:pPr>
            <a:endParaRPr lang="pt-BR" sz="1600" dirty="0"/>
          </a:p>
          <a:p>
            <a:pPr marL="615950" lvl="1" indent="0">
              <a:buNone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1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508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B8B12C3-0D2C-4EAB-8F99-9013CA580CDD}"/>
              </a:ext>
            </a:extLst>
          </p:cNvPr>
          <p:cNvSpPr/>
          <p:nvPr/>
        </p:nvSpPr>
        <p:spPr>
          <a:xfrm>
            <a:off x="5514408" y="2285740"/>
            <a:ext cx="420332" cy="1604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769F11-4963-4B8D-BB69-B0CC0EF048EA}"/>
              </a:ext>
            </a:extLst>
          </p:cNvPr>
          <p:cNvSpPr txBox="1"/>
          <p:nvPr/>
        </p:nvSpPr>
        <p:spPr>
          <a:xfrm>
            <a:off x="471347" y="4387512"/>
            <a:ext cx="443927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lvl="1" indent="-285750">
              <a:lnSpc>
                <a:spcPct val="95000"/>
              </a:lnSpc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dk2"/>
                </a:solidFill>
                <a:latin typeface="Nunito"/>
              </a:rPr>
              <a:t>Analisar frequência de amostragem das features</a:t>
            </a:r>
          </a:p>
        </p:txBody>
      </p:sp>
      <p:graphicFrame>
        <p:nvGraphicFramePr>
          <p:cNvPr id="4110" name="Tabela 4110">
            <a:extLst>
              <a:ext uri="{FF2B5EF4-FFF2-40B4-BE49-F238E27FC236}">
                <a16:creationId xmlns:a16="http://schemas.microsoft.com/office/drawing/2014/main" id="{8924D2C9-56A4-4B18-9DAF-AF4A274C8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81360"/>
              </p:ext>
            </p:extLst>
          </p:nvPr>
        </p:nvGraphicFramePr>
        <p:xfrm>
          <a:off x="1895028" y="1526671"/>
          <a:ext cx="319357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40">
                  <a:extLst>
                    <a:ext uri="{9D8B030D-6E8A-4147-A177-3AD203B41FA5}">
                      <a16:colId xmlns:a16="http://schemas.microsoft.com/office/drawing/2014/main" val="2628678544"/>
                    </a:ext>
                  </a:extLst>
                </a:gridCol>
                <a:gridCol w="877917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884118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2916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Alimentação: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10372"/>
                  </a:ext>
                </a:extLst>
              </a:tr>
              <a:tr h="291627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% Ferro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% Sílica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Média: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56,29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14,65</a:t>
                      </a:r>
                      <a:endParaRPr lang="pt-BR" sz="1400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+mn-cs"/>
                          <a:sym typeface="Nunito"/>
                        </a:rPr>
                        <a:t>Desvio Padrão: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5,16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6,81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  <a:tr h="189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Mediana:   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</a:rPr>
                        <a:t>56,08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</a:rPr>
                        <a:t>13,85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5705037"/>
                  </a:ext>
                </a:extLst>
              </a:tr>
            </a:tbl>
          </a:graphicData>
        </a:graphic>
      </p:graphicFrame>
      <p:graphicFrame>
        <p:nvGraphicFramePr>
          <p:cNvPr id="51" name="Tabela 4110">
            <a:extLst>
              <a:ext uri="{FF2B5EF4-FFF2-40B4-BE49-F238E27FC236}">
                <a16:creationId xmlns:a16="http://schemas.microsoft.com/office/drawing/2014/main" id="{64FFD636-5811-4ED6-8361-D59A7C1DC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71551"/>
              </p:ext>
            </p:extLst>
          </p:nvPr>
        </p:nvGraphicFramePr>
        <p:xfrm>
          <a:off x="6277576" y="1517133"/>
          <a:ext cx="319357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40">
                  <a:extLst>
                    <a:ext uri="{9D8B030D-6E8A-4147-A177-3AD203B41FA5}">
                      <a16:colId xmlns:a16="http://schemas.microsoft.com/office/drawing/2014/main" val="2628678544"/>
                    </a:ext>
                  </a:extLst>
                </a:gridCol>
                <a:gridCol w="877917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884118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2916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rgbClr val="676767"/>
                          </a:solidFill>
                          <a:latin typeface="Nunito"/>
                        </a:rPr>
                        <a:t>Final do Processo: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10372"/>
                  </a:ext>
                </a:extLst>
              </a:tr>
              <a:tr h="291627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% Ferro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% Sílica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Média: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65,05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2,33</a:t>
                      </a:r>
                      <a:endParaRPr lang="pt-BR" sz="1400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+mn-cs"/>
                          <a:sym typeface="Nunito"/>
                        </a:rPr>
                        <a:t>Desvio Padrão: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1,12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676767"/>
                          </a:solidFill>
                          <a:latin typeface="Nunito"/>
                          <a:ea typeface="+mn-ea"/>
                          <a:cs typeface="+mn-cs"/>
                          <a:sym typeface="Arial"/>
                        </a:rPr>
                        <a:t>1,13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  <a:tr h="189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676767"/>
                          </a:solidFill>
                          <a:latin typeface="Nunito"/>
                          <a:sym typeface="Nunito"/>
                        </a:rPr>
                        <a:t>Mediana:   </a:t>
                      </a:r>
                      <a:endParaRPr lang="pt-BR" sz="1400" b="1" dirty="0">
                        <a:solidFill>
                          <a:srgbClr val="676767"/>
                        </a:solidFill>
                        <a:latin typeface="Nunito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</a:rPr>
                        <a:t>65,21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767"/>
                          </a:solidFill>
                          <a:latin typeface="Nunito"/>
                        </a:rPr>
                        <a:t>2,00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5705037"/>
                  </a:ext>
                </a:extLst>
              </a:tr>
            </a:tbl>
          </a:graphicData>
        </a:graphic>
      </p:graphicFrame>
      <p:cxnSp>
        <p:nvCxnSpPr>
          <p:cNvPr id="4115" name="Conector reto 4114">
            <a:extLst>
              <a:ext uri="{FF2B5EF4-FFF2-40B4-BE49-F238E27FC236}">
                <a16:creationId xmlns:a16="http://schemas.microsoft.com/office/drawing/2014/main" id="{54118BA2-5936-4A1C-9A14-E80418BB6E88}"/>
              </a:ext>
            </a:extLst>
          </p:cNvPr>
          <p:cNvCxnSpPr/>
          <p:nvPr/>
        </p:nvCxnSpPr>
        <p:spPr>
          <a:xfrm>
            <a:off x="6250280" y="5401928"/>
            <a:ext cx="324000" cy="0"/>
          </a:xfrm>
          <a:prstGeom prst="line">
            <a:avLst/>
          </a:prstGeom>
          <a:ln w="28575">
            <a:solidFill>
              <a:srgbClr val="69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C1D7167-DB79-4F16-88DF-A05A97A3D017}"/>
              </a:ext>
            </a:extLst>
          </p:cNvPr>
          <p:cNvCxnSpPr/>
          <p:nvPr/>
        </p:nvCxnSpPr>
        <p:spPr>
          <a:xfrm>
            <a:off x="6259683" y="6059295"/>
            <a:ext cx="324000" cy="0"/>
          </a:xfrm>
          <a:prstGeom prst="line">
            <a:avLst/>
          </a:prstGeom>
          <a:ln w="28575">
            <a:solidFill>
              <a:srgbClr val="69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14AFEBC-C2E2-4DA4-BF71-6F9BA1BCE890}"/>
              </a:ext>
            </a:extLst>
          </p:cNvPr>
          <p:cNvCxnSpPr/>
          <p:nvPr/>
        </p:nvCxnSpPr>
        <p:spPr>
          <a:xfrm>
            <a:off x="7289053" y="5424591"/>
            <a:ext cx="504000" cy="0"/>
          </a:xfrm>
          <a:prstGeom prst="line">
            <a:avLst/>
          </a:prstGeom>
          <a:ln w="28575">
            <a:solidFill>
              <a:srgbClr val="69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2F0E01E-4735-42A1-BF68-4A672CC10A4E}"/>
              </a:ext>
            </a:extLst>
          </p:cNvPr>
          <p:cNvCxnSpPr/>
          <p:nvPr/>
        </p:nvCxnSpPr>
        <p:spPr>
          <a:xfrm>
            <a:off x="7289053" y="6031999"/>
            <a:ext cx="504000" cy="0"/>
          </a:xfrm>
          <a:prstGeom prst="line">
            <a:avLst/>
          </a:prstGeom>
          <a:ln w="28575">
            <a:solidFill>
              <a:srgbClr val="69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5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3401-EEA1-4DDF-B528-49A028D3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" y="107239"/>
            <a:ext cx="11360800" cy="7636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676767"/>
                </a:solidFill>
              </a:rPr>
              <a:t>Análise Frequência Amostragem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AB748F-6C39-4E7E-B751-689E0B459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826" y="489039"/>
                <a:ext cx="11484853" cy="6261722"/>
              </a:xfrm>
            </p:spPr>
            <p:txBody>
              <a:bodyPr>
                <a:normAutofit/>
              </a:bodyPr>
              <a:lstStyle/>
              <a:p>
                <a:endParaRPr lang="pt-BR" sz="2400" dirty="0"/>
              </a:p>
              <a:p>
                <a:r>
                  <a:rPr lang="pt-BR" sz="2000" dirty="0"/>
                  <a:t>Agrupando a data de acordo com a hora:</a:t>
                </a:r>
              </a:p>
              <a:p>
                <a:endParaRPr lang="pt-BR" sz="2400" dirty="0"/>
              </a:p>
              <a:p>
                <a:pPr marL="615950" lvl="1" indent="0">
                  <a:buNone/>
                </a:pPr>
                <a:endParaRPr lang="pt-BR" sz="2000" dirty="0"/>
              </a:p>
              <a:p>
                <a:pPr marL="615950" lvl="1" indent="0">
                  <a:buNone/>
                </a:pPr>
                <a:endParaRPr lang="pt-BR" sz="2000" dirty="0"/>
              </a:p>
              <a:p>
                <a:pPr marL="615950" lvl="1" indent="0">
                  <a:buNone/>
                </a:pPr>
                <a:endParaRPr lang="pt-BR" sz="16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pt-BR" sz="1600" dirty="0"/>
              </a:p>
              <a:p>
                <a:pPr marL="14605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sz="2000" dirty="0"/>
                  <a:t>Maioria das horas tem 180 observações :</a:t>
                </a:r>
              </a:p>
              <a:p>
                <a:endParaRPr lang="pt-BR" sz="2000" dirty="0"/>
              </a:p>
              <a:p>
                <a:pPr marL="146050" indent="0">
                  <a:buNone/>
                </a:pPr>
                <a:r>
                  <a:rPr lang="pt-BR" sz="2000" dirty="0"/>
                  <a:t> 		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 smtClean="0"/>
                        </m:ctrlPr>
                      </m:fPr>
                      <m:num>
                        <m:r>
                          <a:rPr lang="pt-BR" sz="2400" b="0" i="1" dirty="0" smtClean="0"/>
                          <m:t>1 </m:t>
                        </m:r>
                        <m:r>
                          <a:rPr lang="pt-BR" sz="2400" b="0" i="1" dirty="0" smtClean="0"/>
                          <m:t>h𝑜𝑟𝑎</m:t>
                        </m:r>
                        <m:r>
                          <a:rPr lang="pt-BR" sz="2400" b="0" i="1" dirty="0" smtClean="0"/>
                          <m:t> </m:t>
                        </m:r>
                      </m:num>
                      <m:den>
                        <m:r>
                          <a:rPr lang="pt-BR" sz="2400" i="1" dirty="0"/>
                          <m:t>180 </m:t>
                        </m:r>
                        <m:r>
                          <a:rPr lang="pt-BR" sz="2400" i="1" dirty="0"/>
                          <m:t>𝑜𝑏𝑠𝑒𝑟𝑣𝑎</m:t>
                        </m:r>
                        <m:r>
                          <a:rPr lang="pt-BR" sz="2400" i="1" dirty="0"/>
                          <m:t>çõ</m:t>
                        </m:r>
                        <m:r>
                          <a:rPr lang="pt-BR" sz="2400" i="1" dirty="0"/>
                          <m:t>𝑒𝑠</m:t>
                        </m:r>
                      </m:den>
                    </m:f>
                    <m:r>
                      <a:rPr lang="pt-BR" sz="2400" b="0" i="0" dirty="0" smtClean="0"/>
                      <m:t>=</m:t>
                    </m:r>
                    <m:f>
                      <m:fPr>
                        <m:ctrlPr>
                          <a:rPr lang="pt-BR" sz="2400" i="1" dirty="0" smtClean="0"/>
                        </m:ctrlPr>
                      </m:fPr>
                      <m:num>
                        <m:r>
                          <a:rPr lang="pt-BR" sz="2400" i="1" dirty="0"/>
                          <m:t>3600 </m:t>
                        </m:r>
                        <m:r>
                          <a:rPr lang="pt-BR" sz="2400" i="1" dirty="0"/>
                          <m:t>𝑠𝑒𝑔𝑢𝑛𝑑𝑜𝑠</m:t>
                        </m:r>
                      </m:num>
                      <m:den>
                        <m:r>
                          <a:rPr lang="pt-BR" sz="2400" i="1" dirty="0"/>
                          <m:t>180 </m:t>
                        </m:r>
                        <m:r>
                          <a:rPr lang="pt-BR" sz="2400" i="1" dirty="0"/>
                          <m:t>𝑜𝑏𝑠𝑒𝑟𝑣</m:t>
                        </m:r>
                        <m:r>
                          <a:rPr lang="pt-BR" sz="2400" b="0" i="1" dirty="0" smtClean="0"/>
                          <m:t>𝑎</m:t>
                        </m:r>
                        <m:r>
                          <a:rPr lang="pt-BR" sz="2400" b="0" i="1" dirty="0" smtClean="0"/>
                          <m:t>çõ</m:t>
                        </m:r>
                        <m:r>
                          <a:rPr lang="pt-BR" sz="2400" b="0" i="1" dirty="0" smtClean="0"/>
                          <m:t>𝑒𝑠</m:t>
                        </m:r>
                      </m:den>
                    </m:f>
                    <m:r>
                      <a:rPr lang="pt-BR" sz="2400" b="0" i="0" dirty="0" smtClean="0"/>
                      <m:t>=</m:t>
                    </m:r>
                    <m:f>
                      <m:fPr>
                        <m:ctrlPr>
                          <a:rPr lang="pt-BR" sz="2400" i="1" dirty="0"/>
                        </m:ctrlPr>
                      </m:fPr>
                      <m:num>
                        <m:r>
                          <a:rPr lang="pt-BR" sz="2400" i="1" dirty="0"/>
                          <m:t>20</m:t>
                        </m:r>
                        <m:r>
                          <a:rPr lang="pt-BR" sz="2400" i="1" dirty="0"/>
                          <m:t> </m:t>
                        </m:r>
                        <m:r>
                          <a:rPr lang="pt-BR" sz="2400" i="1" dirty="0"/>
                          <m:t>𝑠𝑒𝑔𝑢𝑛𝑑𝑜𝑠</m:t>
                        </m:r>
                      </m:num>
                      <m:den>
                        <m:r>
                          <a:rPr lang="pt-BR" sz="2400" i="1" dirty="0"/>
                          <m:t>1 </m:t>
                        </m:r>
                        <m:r>
                          <a:rPr lang="pt-BR" sz="2400" i="1" dirty="0"/>
                          <m:t>𝑜𝑏𝑠𝑒𝑟𝑣𝑎</m:t>
                        </m:r>
                        <m:r>
                          <a:rPr lang="pt-BR" sz="2400" i="1" dirty="0"/>
                          <m:t>çõ</m:t>
                        </m:r>
                        <m:r>
                          <a:rPr lang="pt-BR" sz="2400" i="1" dirty="0"/>
                          <m:t>𝑒𝑠</m:t>
                        </m:r>
                      </m:den>
                    </m:f>
                  </m:oMath>
                </a14:m>
                <a:endParaRPr lang="pt-BR" sz="1800" dirty="0"/>
              </a:p>
              <a:p>
                <a:pPr marL="146050" indent="0">
                  <a:buNone/>
                </a:pPr>
                <a:endParaRPr lang="pt-BR" sz="1800" dirty="0"/>
              </a:p>
              <a:p>
                <a:pPr marL="146050" indent="0">
                  <a:buNone/>
                </a:pPr>
                <a:r>
                  <a:rPr lang="pt-BR" sz="1800" dirty="0"/>
                  <a:t>			 </a:t>
                </a:r>
                <a:r>
                  <a:rPr lang="pt-BR" sz="2000" dirty="0"/>
                  <a:t>1 observação a cada 20 segundos</a:t>
                </a:r>
              </a:p>
              <a:p>
                <a:pPr marL="615950" lvl="1" indent="0">
                  <a:buNone/>
                </a:pPr>
                <a:endParaRPr lang="pt-BR" sz="1800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AB748F-6C39-4E7E-B751-689E0B459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826" y="489039"/>
                <a:ext cx="11484853" cy="62617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E0A52321-5E80-4EB5-B164-E2360E794F11}"/>
              </a:ext>
            </a:extLst>
          </p:cNvPr>
          <p:cNvSpPr/>
          <p:nvPr/>
        </p:nvSpPr>
        <p:spPr>
          <a:xfrm rot="5400000">
            <a:off x="-3328330" y="3312000"/>
            <a:ext cx="6912000" cy="288000"/>
          </a:xfrm>
          <a:prstGeom prst="rect">
            <a:avLst/>
          </a:prstGeom>
          <a:solidFill>
            <a:srgbClr val="69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11D07-4724-4A66-A1E4-A27A731966F4}"/>
              </a:ext>
            </a:extLst>
          </p:cNvPr>
          <p:cNvSpPr/>
          <p:nvPr/>
        </p:nvSpPr>
        <p:spPr>
          <a:xfrm>
            <a:off x="271670" y="714342"/>
            <a:ext cx="5904000" cy="45719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Tabela 4110">
            <a:extLst>
              <a:ext uri="{FF2B5EF4-FFF2-40B4-BE49-F238E27FC236}">
                <a16:creationId xmlns:a16="http://schemas.microsoft.com/office/drawing/2014/main" id="{C3A5F3D7-5FFF-4D05-95C4-97F9A431E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11195"/>
              </p:ext>
            </p:extLst>
          </p:nvPr>
        </p:nvGraphicFramePr>
        <p:xfrm>
          <a:off x="3990251" y="1718640"/>
          <a:ext cx="385665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42">
                  <a:extLst>
                    <a:ext uri="{9D8B030D-6E8A-4147-A177-3AD203B41FA5}">
                      <a16:colId xmlns:a16="http://schemas.microsoft.com/office/drawing/2014/main" val="1102118977"/>
                    </a:ext>
                  </a:extLst>
                </a:gridCol>
                <a:gridCol w="1935113">
                  <a:extLst>
                    <a:ext uri="{9D8B030D-6E8A-4147-A177-3AD203B41FA5}">
                      <a16:colId xmlns:a16="http://schemas.microsoft.com/office/drawing/2014/main" val="2375753341"/>
                    </a:ext>
                  </a:extLst>
                </a:gridCol>
              </a:tblGrid>
              <a:tr h="291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Quantidade de horas </a:t>
                      </a:r>
                      <a:endParaRPr lang="pt-BR" sz="14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Quantidade observações por hora </a:t>
                      </a:r>
                      <a:endParaRPr lang="pt-BR" sz="14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645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  <a:sym typeface="Nunito"/>
                        </a:rPr>
                        <a:t>4095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180</a:t>
                      </a:r>
                      <a:endParaRPr lang="pt-BR" sz="1400" b="1" dirty="0">
                        <a:solidFill>
                          <a:srgbClr val="5B5B5B"/>
                        </a:solidFill>
                        <a:latin typeface="Nuni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3206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u="none" strike="noStrike" cap="none" dirty="0">
                          <a:solidFill>
                            <a:srgbClr val="5B5B5B"/>
                          </a:solidFill>
                          <a:latin typeface="Nunito"/>
                          <a:sym typeface="Arial"/>
                        </a:rPr>
                        <a:t>1</a:t>
                      </a:r>
                      <a:endParaRPr lang="pt-BR" sz="1400" b="0" i="0" u="none" strike="noStrike" cap="none" dirty="0">
                        <a:solidFill>
                          <a:srgbClr val="5B5B5B"/>
                        </a:solidFill>
                        <a:latin typeface="Nunit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u="none" strike="noStrike" cap="none" dirty="0">
                          <a:solidFill>
                            <a:srgbClr val="5B5B5B"/>
                          </a:solidFill>
                          <a:latin typeface="Nunito"/>
                          <a:sym typeface="Arial"/>
                        </a:rPr>
                        <a:t>179</a:t>
                      </a:r>
                      <a:endParaRPr lang="pt-BR" sz="1400" b="0" i="0" u="none" strike="noStrike" cap="none" dirty="0">
                        <a:solidFill>
                          <a:srgbClr val="5B5B5B"/>
                        </a:solidFill>
                        <a:latin typeface="Nunito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8874"/>
                  </a:ext>
                </a:extLst>
              </a:tr>
              <a:tr h="18940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05037"/>
                  </a:ext>
                </a:extLst>
              </a:tr>
              <a:tr h="18940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5B5B5B"/>
                          </a:solidFill>
                          <a:latin typeface="Nunit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9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567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mentum">
  <a:themeElements>
    <a:clrScheme name="Personalizada 2">
      <a:dk1>
        <a:srgbClr val="599191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0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1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2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3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4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5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6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7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8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19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0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1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2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3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4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5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6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27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3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4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5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6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7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8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ppt/theme/themeOverride9.xml><?xml version="1.0" encoding="utf-8"?>
<a:themeOverride xmlns:a="http://schemas.openxmlformats.org/drawingml/2006/main">
  <a:clrScheme name="Personalizada 2">
    <a:dk1>
      <a:srgbClr val="599191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1409</Words>
  <Application>Microsoft Office PowerPoint</Application>
  <PresentationFormat>Widescreen</PresentationFormat>
  <Paragraphs>579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Courier New</vt:lpstr>
      <vt:lpstr>Maven Pro</vt:lpstr>
      <vt:lpstr>Nunito</vt:lpstr>
      <vt:lpstr>Momentum</vt:lpstr>
      <vt:lpstr>Projeto IHM Stefanini - Qualidade Minério de Ferro Ciência de Dados</vt:lpstr>
      <vt:lpstr>Sumário</vt:lpstr>
      <vt:lpstr>Entendendo o Negócio</vt:lpstr>
      <vt:lpstr>Processo de Flotação Catiônica Reversa </vt:lpstr>
      <vt:lpstr>Características Disponibilizadas (24 Colunas)  </vt:lpstr>
      <vt:lpstr>Entendendo e Preparando  os Dados</vt:lpstr>
      <vt:lpstr>Informações Iniciais</vt:lpstr>
      <vt:lpstr>Informações Iniciais</vt:lpstr>
      <vt:lpstr>Análise Frequência Amostragem</vt:lpstr>
      <vt:lpstr>Parada de Operação</vt:lpstr>
      <vt:lpstr>Apresentação do PowerPoint</vt:lpstr>
      <vt:lpstr>Frequência Amostragem Variáveis de Saída</vt:lpstr>
      <vt:lpstr>Frequência Amostragem Variáveis de Saída</vt:lpstr>
      <vt:lpstr>Apresentação do PowerPoint</vt:lpstr>
      <vt:lpstr>Frequência Amostragem</vt:lpstr>
      <vt:lpstr>Relação Ferro x Sílica</vt:lpstr>
      <vt:lpstr>Apresentação do PowerPoint</vt:lpstr>
      <vt:lpstr>10 Maiores Correlações com a Target  </vt:lpstr>
      <vt:lpstr>Impacto do processo de flotação</vt:lpstr>
      <vt:lpstr>Qual hora do dia resulta melhor qualidade minério (menos impureza) ?</vt:lpstr>
      <vt:lpstr>Qual dia da semana resulta melhor qualidade minério (menos impureza) ?</vt:lpstr>
      <vt:lpstr>Qual dia do mês resulta melhor qualidade minério (menos impureza) ?</vt:lpstr>
      <vt:lpstr>Meses com melhor qualidade de minério na alimentação coincidem com meses com melhores resultados para qualidade pós processo (menos impureza)? </vt:lpstr>
      <vt:lpstr>Apresentação do PowerPoint</vt:lpstr>
      <vt:lpstr>Apresentação do PowerPoint</vt:lpstr>
      <vt:lpstr>Modelagem e Avaliação</vt:lpstr>
      <vt:lpstr>Divisão – Treino e Teste</vt:lpstr>
      <vt:lpstr>Feature Scaling</vt:lpstr>
      <vt:lpstr>Árvore de Decisão</vt:lpstr>
      <vt:lpstr>Árvore de Decisão – Resultado Inicial </vt:lpstr>
      <vt:lpstr>Overfit</vt:lpstr>
      <vt:lpstr>Otimização Hiperparâmetros – Grid Search</vt:lpstr>
      <vt:lpstr>Resultados Após Otimização</vt:lpstr>
      <vt:lpstr>Random Forest</vt:lpstr>
      <vt:lpstr>Random Forest Otimizado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IHM Stefanini - Qualidade Minério de Ferro</dc:title>
  <dc:creator>Beatriz gomes .</dc:creator>
  <cp:lastModifiedBy>Beatriz gomes .</cp:lastModifiedBy>
  <cp:revision>97</cp:revision>
  <dcterms:created xsi:type="dcterms:W3CDTF">2023-08-22T10:08:07Z</dcterms:created>
  <dcterms:modified xsi:type="dcterms:W3CDTF">2023-08-23T13:53:14Z</dcterms:modified>
</cp:coreProperties>
</file>