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319" r:id="rId3"/>
    <p:sldId id="300" r:id="rId4"/>
    <p:sldId id="265" r:id="rId5"/>
    <p:sldId id="304" r:id="rId6"/>
    <p:sldId id="269" r:id="rId7"/>
    <p:sldId id="310" r:id="rId8"/>
    <p:sldId id="311" r:id="rId9"/>
    <p:sldId id="312" r:id="rId10"/>
    <p:sldId id="318" r:id="rId11"/>
  </p:sldIdLst>
  <p:sldSz cx="9144000" cy="5143500" type="screen16x9"/>
  <p:notesSz cx="6858000" cy="9144000"/>
  <p:embeddedFontLst>
    <p:embeddedFont>
      <p:font typeface="Coming Soon" panose="020B0604020202020204" charset="0"/>
      <p:regular r:id="rId13"/>
    </p:embeddedFont>
    <p:embeddedFont>
      <p:font typeface="Concert One" panose="020B0604020202020204" charset="0"/>
      <p:regular r:id="rId14"/>
    </p:embeddedFont>
    <p:embeddedFont>
      <p:font typeface="Roboto Mono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1E56D-F142-4DFF-9D11-0C4F10F9F55F}">
  <a:tblStyle styleId="{7801E56D-F142-4DFF-9D11-0C4F10F9F5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809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3" r:id="rId6"/>
    <p:sldLayoutId id="2147483665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135123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Escola de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 Futebol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75" y="3620904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Base de Dados</a:t>
            </a:r>
            <a:endParaRPr b="0" dirty="0"/>
          </a:p>
        </p:txBody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A8CBA-6B72-4D51-9A12-8FFF0E48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47496" y="2266984"/>
            <a:ext cx="2137167" cy="36284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4AA2817-C970-4AF0-9471-405AC056472A}"/>
              </a:ext>
            </a:extLst>
          </p:cNvPr>
          <p:cNvSpPr txBox="1"/>
          <p:nvPr/>
        </p:nvSpPr>
        <p:spPr>
          <a:xfrm>
            <a:off x="5218993" y="3855556"/>
            <a:ext cx="3329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Grupo 4</a:t>
            </a:r>
          </a:p>
          <a:p>
            <a:r>
              <a:rPr lang="pt-PT" sz="11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Ana Beatriz Silva (A91678)</a:t>
            </a:r>
          </a:p>
          <a:p>
            <a:r>
              <a:rPr lang="pt-PT" sz="11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Beatriz Fernandes Oliveira (A91640)</a:t>
            </a:r>
          </a:p>
          <a:p>
            <a:r>
              <a:rPr lang="pt-PT" sz="11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Henrique Faria (A91637)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D13AC7-0285-49C8-B772-34FF21605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83546" y="1385819"/>
            <a:ext cx="2036240" cy="8108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5277281-535D-40E5-AE28-2A4ED87D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83546" y="1911736"/>
            <a:ext cx="2036240" cy="8474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F4EAD4E-CD9C-433F-852F-E93F4BF8DED7}"/>
              </a:ext>
            </a:extLst>
          </p:cNvPr>
          <p:cNvSpPr txBox="1"/>
          <p:nvPr/>
        </p:nvSpPr>
        <p:spPr>
          <a:xfrm>
            <a:off x="1099336" y="708916"/>
            <a:ext cx="597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2"/>
                </a:solidFill>
                <a:latin typeface="Concert One" panose="020B0604020202020204" charset="0"/>
              </a:rPr>
              <a:t>Exploração de Dados em MongoDB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6E7C99-D26F-4C50-B280-2660A778E670}"/>
              </a:ext>
            </a:extLst>
          </p:cNvPr>
          <p:cNvSpPr txBox="1"/>
          <p:nvPr/>
        </p:nvSpPr>
        <p:spPr>
          <a:xfrm>
            <a:off x="1023136" y="1417834"/>
            <a:ext cx="727620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Bef>
                <a:spcPts val="6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db.Jogador.find({"Encarregado_de_Educacao.Nome":{$</a:t>
            </a:r>
            <a:r>
              <a:rPr lang="pt-PT" sz="1200" dirty="0" err="1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regex</a:t>
            </a: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:/^M/i}}).pretty()</a:t>
            </a:r>
          </a:p>
          <a:p>
            <a:pPr marL="177800" indent="-177800">
              <a:spcBef>
                <a:spcPts val="6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db.Treinador.find({Contacto:"969876543"}).pretty()</a:t>
            </a:r>
          </a:p>
          <a:p>
            <a:pPr marL="177800" indent="-177800">
              <a:spcBef>
                <a:spcPts val="6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db.Equipa.find({ID:57},{"Fisioterapeuta.Nome":1}).pretty()</a:t>
            </a:r>
          </a:p>
          <a:p>
            <a:pPr marL="177800" indent="-177800">
              <a:spcBef>
                <a:spcPts val="6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db.Jogador.distinct("Data_de_Nascimento").length</a:t>
            </a:r>
          </a:p>
          <a:p>
            <a:pPr>
              <a:spcBef>
                <a:spcPts val="6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db.Jogador.aggregate({$match: {"Encarregado_de_Educacao.Nome": {$ne:"Maria Joaquina Teixeira"}}}, {$group:{_id:null,sum: {$sum:"$Encarregado_de_Educacao .Mensalidade" } } }) </a:t>
            </a:r>
          </a:p>
          <a:p>
            <a:pPr>
              <a:spcBef>
                <a:spcPts val="6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db.Jogador.aggregate([{"$group" : {_id:"$Localidade.Descricao", count:{$sum:1}}},{$sort:{"count":1}}])</a:t>
            </a:r>
          </a:p>
        </p:txBody>
      </p:sp>
    </p:spTree>
    <p:extLst>
      <p:ext uri="{BB962C8B-B14F-4D97-AF65-F5344CB8AC3E}">
        <p14:creationId xmlns:p14="http://schemas.microsoft.com/office/powerpoint/2010/main" val="8994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body" idx="2"/>
          </p:nvPr>
        </p:nvSpPr>
        <p:spPr>
          <a:xfrm>
            <a:off x="452064" y="1926449"/>
            <a:ext cx="3647212" cy="265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25" indent="46038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Cada Jogador é caraterizado por um ID, nome, foto, data de nascimento e morada;</a:t>
            </a:r>
          </a:p>
          <a:p>
            <a:pPr marL="85725" indent="46038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Cada Treinador tem um nome, foto, ID, morada e um tipo;</a:t>
            </a:r>
          </a:p>
          <a:p>
            <a:pPr marL="85725" indent="46038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O Escalão tem um ID e nome;</a:t>
            </a:r>
          </a:p>
          <a:p>
            <a:pPr marL="85725" indent="46038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Um Encarregado de Educação tem associado um ID, nome e mensalidade;</a:t>
            </a:r>
          </a:p>
          <a:p>
            <a:pPr marL="85725" indent="46038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Cada Equipa é definida por um ID e uma classificação</a:t>
            </a:r>
          </a:p>
          <a:p>
            <a:pPr marL="85725" indent="46038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Os Fisioterapeutas tem um ID e um nome</a:t>
            </a:r>
          </a:p>
          <a:p>
            <a:pPr marL="368300" lvl="0" indent="-2286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sz="1200"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452064" y="1353749"/>
            <a:ext cx="38013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Requisitos de Descrição</a:t>
            </a:r>
            <a:endParaRPr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EBF0FC-6A35-4140-9F78-7985AC16F722}"/>
              </a:ext>
            </a:extLst>
          </p:cNvPr>
          <p:cNvSpPr txBox="1"/>
          <p:nvPr/>
        </p:nvSpPr>
        <p:spPr>
          <a:xfrm>
            <a:off x="4890614" y="403984"/>
            <a:ext cx="36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2"/>
                </a:solidFill>
                <a:latin typeface="Concert One" panose="020B0604020202020204" charset="0"/>
              </a:rPr>
              <a:t>Requisitos de Controlo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61286D-8E24-4BD6-B388-1EDAC906B3EE}"/>
              </a:ext>
            </a:extLst>
          </p:cNvPr>
          <p:cNvSpPr txBox="1"/>
          <p:nvPr/>
        </p:nvSpPr>
        <p:spPr>
          <a:xfrm>
            <a:off x="4890614" y="710732"/>
            <a:ext cx="3801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1.Uma equipa tem um certo número de jogadores, mas é apenas treinada por um treinador;</a:t>
            </a:r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48B1B2-4AC0-47CC-8805-D3B6FA014026}"/>
              </a:ext>
            </a:extLst>
          </p:cNvPr>
          <p:cNvSpPr txBox="1"/>
          <p:nvPr/>
        </p:nvSpPr>
        <p:spPr>
          <a:xfrm>
            <a:off x="4890614" y="1353749"/>
            <a:ext cx="364721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2.Um treinador pode treinar um conjunto de equipas;</a:t>
            </a:r>
          </a:p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3.Um fisioterapeuta pode tratar várias equipas, e por transitividade, vários jogadores;</a:t>
            </a:r>
          </a:p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4.Várias equipas podem ter vários fisioterapeutas;</a:t>
            </a:r>
          </a:p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5.Um jogador pode ter um encarregado de educação;</a:t>
            </a:r>
          </a:p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6.Cada jogador só pode ter um escalão, mas um escalão pode estar associado a vários jogadores;</a:t>
            </a:r>
          </a:p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7.Um colaborador poderá registar novos jogadores e novas equipas;</a:t>
            </a:r>
          </a:p>
          <a:p>
            <a:pPr marL="85725" algn="just">
              <a:spcBef>
                <a:spcPts val="600"/>
              </a:spcBef>
              <a:buSzPct val="100000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8.Um gestor tem controlo sobre todos de dados.</a:t>
            </a:r>
          </a:p>
          <a:p>
            <a:pPr marL="85725" algn="just">
              <a:spcBef>
                <a:spcPts val="600"/>
              </a:spcBef>
              <a:buSzPct val="100000"/>
            </a:pPr>
            <a:endParaRPr lang="pt-PT" sz="1400" dirty="0"/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8C0C68-6FCD-48E2-AE5F-275773798EBC}"/>
              </a:ext>
            </a:extLst>
          </p:cNvPr>
          <p:cNvSpPr txBox="1"/>
          <p:nvPr/>
        </p:nvSpPr>
        <p:spPr>
          <a:xfrm>
            <a:off x="950739" y="356789"/>
            <a:ext cx="2803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b="1" dirty="0">
                <a:solidFill>
                  <a:schemeClr val="accent2"/>
                </a:solidFill>
                <a:latin typeface="Concert One" panose="020B0604020202020204" charset="0"/>
              </a:rPr>
              <a:t>Levantamento de</a:t>
            </a:r>
          </a:p>
          <a:p>
            <a:pPr algn="ctr"/>
            <a:r>
              <a:rPr lang="pt-PT" sz="2800" b="1" dirty="0">
                <a:solidFill>
                  <a:schemeClr val="accent2"/>
                </a:solidFill>
                <a:latin typeface="Concert One" panose="020B0604020202020204" charset="0"/>
              </a:rPr>
              <a:t>Requisitos</a:t>
            </a:r>
          </a:p>
          <a:p>
            <a:pPr algn="ctr"/>
            <a:endParaRPr lang="pt-PT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B85E4-AA7E-4082-8E9B-12F4F40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7" y="957258"/>
            <a:ext cx="4006922" cy="46578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sz="2800" dirty="0"/>
              <a:t>Requisitos de </a:t>
            </a:r>
            <a:br>
              <a:rPr lang="pt-PT" sz="2800" dirty="0"/>
            </a:br>
            <a:r>
              <a:rPr lang="pt-PT" sz="2800" dirty="0"/>
              <a:t>Exploração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F57516-41DE-4FC7-BA67-731367D8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50" y="1534008"/>
            <a:ext cx="3770615" cy="2981267"/>
          </a:xfrm>
        </p:spPr>
        <p:txBody>
          <a:bodyPr/>
          <a:lstStyle/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</a:rPr>
              <a:t>É possível aceder ao valor que os Encarregados de Educação pagam, através dos seus contactos e nomes;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/>
              <a:t>É possível descobrir os jogadores e os seus respetivos educadores;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/>
              <a:t>É possível aceder ao nome, data de nascimento, foto e local onde cada jogador vive;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/>
              <a:t>É possível saber em que equipa e escalão cada jogador pertence;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PT" sz="1200" dirty="0"/>
              <a:t>É possível aceder aos nomes dos fisioterapeutas;</a:t>
            </a:r>
          </a:p>
          <a:p>
            <a:pPr algn="just">
              <a:buFont typeface="+mj-lt"/>
              <a:buAutoNum type="arabicPeriod"/>
            </a:pPr>
            <a:endParaRPr lang="pt-PT" sz="12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49E8CDC-8195-4E0D-9177-5DF2859324B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941874" y="1204975"/>
            <a:ext cx="3647322" cy="3639334"/>
          </a:xfrm>
        </p:spPr>
        <p:txBody>
          <a:bodyPr numCol="1"/>
          <a:lstStyle/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 startAt="6"/>
            </a:pPr>
            <a:r>
              <a:rPr lang="pt-PT" sz="1200" dirty="0"/>
              <a:t>É possível aceder ao nome, foto, tipo, contacto e sítio onde um treinador mora;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 startAt="6"/>
            </a:pPr>
            <a:r>
              <a:rPr lang="pt-PT" sz="1200" dirty="0"/>
              <a:t>É possível ver quais os escalões existentes e os respetivos jogadores;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 startAt="6"/>
            </a:pPr>
            <a:r>
              <a:rPr lang="pt-PT" sz="1200" dirty="0"/>
              <a:t>É possível ver quais os escalões que um dado treinador treina;</a:t>
            </a:r>
          </a:p>
          <a:p>
            <a:pPr marL="85725" indent="28575" algn="just">
              <a:spcBef>
                <a:spcPts val="600"/>
              </a:spcBef>
              <a:buSzPct val="100000"/>
              <a:buFont typeface="+mj-lt"/>
              <a:buAutoNum type="arabicPeriod" startAt="6"/>
            </a:pPr>
            <a:r>
              <a:rPr lang="pt-PT" sz="1200" dirty="0"/>
              <a:t>É possível um treinador e um fisioterapeuta acederem ao encarregado de educação de um dado jogador;</a:t>
            </a:r>
          </a:p>
          <a:p>
            <a:pPr marL="85725" indent="28575" algn="l">
              <a:spcBef>
                <a:spcPts val="600"/>
              </a:spcBef>
              <a:buSzPct val="100000"/>
              <a:buFont typeface="+mj-lt"/>
              <a:buAutoNum type="arabicPeriod" startAt="6"/>
            </a:pPr>
            <a:r>
              <a:rPr lang="pt-PT" sz="1200" dirty="0"/>
              <a:t>É possível saber quais os fisioterapeutas destacados para uma equipa, tal como quais os jogadores que estas podem ajudar.</a:t>
            </a:r>
          </a:p>
        </p:txBody>
      </p:sp>
    </p:spTree>
    <p:extLst>
      <p:ext uri="{BB962C8B-B14F-4D97-AF65-F5344CB8AC3E}">
        <p14:creationId xmlns:p14="http://schemas.microsoft.com/office/powerpoint/2010/main" val="28823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02E86D6B-19E3-4460-AF4D-5CE68588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1078787" y="1273995"/>
            <a:ext cx="6589840" cy="3311489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FC815DC-D030-4F33-B64F-A99C66B33EF8}"/>
              </a:ext>
            </a:extLst>
          </p:cNvPr>
          <p:cNvSpPr txBox="1"/>
          <p:nvPr/>
        </p:nvSpPr>
        <p:spPr>
          <a:xfrm>
            <a:off x="1078787" y="667820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>
                <a:solidFill>
                  <a:schemeClr val="accent2"/>
                </a:solidFill>
                <a:latin typeface="Concert One" panose="020B0604020202020204" charset="0"/>
              </a:rPr>
              <a:t>Modelo Conceptual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A1C266E-EF46-4E87-82F3-F081C111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49" b="98992" l="0" r="97549">
                        <a14:foregroundMark x1="4118" y1="10756" x2="13039" y2="14454"/>
                        <a14:foregroundMark x1="13039" y1="14454" x2="21471" y2="14286"/>
                        <a14:foregroundMark x1="21471" y1="14286" x2="19216" y2="1345"/>
                        <a14:foregroundMark x1="19216" y1="1345" x2="1961" y2="840"/>
                        <a14:foregroundMark x1="1961" y1="840" x2="5490" y2="15294"/>
                        <a14:foregroundMark x1="14052" y1="16042" x2="18206" y2="16405"/>
                        <a14:foregroundMark x1="10570" y1="15738" x2="13862" y2="16026"/>
                        <a14:foregroundMark x1="5490" y1="15294" x2="10461" y2="15728"/>
                        <a14:foregroundMark x1="11831" y1="20596" x2="13235" y2="26723"/>
                        <a14:foregroundMark x1="11271" y1="18151" x2="11801" y2="20465"/>
                        <a14:foregroundMark x1="11078" y1="17311" x2="11271" y2="18151"/>
                        <a14:foregroundMark x1="7255" y1="28571" x2="980" y2="35798"/>
                        <a14:foregroundMark x1="980" y1="35798" x2="6231" y2="44189"/>
                        <a14:foregroundMark x1="22965" y1="42529" x2="24605" y2="33274"/>
                        <a14:foregroundMark x1="23312" y1="31193" x2="7059" y2="27059"/>
                        <a14:foregroundMark x1="98" y1="4034" x2="20588" y2="1681"/>
                        <a14:foregroundMark x1="20588" y1="1681" x2="1471" y2="5714"/>
                        <a14:foregroundMark x1="1471" y1="5714" x2="294" y2="5042"/>
                        <a14:foregroundMark x1="92745" y1="92941" x2="98922" y2="83697"/>
                        <a14:foregroundMark x1="98922" y1="83697" x2="98725" y2="42857"/>
                        <a14:foregroundMark x1="98725" y1="42857" x2="92941" y2="64202"/>
                        <a14:foregroundMark x1="92941" y1="64202" x2="93824" y2="92101"/>
                        <a14:foregroundMark x1="3824" y1="52437" x2="3235" y2="88571"/>
                        <a14:foregroundMark x1="3235" y1="88571" x2="12745" y2="99160"/>
                        <a14:foregroundMark x1="12745" y1="99160" x2="23529" y2="98992"/>
                        <a14:foregroundMark x1="23529" y1="98992" x2="25784" y2="69748"/>
                        <a14:foregroundMark x1="25275" y1="61896" x2="24706" y2="53109"/>
                        <a14:foregroundMark x1="25784" y1="69748" x2="25443" y2="64492"/>
                        <a14:foregroundMark x1="24706" y1="53109" x2="11765" y2="52773"/>
                        <a14:foregroundMark x1="11765" y1="52773" x2="20490" y2="50924"/>
                        <a14:foregroundMark x1="20490" y1="50924" x2="24510" y2="53445"/>
                        <a14:foregroundMark x1="28317" y1="9762" x2="37843" y2="11933"/>
                        <a14:foregroundMark x1="24116" y1="8805" x2="26509" y2="9350"/>
                        <a14:foregroundMark x1="22353" y1="8403" x2="23530" y2="8671"/>
                        <a14:foregroundMark x1="29804" y1="11564" x2="29804" y2="12269"/>
                        <a14:foregroundMark x1="29804" y1="9916" x2="29804" y2="10957"/>
                        <a14:foregroundMark x1="27501" y1="9106" x2="30392" y2="9748"/>
                        <a14:foregroundMark x1="22059" y1="7899" x2="26723" y2="8934"/>
                        <a14:foregroundMark x1="27674" y1="9246" x2="29804" y2="8403"/>
                        <a14:foregroundMark x1="25980" y1="9916" x2="26278" y2="9798"/>
                        <a14:foregroundMark x1="25981" y1="10376" x2="21961" y2="8739"/>
                        <a14:foregroundMark x1="10490" y1="17647" x2="12647" y2="27059"/>
                        <a14:foregroundMark x1="22745" y1="27059" x2="25196" y2="33613"/>
                        <a14:foregroundMark x1="17549" y1="45882" x2="24608" y2="43361"/>
                        <a14:foregroundMark x1="4706" y1="53277" x2="4020" y2="52269"/>
                        <a14:foregroundMark x1="37549" y1="2017" x2="37255" y2="16807"/>
                        <a14:foregroundMark x1="37255" y1="16807" x2="46471" y2="22353"/>
                        <a14:foregroundMark x1="46471" y1="22353" x2="53333" y2="16807"/>
                        <a14:foregroundMark x1="53333" y1="16807" x2="53039" y2="3697"/>
                        <a14:foregroundMark x1="53039" y1="3697" x2="38333" y2="5378"/>
                        <a14:foregroundMark x1="44804" y1="23193" x2="45000" y2="67395"/>
                        <a14:foregroundMark x1="27236" y1="66762" x2="34020" y2="66387"/>
                        <a14:foregroundMark x1="24902" y1="66891" x2="26890" y2="66781"/>
                        <a14:foregroundMark x1="34020" y1="66387" x2="32941" y2="66387"/>
                        <a14:foregroundMark x1="25686" y1="67227" x2="35392" y2="67563"/>
                        <a14:foregroundMark x1="35392" y1="67563" x2="44510" y2="67395"/>
                        <a14:foregroundMark x1="44510" y1="67395" x2="45588" y2="23193"/>
                        <a14:foregroundMark x1="25784" y1="86050" x2="33333" y2="84370"/>
                        <a14:foregroundMark x1="38425" y1="86359" x2="41078" y2="87395"/>
                        <a14:foregroundMark x1="33333" y1="84370" x2="33780" y2="84544"/>
                        <a14:foregroundMark x1="41078" y1="87395" x2="42451" y2="87395"/>
                        <a14:foregroundMark x1="24804" y1="82689" x2="33333" y2="83361"/>
                        <a14:foregroundMark x1="38389" y1="86437" x2="42451" y2="88908"/>
                        <a14:foregroundMark x1="33333" y1="83361" x2="34113" y2="83835"/>
                        <a14:foregroundMark x1="42451" y1="88908" x2="42941" y2="88908"/>
                        <a14:foregroundMark x1="42451" y1="80000" x2="42451" y2="94454"/>
                        <a14:foregroundMark x1="42451" y1="94454" x2="50098" y2="96303"/>
                        <a14:foregroundMark x1="50098" y1="96303" x2="56863" y2="89076"/>
                        <a14:foregroundMark x1="56863" y1="89076" x2="50784" y2="80168"/>
                        <a14:foregroundMark x1="50784" y1="80168" x2="43529" y2="79496"/>
                        <a14:foregroundMark x1="63295" y1="85514" x2="65027" y2="85084"/>
                        <a14:foregroundMark x1="57745" y1="86891" x2="59560" y2="86441"/>
                        <a14:foregroundMark x1="71525" y1="80070" x2="72255" y2="79496"/>
                        <a14:foregroundMark x1="72255" y1="79496" x2="75098" y2="79496"/>
                        <a14:foregroundMark x1="56373" y1="86050" x2="58039" y2="86387"/>
                        <a14:foregroundMark x1="62661" y1="88398" x2="65392" y2="88571"/>
                        <a14:foregroundMark x1="61528" y1="88326" x2="62539" y2="88390"/>
                        <a14:foregroundMark x1="57451" y1="88067" x2="61336" y2="88314"/>
                        <a14:foregroundMark x1="65564" y1="81938" x2="65588" y2="81008"/>
                        <a14:foregroundMark x1="65392" y1="88571" x2="65451" y2="86307"/>
                        <a14:foregroundMark x1="65196" y1="80504" x2="65196" y2="81913"/>
                        <a14:foregroundMark x1="49314" y1="56975" x2="49314" y2="72269"/>
                        <a14:foregroundMark x1="49314" y1="72269" x2="55347" y2="75483"/>
                        <a14:foregroundMark x1="56770" y1="76125" x2="64118" y2="75798"/>
                        <a14:foregroundMark x1="64118" y1="75798" x2="67647" y2="64034"/>
                        <a14:foregroundMark x1="67647" y1="64034" x2="55686" y2="56975"/>
                        <a14:foregroundMark x1="55686" y1="56975" x2="63922" y2="55966"/>
                        <a14:foregroundMark x1="63922" y1="55966" x2="64706" y2="55966"/>
                        <a14:foregroundMark x1="73228" y1="65714" x2="75686" y2="65714"/>
                        <a14:foregroundMark x1="70178" y1="65714" x2="70798" y2="65714"/>
                        <a14:foregroundMark x1="68041" y1="65714" x2="69002" y2="65714"/>
                        <a14:foregroundMark x1="73627" y1="64706" x2="74804" y2="64706"/>
                        <a14:foregroundMark x1="60684" y1="12168" x2="63824" y2="12269"/>
                        <a14:foregroundMark x1="53333" y1="11933" x2="60582" y2="12165"/>
                        <a14:foregroundMark x1="63824" y1="12269" x2="63039" y2="38824"/>
                        <a14:foregroundMark x1="63039" y1="38824" x2="64020" y2="21176"/>
                        <a14:foregroundMark x1="64020" y1="21176" x2="64020" y2="41008"/>
                        <a14:foregroundMark x1="64020" y1="38151" x2="64020" y2="50588"/>
                        <a14:foregroundMark x1="64020" y1="51933" x2="73529" y2="51765"/>
                        <a14:foregroundMark x1="73529" y1="51765" x2="73529" y2="51765"/>
                        <a14:foregroundMark x1="74433" y1="52278" x2="75588" y2="52437"/>
                        <a14:foregroundMark x1="64608" y1="50924" x2="74135" y2="52237"/>
                        <a14:foregroundMark x1="84682" y1="31619" x2="86863" y2="35294"/>
                        <a14:foregroundMark x1="83871" y1="30252" x2="84669" y2="31598"/>
                        <a14:foregroundMark x1="82591" y1="28096" x2="82888" y2="28596"/>
                        <a14:foregroundMark x1="81078" y1="25546" x2="82411" y2="27791"/>
                        <a14:foregroundMark x1="86863" y1="35294" x2="86863" y2="36134"/>
                        <a14:foregroundMark x1="96961" y1="38992" x2="99706" y2="80504"/>
                        <a14:foregroundMark x1="99706" y1="80504" x2="97647" y2="93613"/>
                        <a14:foregroundMark x1="97647" y1="93613" x2="97059" y2="93613"/>
                        <a14:foregroundMark x1="66961" y1="3866" x2="67059" y2="16639"/>
                        <a14:foregroundMark x1="67059" y1="16639" x2="73824" y2="25546"/>
                        <a14:foregroundMark x1="73824" y1="25546" x2="83529" y2="25210"/>
                        <a14:foregroundMark x1="83529" y1="25210" x2="92255" y2="25210"/>
                        <a14:foregroundMark x1="92255" y1="25210" x2="94902" y2="6555"/>
                        <a14:foregroundMark x1="94902" y1="6555" x2="79706" y2="1008"/>
                        <a14:foregroundMark x1="79706" y1="1008" x2="70588" y2="3193"/>
                        <a14:foregroundMark x1="70588" y1="3193" x2="76176" y2="1849"/>
                        <a14:foregroundMark x1="11373" y1="21176" x2="13333" y2="22185"/>
                        <a14:foregroundMark x1="10784" y1="22185" x2="11275" y2="23697"/>
                        <a14:foregroundMark x1="33490" y1="86562" x2="33824" y2="88403"/>
                        <a14:foregroundMark x1="32941" y1="83529" x2="33307" y2="85550"/>
                        <a14:foregroundMark x1="33235" y1="87563" x2="34902" y2="88571"/>
                        <a14:foregroundMark x1="83278" y1="30782" x2="84548" y2="32020"/>
                        <a14:foregroundMark x1="82041" y1="29577" x2="82215" y2="29746"/>
                        <a14:foregroundMark x1="80490" y1="28067" x2="81826" y2="29367"/>
                        <a14:foregroundMark x1="86863" y1="31597" x2="86667" y2="31765"/>
                        <a14:foregroundMark x1="13039" y1="22857" x2="13235" y2="27227"/>
                        <a14:foregroundMark x1="10490" y1="17815" x2="10490" y2="22689"/>
                        <a14:foregroundMark x1="30294" y1="11933" x2="37549" y2="12941"/>
                        <a14:foregroundMark x1="60760" y1="12392" x2="63431" y2="12437"/>
                        <a14:foregroundMark x1="53431" y1="12269" x2="60633" y2="12390"/>
                        <a14:foregroundMark x1="63431" y1="12437" x2="63725" y2="51429"/>
                        <a14:foregroundMark x1="72945" y1="66602" x2="74706" y2="66723"/>
                        <a14:foregroundMark x1="67353" y1="66218" x2="69867" y2="66391"/>
                        <a14:foregroundMark x1="68333" y1="65210" x2="68333" y2="65210"/>
                        <a14:foregroundMark x1="68333" y1="65210" x2="68333" y2="65210"/>
                        <a14:foregroundMark x1="73922" y1="65210" x2="73922" y2="65210"/>
                        <a14:foregroundMark x1="73922" y1="65210" x2="73922" y2="65210"/>
                        <a14:foregroundMark x1="67647" y1="65210" x2="71373" y2="65546"/>
                        <a14:foregroundMark x1="67941" y1="65210" x2="72451" y2="65042"/>
                        <a14:foregroundMark x1="65882" y1="80336" x2="65882" y2="80336"/>
                        <a14:foregroundMark x1="65196" y1="80336" x2="65196" y2="87899"/>
                        <a14:foregroundMark x1="65588" y1="81008" x2="65588" y2="87731"/>
                        <a14:foregroundMark x1="65196" y1="80336" x2="72549" y2="81513"/>
                        <a14:foregroundMark x1="72549" y1="81513" x2="73137" y2="81345"/>
                        <a14:foregroundMark x1="34020" y1="83529" x2="34020" y2="88235"/>
                        <a14:foregroundMark x1="34020" y1="88235" x2="42255" y2="88235"/>
                        <a14:foregroundMark x1="33235" y1="86723" x2="41471" y2="88235"/>
                        <a14:foregroundMark x1="41471" y1="88235" x2="41667" y2="88235"/>
                        <a14:foregroundMark x1="38333" y1="87227" x2="36078" y2="87227"/>
                        <a14:foregroundMark x1="26569" y1="67227" x2="36275" y2="68067"/>
                        <a14:foregroundMark x1="36275" y1="68067" x2="44510" y2="67563"/>
                        <a14:foregroundMark x1="25784" y1="66723" x2="44118" y2="68908"/>
                        <a14:foregroundMark x1="44804" y1="65714" x2="36765" y2="67395"/>
                        <a14:foregroundMark x1="36765" y1="67395" x2="34706" y2="66723"/>
                        <a14:foregroundMark x1="39608" y1="68067" x2="36176" y2="66218"/>
                        <a14:foregroundMark x1="80490" y1="29076" x2="80490" y2="32437"/>
                        <a14:foregroundMark x1="80490" y1="32437" x2="80490" y2="32437"/>
                        <a14:foregroundMark x1="80490" y1="32437" x2="87451" y2="32437"/>
                        <a14:foregroundMark x1="87255" y1="32941" x2="87451" y2="38824"/>
                        <a14:foregroundMark x1="69314" y1="65546" x2="73039" y2="66555"/>
                        <a14:foregroundMark x1="65294" y1="79832" x2="73333" y2="80504"/>
                        <a14:foregroundMark x1="65784" y1="79496" x2="72843" y2="80504"/>
                        <a14:foregroundMark x1="69608" y1="80000" x2="72157" y2="79832"/>
                        <a14:foregroundMark x1="71569" y1="79832" x2="68431" y2="79832"/>
                        <a14:foregroundMark x1="60686" y1="87227" x2="63725" y2="88403"/>
                        <a14:foregroundMark x1="60000" y1="87395" x2="63431" y2="87395"/>
                        <a14:foregroundMark x1="53922" y1="10588" x2="53922" y2="10588"/>
                        <a14:foregroundMark x1="53922" y1="10588" x2="53922" y2="10588"/>
                        <a14:foregroundMark x1="53922" y1="11092" x2="54902" y2="11597"/>
                        <a14:foregroundMark x1="53627" y1="11765" x2="54804" y2="12605"/>
                        <a14:foregroundMark x1="56078" y1="12605" x2="62451" y2="12101"/>
                        <a14:foregroundMark x1="55980" y1="13277" x2="55784" y2="11597"/>
                        <a14:foregroundMark x1="55784" y1="11597" x2="63235" y2="12269"/>
                        <a14:foregroundMark x1="60588" y1="11261" x2="64020" y2="12605"/>
                        <a14:foregroundMark x1="71275" y1="51261" x2="73824" y2="51261"/>
                        <a14:foregroundMark x1="70392" y1="51261" x2="67941" y2="51261"/>
                        <a14:foregroundMark x1="45098" y1="43361" x2="45392" y2="69412"/>
                        <a14:foregroundMark x1="25098" y1="30588" x2="25098" y2="44370"/>
                        <a14:foregroundMark x1="25098" y1="44370" x2="23333" y2="45714"/>
                        <a14:foregroundMark x1="23627" y1="27563" x2="21176" y2="27563"/>
                        <a14:foregroundMark x1="8137" y1="27059" x2="6373" y2="27059"/>
                        <a14:foregroundMark x1="50196" y1="22185" x2="53039" y2="22185"/>
                        <a14:foregroundMark x1="6471" y1="52101" x2="4118" y2="64706"/>
                        <a14:foregroundMark x1="4118" y1="64706" x2="4118" y2="65210"/>
                        <a14:foregroundMark x1="3824" y1="75966" x2="3431" y2="54790"/>
                        <a14:backgroundMark x1="8823" y1="18795" x2="882" y2="18319"/>
                        <a14:backgroundMark x1="882" y1="18319" x2="6721" y2="24648"/>
                        <a14:backgroundMark x1="7641" y1="24949" x2="8039" y2="22353"/>
                        <a14:backgroundMark x1="8823" y1="20180" x2="2647" y2="25546"/>
                        <a14:backgroundMark x1="2647" y1="25546" x2="8823" y2="19251"/>
                        <a14:backgroundMark x1="980" y1="47059" x2="17707" y2="45400"/>
                        <a14:backgroundMark x1="17204" y1="46932" x2="4314" y2="50756"/>
                        <a14:backgroundMark x1="3190" y1="91853" x2="3137" y2="93782"/>
                        <a14:backgroundMark x1="4314" y1="50756" x2="4267" y2="52458"/>
                        <a14:backgroundMark x1="1894" y1="68498" x2="882" y2="47899"/>
                        <a14:backgroundMark x1="2908" y1="89128" x2="2880" y2="88555"/>
                        <a14:backgroundMark x1="3137" y1="93782" x2="3034" y2="91679"/>
                        <a14:backgroundMark x1="12941" y1="18319" x2="21176" y2="23866"/>
                        <a14:backgroundMark x1="26765" y1="32865" x2="27647" y2="34286"/>
                        <a14:backgroundMark x1="21176" y1="23866" x2="21974" y2="25152"/>
                        <a14:backgroundMark x1="27647" y1="34286" x2="26863" y2="54118"/>
                        <a14:backgroundMark x1="26863" y1="54118" x2="35294" y2="63697"/>
                        <a14:backgroundMark x1="35294" y1="63697" x2="43274" y2="54089"/>
                        <a14:backgroundMark x1="43176" y1="31977" x2="30098" y2="14958"/>
                        <a14:backgroundMark x1="30098" y1="14958" x2="22745" y2="17479"/>
                        <a14:backgroundMark x1="22745" y1="17479" x2="22549" y2="17647"/>
                        <a14:backgroundMark x1="14510" y1="19328" x2="23627" y2="17815"/>
                        <a14:backgroundMark x1="23627" y1="2857" x2="28846" y2="6605"/>
                        <a14:backgroundMark x1="29203" y1="6464" x2="24020" y2="1513"/>
                        <a14:backgroundMark x1="24020" y1="1513" x2="23922" y2="1513"/>
                        <a14:backgroundMark x1="26275" y1="2521" x2="35858" y2="3185"/>
                        <a14:backgroundMark x1="35855" y1="3338" x2="31822" y2="7997"/>
                        <a14:backgroundMark x1="30326" y1="6795" x2="30686" y2="7059"/>
                        <a14:backgroundMark x1="27255" y1="4538" x2="29640" y2="6291"/>
                        <a14:backgroundMark x1="54020" y1="2353" x2="62517" y2="9795"/>
                        <a14:backgroundMark x1="62009" y1="9133" x2="55000" y2="1513"/>
                        <a14:backgroundMark x1="55000" y1="1513" x2="54804" y2="1513"/>
                        <a14:backgroundMark x1="53065" y1="22116" x2="61809" y2="18464"/>
                        <a14:backgroundMark x1="46863" y1="24706" x2="49700" y2="23521"/>
                        <a14:backgroundMark x1="62035" y1="48472" x2="50490" y2="52941"/>
                        <a14:backgroundMark x1="50490" y1="52941" x2="46535" y2="37645"/>
                        <a14:backgroundMark x1="26274" y1="71957" x2="32059" y2="80168"/>
                        <a14:backgroundMark x1="25784" y1="71261" x2="26186" y2="71831"/>
                        <a14:backgroundMark x1="32059" y1="80168" x2="33114" y2="80882"/>
                        <a14:backgroundMark x1="39409" y1="84060" x2="38235" y2="70756"/>
                        <a14:backgroundMark x1="35407" y1="70456" x2="28725" y2="69748"/>
                        <a14:backgroundMark x1="38235" y1="70756" x2="35628" y2="70480"/>
                        <a14:backgroundMark x1="28458" y1="69858" x2="26275" y2="70756"/>
                        <a14:backgroundMark x1="42331" y1="71184" x2="47745" y2="73445"/>
                        <a14:backgroundMark x1="47745" y1="73445" x2="40392" y2="72269"/>
                        <a14:backgroundMark x1="46957" y1="60276" x2="47451" y2="42185"/>
                        <a14:backgroundMark x1="47451" y1="42185" x2="46765" y2="42185"/>
                        <a14:backgroundMark x1="65687" y1="34917" x2="66848" y2="48732"/>
                        <a14:backgroundMark x1="66922" y1="48742" x2="72549" y2="32773"/>
                        <a14:backgroundMark x1="72549" y1="32773" x2="66078" y2="29076"/>
                        <a14:backgroundMark x1="71961" y1="29580" x2="72451" y2="30588"/>
                        <a14:backgroundMark x1="55196" y1="77647" x2="61189" y2="84984"/>
                        <a14:backgroundMark x1="61324" y1="84984" x2="55686" y2="76807"/>
                        <a14:backgroundMark x1="55686" y1="76807" x2="55686" y2="76807"/>
                        <a14:backgroundMark x1="68830" y1="62847" x2="74020" y2="53950"/>
                        <a14:backgroundMark x1="74020" y1="53950" x2="70581" y2="62724"/>
                        <a14:backgroundMark x1="62451" y1="18319" x2="61186" y2="14563"/>
                        <a14:backgroundMark x1="84804" y1="28067" x2="84804" y2="30026"/>
                        <a14:backgroundMark x1="29118" y1="13950" x2="24216" y2="10924"/>
                        <a14:backgroundMark x1="25784" y1="10756" x2="28922" y2="13277"/>
                        <a14:backgroundMark x1="25784" y1="61176" x2="27873" y2="64483"/>
                        <a14:backgroundMark x1="25784" y1="88571" x2="32374" y2="88886"/>
                        <a14:backgroundMark x1="67256" y1="85553" x2="69277" y2="83506"/>
                        <a14:backgroundMark x1="83922" y1="28067" x2="84273" y2="30026"/>
                        <a14:backgroundMark x1="83431" y1="29076" x2="83616" y2="30026"/>
                        <a14:backgroundMark x1="82059" y1="28739" x2="82353" y2="28739"/>
                        <a14:backgroundMark x1="85392" y1="29076" x2="85784" y2="28739"/>
                        <a14:backgroundMark x1="62639" y1="84984" x2="64375" y2="82221"/>
                        <a14:backgroundMark x1="67941" y1="69412" x2="70205" y2="68382"/>
                      </a14:backgroundRemoval>
                    </a14:imgEffect>
                    <a14:imgEffect>
                      <a14:sharpenSoften amount="28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241" y="1079301"/>
            <a:ext cx="6311701" cy="36818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3913B7-E3A6-4E93-B93A-D9E7A02BD128}"/>
              </a:ext>
            </a:extLst>
          </p:cNvPr>
          <p:cNvSpPr txBox="1"/>
          <p:nvPr/>
        </p:nvSpPr>
        <p:spPr>
          <a:xfrm>
            <a:off x="1106241" y="47261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>
                <a:solidFill>
                  <a:schemeClr val="accent2"/>
                </a:solidFill>
                <a:latin typeface="Concert One" panose="020B0604020202020204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9514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5FEBBAF1-DF1D-4E5F-BBBE-78D01D07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1" y="2790586"/>
            <a:ext cx="3303732" cy="752126"/>
          </a:xfrm>
          <a:prstGeom prst="rect">
            <a:avLst/>
          </a:prstGeom>
        </p:spPr>
      </p:pic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691713" y="556204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Queries</a:t>
            </a:r>
            <a:endParaRPr dirty="0"/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1C25ABD-C56B-4A04-ACDF-104E2A33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52" y="1603477"/>
            <a:ext cx="3297693" cy="7387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C75A23-DB67-4E98-A17A-6398AD956BDF}"/>
              </a:ext>
            </a:extLst>
          </p:cNvPr>
          <p:cNvSpPr txBox="1"/>
          <p:nvPr/>
        </p:nvSpPr>
        <p:spPr>
          <a:xfrm>
            <a:off x="497646" y="967569"/>
            <a:ext cx="360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Obtém o nome do fisioterapeuta da equipa com id igual a ’57’;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D8ECB9-C29A-45E8-A721-CD144AC8FD0B}"/>
              </a:ext>
            </a:extLst>
          </p:cNvPr>
          <p:cNvSpPr txBox="1"/>
          <p:nvPr/>
        </p:nvSpPr>
        <p:spPr>
          <a:xfrm>
            <a:off x="497646" y="2342262"/>
            <a:ext cx="360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2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Conta o número de jogadores de cada localidade;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5C5BAC-D0D9-4691-B189-20D15A68EC16}"/>
              </a:ext>
            </a:extLst>
          </p:cNvPr>
          <p:cNvSpPr txBox="1"/>
          <p:nvPr/>
        </p:nvSpPr>
        <p:spPr>
          <a:xfrm>
            <a:off x="487659" y="3591316"/>
            <a:ext cx="360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3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Conta o número de datas de nascimento sem repetir datas;</a:t>
            </a:r>
            <a:endParaRPr lang="pt-PT" dirty="0">
              <a:solidFill>
                <a:schemeClr val="accent6"/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A29B041-7103-46BA-8AF9-5A283F2F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11" y="4101585"/>
            <a:ext cx="3280772" cy="20976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6E55DB0-B351-411A-99A6-7792E8B9FC48}"/>
              </a:ext>
            </a:extLst>
          </p:cNvPr>
          <p:cNvSpPr txBox="1"/>
          <p:nvPr/>
        </p:nvSpPr>
        <p:spPr>
          <a:xfrm>
            <a:off x="5043815" y="644403"/>
            <a:ext cx="360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4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Seleciona os nomes dos encarregados de educação começados por ‘m’;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E7C2DFF-0D37-4943-B253-4E5D6509B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125" y="1210628"/>
            <a:ext cx="2241044" cy="38866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79C336-ED28-4AB9-9720-C91ABA391A49}"/>
              </a:ext>
            </a:extLst>
          </p:cNvPr>
          <p:cNvSpPr txBox="1"/>
          <p:nvPr/>
        </p:nvSpPr>
        <p:spPr>
          <a:xfrm>
            <a:off x="5043815" y="1805564"/>
            <a:ext cx="360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5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Seleciona os treinadores com contacto diferente de 969876543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6E650C1-B539-47BE-890C-6B909B0FD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125" y="2313885"/>
            <a:ext cx="2135619" cy="37635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03FB3-9B07-47AA-BC47-EF72C11EB83B}"/>
              </a:ext>
            </a:extLst>
          </p:cNvPr>
          <p:cNvSpPr txBox="1"/>
          <p:nvPr/>
        </p:nvSpPr>
        <p:spPr>
          <a:xfrm>
            <a:off x="5043815" y="2829545"/>
            <a:ext cx="360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6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Para cada jogador de uma localidade, dá-nos os jogadores que também pertencem a essa localidade</a:t>
            </a:r>
          </a:p>
        </p:txBody>
      </p:sp>
      <p:pic>
        <p:nvPicPr>
          <p:cNvPr id="24" name="Imagem 23" descr="Uma imagem com texto&#10;&#10;Descrição gerada automaticamente">
            <a:extLst>
              <a:ext uri="{FF2B5EF4-FFF2-40B4-BE49-F238E27FC236}">
                <a16:creationId xmlns:a16="http://schemas.microsoft.com/office/drawing/2014/main" id="{49C1C254-5AA7-4571-BFC3-9907A04A3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1972" y="3517551"/>
            <a:ext cx="3604382" cy="830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20304-5809-4AE9-8E5A-DF358E11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31" y="1035588"/>
            <a:ext cx="3230627" cy="583371"/>
          </a:xfrm>
        </p:spPr>
        <p:txBody>
          <a:bodyPr/>
          <a:lstStyle/>
          <a:p>
            <a:pPr algn="ctr"/>
            <a:r>
              <a:rPr lang="pt-PT" dirty="0"/>
              <a:t>Criação de Índices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53C814-71F7-48F6-973B-408D9C810800}"/>
              </a:ext>
            </a:extLst>
          </p:cNvPr>
          <p:cNvSpPr txBox="1"/>
          <p:nvPr/>
        </p:nvSpPr>
        <p:spPr>
          <a:xfrm>
            <a:off x="466838" y="2219865"/>
            <a:ext cx="366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Comando utilizado para criar o índice NomeJogador na coluna nome da tabela jogador;</a:t>
            </a:r>
          </a:p>
          <a:p>
            <a:pPr marL="342900" indent="-342900">
              <a:buFont typeface="+mj-lt"/>
              <a:buAutoNum type="arabicPeriod"/>
            </a:pPr>
            <a:endParaRPr lang="pt-PT" sz="1200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1AD65C-A504-4E35-AA4B-79A4A552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89" y="3050862"/>
            <a:ext cx="2962913" cy="1767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D199CB-9C72-47FC-A98B-A4E2A9626B8B}"/>
              </a:ext>
            </a:extLst>
          </p:cNvPr>
          <p:cNvSpPr txBox="1"/>
          <p:nvPr/>
        </p:nvSpPr>
        <p:spPr>
          <a:xfrm>
            <a:off x="4926524" y="1035588"/>
            <a:ext cx="3664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SzPct val="100000"/>
              <a:buFont typeface="+mj-lt"/>
              <a:buAutoNum type="arabicPeriod" startAt="2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Comando utilizado para criar o índice NomeEE na coluna nome da tabela encarregado_de_educação;</a:t>
            </a:r>
          </a:p>
          <a:p>
            <a:pPr>
              <a:buFont typeface="+mj-lt"/>
              <a:buAutoNum type="arabicPeriod" startAt="2"/>
            </a:pPr>
            <a:endParaRPr lang="pt-PT" sz="1400" dirty="0"/>
          </a:p>
          <a:p>
            <a:pPr marL="342900" indent="-342900">
              <a:buFont typeface="+mj-lt"/>
              <a:buAutoNum type="arabicPeriod" startAt="2"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144D8A-107A-427B-89B7-A72CDF48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24" y="1900750"/>
            <a:ext cx="3664014" cy="1950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DADA5E-8AAC-48F0-9357-2303C0251EE0}"/>
              </a:ext>
            </a:extLst>
          </p:cNvPr>
          <p:cNvSpPr txBox="1"/>
          <p:nvPr/>
        </p:nvSpPr>
        <p:spPr>
          <a:xfrm>
            <a:off x="4926524" y="2796774"/>
            <a:ext cx="3585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3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Comando utilizado para criar índice NomeT na coluna nome da tabela treinador.</a:t>
            </a:r>
          </a:p>
          <a:p>
            <a:pPr marL="342900" indent="-342900">
              <a:buFont typeface="+mj-lt"/>
              <a:buAutoNum type="arabicPeriod" startAt="3"/>
            </a:pP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A5A7D4-1261-4FFD-84C2-03EA20D79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488" y="3675515"/>
            <a:ext cx="2658086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31626-3846-4805-804B-DF2FAE5B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711173"/>
            <a:ext cx="3051425" cy="490903"/>
          </a:xfrm>
        </p:spPr>
        <p:txBody>
          <a:bodyPr/>
          <a:lstStyle/>
          <a:p>
            <a:pPr algn="ctr"/>
            <a:r>
              <a:rPr lang="pt-PT" dirty="0"/>
              <a:t>Procedimentos</a:t>
            </a:r>
            <a:endParaRPr lang="pt-PT" sz="21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F85DFD-DBB2-4C13-932B-4F8A4E4A5C49}"/>
              </a:ext>
            </a:extLst>
          </p:cNvPr>
          <p:cNvSpPr txBox="1"/>
          <p:nvPr/>
        </p:nvSpPr>
        <p:spPr>
          <a:xfrm>
            <a:off x="472612" y="1350380"/>
            <a:ext cx="36986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Obter os Jogadores da localidade dada como argumento;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662678-05FA-4887-B007-A3C6F8E1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2" y="1962247"/>
            <a:ext cx="3322608" cy="13229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716DE7-B1D9-4B6F-99AD-81B3C934EC66}"/>
              </a:ext>
            </a:extLst>
          </p:cNvPr>
          <p:cNvSpPr txBox="1"/>
          <p:nvPr/>
        </p:nvSpPr>
        <p:spPr>
          <a:xfrm>
            <a:off x="4972694" y="663620"/>
            <a:ext cx="3698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+mj-lt"/>
              <a:buAutoNum type="arabicPeriod" startAt="2"/>
              <a:tabLst>
                <a:tab pos="85725" algn="l"/>
              </a:tabLst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Calcula a diferença de anos entre o dia de hoje e a data de nascimento de um dado jogador;</a:t>
            </a:r>
          </a:p>
          <a:p>
            <a:pPr marL="342900" indent="-342900">
              <a:buFont typeface="+mj-lt"/>
              <a:buAutoNum type="arabicPeriod" startAt="2"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E6FBB6-9517-4941-96D3-AF4304AF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56" y="1350380"/>
            <a:ext cx="3145919" cy="12237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3AC3BA-3291-49BE-A419-618B24913C5F}"/>
              </a:ext>
            </a:extLst>
          </p:cNvPr>
          <p:cNvSpPr txBox="1"/>
          <p:nvPr/>
        </p:nvSpPr>
        <p:spPr>
          <a:xfrm>
            <a:off x="4972695" y="2716845"/>
            <a:ext cx="36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SzPct val="100000"/>
              <a:buFont typeface="+mj-lt"/>
              <a:buAutoNum type="arabicPeriod" startAt="3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Contar o número de equipas que um dado treinador treina.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72A59E-A799-4DED-9FDD-A3D94762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61" y="3178510"/>
            <a:ext cx="3316511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81600AB-AF8B-4A00-A5C6-BD8CCE29CF2F}"/>
              </a:ext>
            </a:extLst>
          </p:cNvPr>
          <p:cNvSpPr txBox="1"/>
          <p:nvPr/>
        </p:nvSpPr>
        <p:spPr>
          <a:xfrm>
            <a:off x="4941871" y="773667"/>
            <a:ext cx="371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6"/>
              </a:buClr>
              <a:buFont typeface="+mj-lt"/>
              <a:buAutoNum type="arabicPeriod" startAt="2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Exemplo da coleção Equipa: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D240DEA-F024-45AF-9759-E62ED61A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54" y="1192434"/>
            <a:ext cx="3245338" cy="12884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839E63-B02E-403E-8E8D-C4D5F618D208}"/>
              </a:ext>
            </a:extLst>
          </p:cNvPr>
          <p:cNvSpPr txBox="1"/>
          <p:nvPr/>
        </p:nvSpPr>
        <p:spPr>
          <a:xfrm>
            <a:off x="482883" y="1404023"/>
            <a:ext cx="371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6"/>
              </a:buClr>
              <a:buFont typeface="+mj-lt"/>
              <a:buAutoNum type="arabicPeriod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Exemplo da coleção Jogador:</a:t>
            </a:r>
            <a:endParaRPr lang="pt-PT" dirty="0">
              <a:solidFill>
                <a:schemeClr val="accent6"/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52F1FA20-2B07-4738-976B-12A711D6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3" y="1833459"/>
            <a:ext cx="3021604" cy="26419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9976E-0A6A-4E85-9E08-48FA68A8463F}"/>
              </a:ext>
            </a:extLst>
          </p:cNvPr>
          <p:cNvSpPr txBox="1"/>
          <p:nvPr/>
        </p:nvSpPr>
        <p:spPr>
          <a:xfrm>
            <a:off x="4941872" y="2616253"/>
            <a:ext cx="371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6"/>
              </a:buClr>
              <a:buFont typeface="+mj-lt"/>
              <a:buAutoNum type="arabicPeriod" startAt="3"/>
            </a:pPr>
            <a:r>
              <a:rPr lang="pt-PT" sz="1200" dirty="0">
                <a:solidFill>
                  <a:schemeClr val="accent6"/>
                </a:solidFill>
                <a:latin typeface="Roboto Mono Medium" panose="020B0604020202020204" charset="0"/>
                <a:ea typeface="Roboto Mono Medium" panose="020B0604020202020204" charset="0"/>
              </a:rPr>
              <a:t>Exemplo da coleção Treinador:</a:t>
            </a:r>
            <a:endParaRPr lang="pt-PT" dirty="0">
              <a:solidFill>
                <a:schemeClr val="accent6"/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8119D184-4C46-4ADF-B112-F5B882B79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432" y="2866149"/>
            <a:ext cx="3237360" cy="1883555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6A8BD18-32FE-4597-A7CE-FB1B58C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3" y="711173"/>
            <a:ext cx="3719244" cy="1385700"/>
          </a:xfrm>
        </p:spPr>
        <p:txBody>
          <a:bodyPr/>
          <a:lstStyle/>
          <a:p>
            <a:pPr algn="ctr"/>
            <a:r>
              <a:rPr lang="pt-PT" dirty="0"/>
              <a:t>Modelo em MongoDB</a:t>
            </a:r>
          </a:p>
        </p:txBody>
      </p:sp>
    </p:spTree>
    <p:extLst>
      <p:ext uri="{BB962C8B-B14F-4D97-AF65-F5344CB8AC3E}">
        <p14:creationId xmlns:p14="http://schemas.microsoft.com/office/powerpoint/2010/main" val="3205989180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697</Words>
  <Application>Microsoft Office PowerPoint</Application>
  <PresentationFormat>Apresentação no Ecrã (16:9)</PresentationFormat>
  <Paragraphs>63</Paragraphs>
  <Slides>10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Roboto Mono Medium</vt:lpstr>
      <vt:lpstr>Coming Soon</vt:lpstr>
      <vt:lpstr>Concert One</vt:lpstr>
      <vt:lpstr>Arial</vt:lpstr>
      <vt:lpstr>Notebook Lesson by Slidesgo</vt:lpstr>
      <vt:lpstr>Escola de  Futebol</vt:lpstr>
      <vt:lpstr>Requisitos de Descrição</vt:lpstr>
      <vt:lpstr>Requisitos de  Exploração</vt:lpstr>
      <vt:lpstr>Apresentação do PowerPoint</vt:lpstr>
      <vt:lpstr>Apresentação do PowerPoint</vt:lpstr>
      <vt:lpstr>Queries</vt:lpstr>
      <vt:lpstr>Criação de Índices</vt:lpstr>
      <vt:lpstr>Procedimentos</vt:lpstr>
      <vt:lpstr>Modelo em MongoDB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de  Futebol</dc:title>
  <dc:creator>Beatriz</dc:creator>
  <cp:lastModifiedBy>Ana Beatriz Ribeiro e Silva</cp:lastModifiedBy>
  <cp:revision>12</cp:revision>
  <dcterms:modified xsi:type="dcterms:W3CDTF">2022-02-07T22:41:51Z</dcterms:modified>
</cp:coreProperties>
</file>