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73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64" d="100"/>
          <a:sy n="6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943-9607-D7F5AC41D25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03-4943-9607-D7F5AC41D25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03-4943-9607-D7F5AC41D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0570975"/>
        <c:axId val="700589215"/>
        <c:axId val="0"/>
      </c:bar3DChart>
      <c:catAx>
        <c:axId val="7005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0589215"/>
        <c:crosses val="autoZero"/>
        <c:auto val="1"/>
        <c:lblAlgn val="ctr"/>
        <c:lblOffset val="100"/>
        <c:noMultiLvlLbl val="0"/>
      </c:catAx>
      <c:valAx>
        <c:axId val="70058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05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Planilha1!$A$2:$A$51</cx:f>
        <cx:lvl ptCount="50">
          <cx:pt idx="0">Categoria 1</cx:pt>
          <cx:pt idx="1">Categoria 3</cx:pt>
          <cx:pt idx="2">Categoria 1</cx:pt>
          <cx:pt idx="3">Categoria 2</cx:pt>
          <cx:pt idx="4">Categoria 4</cx:pt>
          <cx:pt idx="5">Categoria 1</cx:pt>
          <cx:pt idx="6">Categoria 4</cx:pt>
          <cx:pt idx="7">Categoria 3</cx:pt>
          <cx:pt idx="8">Categoria 4</cx:pt>
          <cx:pt idx="9">Categoria 1</cx:pt>
          <cx:pt idx="10">Categoria 2</cx:pt>
          <cx:pt idx="11">Categoria 4</cx:pt>
          <cx:pt idx="12">Categoria 4</cx:pt>
          <cx:pt idx="13">Categoria 2</cx:pt>
          <cx:pt idx="14">Categoria 1</cx:pt>
          <cx:pt idx="15">Categoria 1</cx:pt>
          <cx:pt idx="16">Categoria 1</cx:pt>
          <cx:pt idx="17">Categoria 4</cx:pt>
          <cx:pt idx="18">Categoria 4</cx:pt>
          <cx:pt idx="19">Categoria 4</cx:pt>
          <cx:pt idx="20">Categoria 1</cx:pt>
          <cx:pt idx="21">Categoria 1</cx:pt>
          <cx:pt idx="22">Categoria 4</cx:pt>
          <cx:pt idx="23">Categoria 1</cx:pt>
          <cx:pt idx="24">Categoria 1</cx:pt>
          <cx:pt idx="25">Categoria 4</cx:pt>
          <cx:pt idx="26">Categoria 1</cx:pt>
          <cx:pt idx="27">Categoria 4</cx:pt>
          <cx:pt idx="28">Categoria 4</cx:pt>
          <cx:pt idx="29">Categoria 4</cx:pt>
          <cx:pt idx="30">Categoria 4</cx:pt>
          <cx:pt idx="31">Categoria 2</cx:pt>
          <cx:pt idx="32">Categoria 4</cx:pt>
          <cx:pt idx="33">Categoria 1</cx:pt>
          <cx:pt idx="34">Categoria 4</cx:pt>
          <cx:pt idx="35">Categoria 1</cx:pt>
          <cx:pt idx="36">Categoria 4</cx:pt>
          <cx:pt idx="37">Categoria 2</cx:pt>
          <cx:pt idx="38">Categoria 4</cx:pt>
          <cx:pt idx="39">Categoria 3</cx:pt>
          <cx:pt idx="40">Categoria 4</cx:pt>
          <cx:pt idx="41">Categoria 4</cx:pt>
          <cx:pt idx="42">Categoria 2</cx:pt>
          <cx:pt idx="43">Categoria 4</cx:pt>
          <cx:pt idx="44">Categoria 1</cx:pt>
          <cx:pt idx="45">Categoria 1</cx:pt>
          <cx:pt idx="46">Categoria 1</cx:pt>
          <cx:pt idx="47">Categoria 2</cx:pt>
          <cx:pt idx="48">Categoria 4</cx:pt>
          <cx:pt idx="49">Categoria 4</cx:pt>
        </cx:lvl>
      </cx:strDim>
      <cx:numDim type="val">
        <cx:f>Planilha1!$B$2:$B$51</cx:f>
        <cx:lvl ptCount="50" formatCode="G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plotArea>
      <cx:plotAreaRegion>
        <cx:series layoutId="clusteredColumn" uniqueId="{5984D6A8-B2DB-49FA-B1A1-342FE1CFD3D4}">
          <cx:tx>
            <cx:txData>
              <cx:f>Planilha1!$B$1</cx:f>
              <cx:v>Série1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4BBA9FB7-17C6-4915-A336-34ED2A1B9325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A98C2-A20B-4FC4-A6E3-58D4E9CF455D}" type="doc">
      <dgm:prSet loTypeId="urn:microsoft.com/office/officeart/2005/8/layout/process1" loCatId="process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0B5295C4-99A4-4F1F-9207-38741198009C}">
      <dgm:prSet phldrT="[Texto]"/>
      <dgm:spPr/>
      <dgm:t>
        <a:bodyPr/>
        <a:lstStyle/>
        <a:p>
          <a:r>
            <a:rPr lang="pt-BR" dirty="0"/>
            <a:t>Semana 1</a:t>
          </a:r>
        </a:p>
      </dgm:t>
    </dgm:pt>
    <dgm:pt modelId="{62AFFD5D-9900-4091-8A36-69032F228552}" type="parTrans" cxnId="{98216992-EC7F-49EB-8326-62F5719913CB}">
      <dgm:prSet/>
      <dgm:spPr/>
      <dgm:t>
        <a:bodyPr/>
        <a:lstStyle/>
        <a:p>
          <a:endParaRPr lang="pt-BR"/>
        </a:p>
      </dgm:t>
    </dgm:pt>
    <dgm:pt modelId="{63C1112A-F3BF-461E-9401-2F3B23529F8D}" type="sibTrans" cxnId="{98216992-EC7F-49EB-8326-62F5719913CB}">
      <dgm:prSet/>
      <dgm:spPr/>
      <dgm:t>
        <a:bodyPr/>
        <a:lstStyle/>
        <a:p>
          <a:endParaRPr lang="pt-BR"/>
        </a:p>
      </dgm:t>
    </dgm:pt>
    <dgm:pt modelId="{BF7C8AEC-3EAF-4100-9AB5-75E13A112EDD}">
      <dgm:prSet phldrT="[Texto]"/>
      <dgm:spPr/>
      <dgm:t>
        <a:bodyPr/>
        <a:lstStyle/>
        <a:p>
          <a:r>
            <a:rPr lang="pt-BR" dirty="0"/>
            <a:t>Médicos</a:t>
          </a:r>
        </a:p>
      </dgm:t>
    </dgm:pt>
    <dgm:pt modelId="{6C43FCA7-EE17-4B01-ADBA-3670CEC5C1EB}" type="parTrans" cxnId="{C788104F-70E8-417B-99D2-B120EEC14E48}">
      <dgm:prSet/>
      <dgm:spPr/>
      <dgm:t>
        <a:bodyPr/>
        <a:lstStyle/>
        <a:p>
          <a:endParaRPr lang="pt-BR"/>
        </a:p>
      </dgm:t>
    </dgm:pt>
    <dgm:pt modelId="{56405291-1834-4536-9E8F-1657B4474616}" type="sibTrans" cxnId="{C788104F-70E8-417B-99D2-B120EEC14E48}">
      <dgm:prSet/>
      <dgm:spPr/>
      <dgm:t>
        <a:bodyPr/>
        <a:lstStyle/>
        <a:p>
          <a:endParaRPr lang="pt-BR"/>
        </a:p>
      </dgm:t>
    </dgm:pt>
    <dgm:pt modelId="{5D814FCA-B99C-4DEF-8147-C5CB071FA936}">
      <dgm:prSet phldrT="[Texto]"/>
      <dgm:spPr/>
      <dgm:t>
        <a:bodyPr/>
        <a:lstStyle/>
        <a:p>
          <a:r>
            <a:rPr lang="pt-BR" dirty="0"/>
            <a:t>ADM</a:t>
          </a:r>
        </a:p>
      </dgm:t>
    </dgm:pt>
    <dgm:pt modelId="{6BA0D1CE-8675-487E-B3D8-B66AAE4BDA0D}" type="parTrans" cxnId="{1685D796-608A-493F-99FD-48A177058657}">
      <dgm:prSet/>
      <dgm:spPr/>
      <dgm:t>
        <a:bodyPr/>
        <a:lstStyle/>
        <a:p>
          <a:endParaRPr lang="pt-BR"/>
        </a:p>
      </dgm:t>
    </dgm:pt>
    <dgm:pt modelId="{013F4EDC-68F2-4FB9-9ECB-255C40BBA507}" type="sibTrans" cxnId="{1685D796-608A-493F-99FD-48A177058657}">
      <dgm:prSet/>
      <dgm:spPr/>
      <dgm:t>
        <a:bodyPr/>
        <a:lstStyle/>
        <a:p>
          <a:endParaRPr lang="pt-BR"/>
        </a:p>
      </dgm:t>
    </dgm:pt>
    <dgm:pt modelId="{3C2FA0A1-EDF1-4E38-9D3E-55A7DA3032D8}">
      <dgm:prSet phldrT="[Texto]"/>
      <dgm:spPr/>
      <dgm:t>
        <a:bodyPr/>
        <a:lstStyle/>
        <a:p>
          <a:r>
            <a:rPr lang="pt-BR" dirty="0"/>
            <a:t>Treinamento</a:t>
          </a:r>
        </a:p>
      </dgm:t>
    </dgm:pt>
    <dgm:pt modelId="{2A6AFF2B-8156-43E4-BA7E-550FCBCBE39D}" type="parTrans" cxnId="{94A18F0F-0F5C-4B69-9D0E-D2493D6B7902}">
      <dgm:prSet/>
      <dgm:spPr/>
      <dgm:t>
        <a:bodyPr/>
        <a:lstStyle/>
        <a:p>
          <a:endParaRPr lang="pt-BR"/>
        </a:p>
      </dgm:t>
    </dgm:pt>
    <dgm:pt modelId="{B7790A47-06FC-46C6-B9AC-461F0499BFD9}" type="sibTrans" cxnId="{94A18F0F-0F5C-4B69-9D0E-D2493D6B7902}">
      <dgm:prSet/>
      <dgm:spPr/>
      <dgm:t>
        <a:bodyPr/>
        <a:lstStyle/>
        <a:p>
          <a:endParaRPr lang="pt-BR"/>
        </a:p>
      </dgm:t>
    </dgm:pt>
    <dgm:pt modelId="{F4DBCF18-ABE8-48F3-B567-CAF7AD92EB19}">
      <dgm:prSet phldrT="[Texto]"/>
      <dgm:spPr/>
      <dgm:t>
        <a:bodyPr/>
        <a:lstStyle/>
        <a:p>
          <a:r>
            <a:rPr lang="pt-BR" dirty="0"/>
            <a:t>TI</a:t>
          </a:r>
        </a:p>
      </dgm:t>
    </dgm:pt>
    <dgm:pt modelId="{9E7AEFE1-C2C9-4B47-8619-F0BE93987BB8}" type="parTrans" cxnId="{DE172255-C003-422B-AEB1-0E82E5BDC8D6}">
      <dgm:prSet/>
      <dgm:spPr/>
      <dgm:t>
        <a:bodyPr/>
        <a:lstStyle/>
        <a:p>
          <a:endParaRPr lang="pt-BR"/>
        </a:p>
      </dgm:t>
    </dgm:pt>
    <dgm:pt modelId="{768A6779-1508-401C-A109-B61D4CAA078C}" type="sibTrans" cxnId="{DE172255-C003-422B-AEB1-0E82E5BDC8D6}">
      <dgm:prSet/>
      <dgm:spPr/>
      <dgm:t>
        <a:bodyPr/>
        <a:lstStyle/>
        <a:p>
          <a:endParaRPr lang="pt-BR"/>
        </a:p>
      </dgm:t>
    </dgm:pt>
    <dgm:pt modelId="{C250BAC8-467C-4A58-8190-528D5E077101}">
      <dgm:prSet phldrT="[Texto]"/>
      <dgm:spPr/>
      <dgm:t>
        <a:bodyPr/>
        <a:lstStyle/>
        <a:p>
          <a:r>
            <a:rPr lang="pt-BR" dirty="0"/>
            <a:t>Semana3   </a:t>
          </a:r>
        </a:p>
        <a:p>
          <a:r>
            <a:rPr lang="pt-BR" dirty="0"/>
            <a:t> Revisão</a:t>
          </a:r>
        </a:p>
        <a:p>
          <a:r>
            <a:rPr lang="pt-BR" dirty="0"/>
            <a:t>Integração  </a:t>
          </a:r>
        </a:p>
      </dgm:t>
    </dgm:pt>
    <dgm:pt modelId="{E380603A-389E-41DF-80DE-0F6041FE31AC}" type="parTrans" cxnId="{FB7B492E-47EE-4B90-B748-2EAEE5286A4D}">
      <dgm:prSet/>
      <dgm:spPr/>
      <dgm:t>
        <a:bodyPr/>
        <a:lstStyle/>
        <a:p>
          <a:endParaRPr lang="pt-BR"/>
        </a:p>
      </dgm:t>
    </dgm:pt>
    <dgm:pt modelId="{A9535F08-99C5-4006-884D-E74CFEEDB5C6}" type="sibTrans" cxnId="{FB7B492E-47EE-4B90-B748-2EAEE5286A4D}">
      <dgm:prSet/>
      <dgm:spPr/>
      <dgm:t>
        <a:bodyPr/>
        <a:lstStyle/>
        <a:p>
          <a:endParaRPr lang="pt-BR"/>
        </a:p>
      </dgm:t>
    </dgm:pt>
    <dgm:pt modelId="{8126B520-C38D-4D5E-BD69-CB89D609496A}">
      <dgm:prSet phldrT="[Texto]"/>
      <dgm:spPr/>
      <dgm:t>
        <a:bodyPr/>
        <a:lstStyle/>
        <a:p>
          <a:r>
            <a:rPr lang="pt-BR" dirty="0"/>
            <a:t>Semana 2    </a:t>
          </a:r>
        </a:p>
      </dgm:t>
    </dgm:pt>
    <dgm:pt modelId="{76DB4B63-5F98-40D6-B8D5-F3C1B1912AD4}" type="sibTrans" cxnId="{8878808C-3527-46EF-BFE6-33C6FC373C44}">
      <dgm:prSet/>
      <dgm:spPr/>
      <dgm:t>
        <a:bodyPr/>
        <a:lstStyle/>
        <a:p>
          <a:endParaRPr lang="pt-BR"/>
        </a:p>
      </dgm:t>
    </dgm:pt>
    <dgm:pt modelId="{38C8A81C-25A2-49A7-8398-DB71CA210210}" type="parTrans" cxnId="{8878808C-3527-46EF-BFE6-33C6FC373C44}">
      <dgm:prSet/>
      <dgm:spPr/>
      <dgm:t>
        <a:bodyPr/>
        <a:lstStyle/>
        <a:p>
          <a:endParaRPr lang="pt-BR"/>
        </a:p>
      </dgm:t>
    </dgm:pt>
    <dgm:pt modelId="{3DB04EE4-B888-438C-8C91-3D8A708E6E2B}">
      <dgm:prSet phldrT="[Texto]"/>
      <dgm:spPr/>
      <dgm:t>
        <a:bodyPr/>
        <a:lstStyle/>
        <a:p>
          <a:r>
            <a:rPr lang="pt-BR" dirty="0"/>
            <a:t>Sessão TEC</a:t>
          </a:r>
        </a:p>
      </dgm:t>
    </dgm:pt>
    <dgm:pt modelId="{F0CAAF7D-46D7-435D-8D46-E1F3843C6515}" type="parTrans" cxnId="{717B83C9-0327-446F-AE2B-9473DD9324CC}">
      <dgm:prSet/>
      <dgm:spPr/>
      <dgm:t>
        <a:bodyPr/>
        <a:lstStyle/>
        <a:p>
          <a:endParaRPr lang="pt-BR"/>
        </a:p>
      </dgm:t>
    </dgm:pt>
    <dgm:pt modelId="{07410589-CDDE-4185-94DB-8B1856D0C3AB}" type="sibTrans" cxnId="{717B83C9-0327-446F-AE2B-9473DD9324CC}">
      <dgm:prSet/>
      <dgm:spPr/>
      <dgm:t>
        <a:bodyPr/>
        <a:lstStyle/>
        <a:p>
          <a:endParaRPr lang="pt-BR"/>
        </a:p>
      </dgm:t>
    </dgm:pt>
    <dgm:pt modelId="{710F8A8F-67B8-4B6F-AB88-A7BFFF10476A}">
      <dgm:prSet phldrT="[Texto]"/>
      <dgm:spPr/>
      <dgm:t>
        <a:bodyPr/>
        <a:lstStyle/>
        <a:p>
          <a:r>
            <a:rPr lang="pt-BR" dirty="0"/>
            <a:t>Suporte</a:t>
          </a:r>
        </a:p>
      </dgm:t>
    </dgm:pt>
    <dgm:pt modelId="{552E6A24-C264-43D7-9844-8D1A92EB6951}" type="parTrans" cxnId="{C6A7ED69-1422-4742-869C-DC15CA197B07}">
      <dgm:prSet/>
      <dgm:spPr/>
      <dgm:t>
        <a:bodyPr/>
        <a:lstStyle/>
        <a:p>
          <a:endParaRPr lang="pt-BR"/>
        </a:p>
      </dgm:t>
    </dgm:pt>
    <dgm:pt modelId="{83649469-F82E-41DE-A318-B86A34AEEF26}" type="sibTrans" cxnId="{C6A7ED69-1422-4742-869C-DC15CA197B07}">
      <dgm:prSet/>
      <dgm:spPr/>
      <dgm:t>
        <a:bodyPr/>
        <a:lstStyle/>
        <a:p>
          <a:endParaRPr lang="pt-BR"/>
        </a:p>
      </dgm:t>
    </dgm:pt>
    <dgm:pt modelId="{9A7F1DAD-F5F5-4AB3-BDCE-2DB2B7221862}" type="pres">
      <dgm:prSet presAssocID="{D9DA98C2-A20B-4FC4-A6E3-58D4E9CF455D}" presName="Name0" presStyleCnt="0">
        <dgm:presLayoutVars>
          <dgm:dir/>
          <dgm:resizeHandles val="exact"/>
        </dgm:presLayoutVars>
      </dgm:prSet>
      <dgm:spPr/>
    </dgm:pt>
    <dgm:pt modelId="{49EC2C07-128A-41A7-827B-FE6FDB6F6FA9}" type="pres">
      <dgm:prSet presAssocID="{0B5295C4-99A4-4F1F-9207-38741198009C}" presName="node" presStyleLbl="node1" presStyleIdx="0" presStyleCnt="3">
        <dgm:presLayoutVars>
          <dgm:bulletEnabled val="1"/>
        </dgm:presLayoutVars>
      </dgm:prSet>
      <dgm:spPr/>
    </dgm:pt>
    <dgm:pt modelId="{DC046F94-E7A3-468E-AE6E-73F169144408}" type="pres">
      <dgm:prSet presAssocID="{63C1112A-F3BF-461E-9401-2F3B23529F8D}" presName="sibTrans" presStyleLbl="sibTrans2D1" presStyleIdx="0" presStyleCnt="2"/>
      <dgm:spPr/>
    </dgm:pt>
    <dgm:pt modelId="{CC1A0CF3-413E-42C7-8B62-F28695296320}" type="pres">
      <dgm:prSet presAssocID="{63C1112A-F3BF-461E-9401-2F3B23529F8D}" presName="connectorText" presStyleLbl="sibTrans2D1" presStyleIdx="0" presStyleCnt="2"/>
      <dgm:spPr/>
    </dgm:pt>
    <dgm:pt modelId="{E4F2D382-D4A6-4A5F-B1D6-4F50C4E7A4DF}" type="pres">
      <dgm:prSet presAssocID="{8126B520-C38D-4D5E-BD69-CB89D609496A}" presName="node" presStyleLbl="node1" presStyleIdx="1" presStyleCnt="3">
        <dgm:presLayoutVars>
          <dgm:bulletEnabled val="1"/>
        </dgm:presLayoutVars>
      </dgm:prSet>
      <dgm:spPr/>
    </dgm:pt>
    <dgm:pt modelId="{F7525B03-0992-420D-9A5E-904CA33AE41D}" type="pres">
      <dgm:prSet presAssocID="{76DB4B63-5F98-40D6-B8D5-F3C1B1912AD4}" presName="sibTrans" presStyleLbl="sibTrans2D1" presStyleIdx="1" presStyleCnt="2"/>
      <dgm:spPr/>
    </dgm:pt>
    <dgm:pt modelId="{C0B5310A-D1A7-4A20-85EA-41813093E2BD}" type="pres">
      <dgm:prSet presAssocID="{76DB4B63-5F98-40D6-B8D5-F3C1B1912AD4}" presName="connectorText" presStyleLbl="sibTrans2D1" presStyleIdx="1" presStyleCnt="2"/>
      <dgm:spPr/>
    </dgm:pt>
    <dgm:pt modelId="{50938917-11EE-4C4A-A175-E92B62357C83}" type="pres">
      <dgm:prSet presAssocID="{C250BAC8-467C-4A58-8190-528D5E077101}" presName="node" presStyleLbl="node1" presStyleIdx="2" presStyleCnt="3">
        <dgm:presLayoutVars>
          <dgm:bulletEnabled val="1"/>
        </dgm:presLayoutVars>
      </dgm:prSet>
      <dgm:spPr/>
    </dgm:pt>
  </dgm:ptLst>
  <dgm:cxnLst>
    <dgm:cxn modelId="{CB0E1001-CDFE-4D91-A608-A800D1BFF2D7}" type="presOf" srcId="{63C1112A-F3BF-461E-9401-2F3B23529F8D}" destId="{DC046F94-E7A3-468E-AE6E-73F169144408}" srcOrd="0" destOrd="0" presId="urn:microsoft.com/office/officeart/2005/8/layout/process1"/>
    <dgm:cxn modelId="{E1A17108-CBB7-4246-9E99-EE0BA49F51F7}" type="presOf" srcId="{3C2FA0A1-EDF1-4E38-9D3E-55A7DA3032D8}" destId="{E4F2D382-D4A6-4A5F-B1D6-4F50C4E7A4DF}" srcOrd="0" destOrd="1" presId="urn:microsoft.com/office/officeart/2005/8/layout/process1"/>
    <dgm:cxn modelId="{94A18F0F-0F5C-4B69-9D0E-D2493D6B7902}" srcId="{8126B520-C38D-4D5E-BD69-CB89D609496A}" destId="{3C2FA0A1-EDF1-4E38-9D3E-55A7DA3032D8}" srcOrd="0" destOrd="0" parTransId="{2A6AFF2B-8156-43E4-BA7E-550FCBCBE39D}" sibTransId="{B7790A47-06FC-46C6-B9AC-461F0499BFD9}"/>
    <dgm:cxn modelId="{56D47222-36E6-4E12-B034-5E5ADA497D57}" type="presOf" srcId="{C250BAC8-467C-4A58-8190-528D5E077101}" destId="{50938917-11EE-4C4A-A175-E92B62357C83}" srcOrd="0" destOrd="0" presId="urn:microsoft.com/office/officeart/2005/8/layout/process1"/>
    <dgm:cxn modelId="{FB7B492E-47EE-4B90-B748-2EAEE5286A4D}" srcId="{D9DA98C2-A20B-4FC4-A6E3-58D4E9CF455D}" destId="{C250BAC8-467C-4A58-8190-528D5E077101}" srcOrd="2" destOrd="0" parTransId="{E380603A-389E-41DF-80DE-0F6041FE31AC}" sibTransId="{A9535F08-99C5-4006-884D-E74CFEEDB5C6}"/>
    <dgm:cxn modelId="{AF0D6A5C-8E71-4E36-96D5-DBD4CFD159FD}" type="presOf" srcId="{76DB4B63-5F98-40D6-B8D5-F3C1B1912AD4}" destId="{F7525B03-0992-420D-9A5E-904CA33AE41D}" srcOrd="0" destOrd="0" presId="urn:microsoft.com/office/officeart/2005/8/layout/process1"/>
    <dgm:cxn modelId="{A7104846-B918-438B-80EE-11F6E0BE1735}" type="presOf" srcId="{710F8A8F-67B8-4B6F-AB88-A7BFFF10476A}" destId="{E4F2D382-D4A6-4A5F-B1D6-4F50C4E7A4DF}" srcOrd="0" destOrd="3" presId="urn:microsoft.com/office/officeart/2005/8/layout/process1"/>
    <dgm:cxn modelId="{C6A7ED69-1422-4742-869C-DC15CA197B07}" srcId="{8126B520-C38D-4D5E-BD69-CB89D609496A}" destId="{710F8A8F-67B8-4B6F-AB88-A7BFFF10476A}" srcOrd="2" destOrd="0" parTransId="{552E6A24-C264-43D7-9844-8D1A92EB6951}" sibTransId="{83649469-F82E-41DE-A318-B86A34AEEF26}"/>
    <dgm:cxn modelId="{7FA8944D-C591-4C68-9ACB-1C873B381597}" type="presOf" srcId="{3DB04EE4-B888-438C-8C91-3D8A708E6E2B}" destId="{E4F2D382-D4A6-4A5F-B1D6-4F50C4E7A4DF}" srcOrd="0" destOrd="2" presId="urn:microsoft.com/office/officeart/2005/8/layout/process1"/>
    <dgm:cxn modelId="{004AE74E-B58B-4D9E-80B6-14283805D708}" type="presOf" srcId="{D9DA98C2-A20B-4FC4-A6E3-58D4E9CF455D}" destId="{9A7F1DAD-F5F5-4AB3-BDCE-2DB2B7221862}" srcOrd="0" destOrd="0" presId="urn:microsoft.com/office/officeart/2005/8/layout/process1"/>
    <dgm:cxn modelId="{C788104F-70E8-417B-99D2-B120EEC14E48}" srcId="{0B5295C4-99A4-4F1F-9207-38741198009C}" destId="{BF7C8AEC-3EAF-4100-9AB5-75E13A112EDD}" srcOrd="0" destOrd="0" parTransId="{6C43FCA7-EE17-4B01-ADBA-3670CEC5C1EB}" sibTransId="{56405291-1834-4536-9E8F-1657B4474616}"/>
    <dgm:cxn modelId="{C44E2554-7F93-4978-951B-09668160EAD7}" type="presOf" srcId="{BF7C8AEC-3EAF-4100-9AB5-75E13A112EDD}" destId="{49EC2C07-128A-41A7-827B-FE6FDB6F6FA9}" srcOrd="0" destOrd="1" presId="urn:microsoft.com/office/officeart/2005/8/layout/process1"/>
    <dgm:cxn modelId="{DE172255-C003-422B-AEB1-0E82E5BDC8D6}" srcId="{0B5295C4-99A4-4F1F-9207-38741198009C}" destId="{F4DBCF18-ABE8-48F3-B567-CAF7AD92EB19}" srcOrd="2" destOrd="0" parTransId="{9E7AEFE1-C2C9-4B47-8619-F0BE93987BB8}" sibTransId="{768A6779-1508-401C-A109-B61D4CAA078C}"/>
    <dgm:cxn modelId="{72715955-14AD-4ACB-A578-15D9A129D99E}" type="presOf" srcId="{63C1112A-F3BF-461E-9401-2F3B23529F8D}" destId="{CC1A0CF3-413E-42C7-8B62-F28695296320}" srcOrd="1" destOrd="0" presId="urn:microsoft.com/office/officeart/2005/8/layout/process1"/>
    <dgm:cxn modelId="{C5011378-1E98-449B-88AD-A32433E1B8E1}" type="presOf" srcId="{8126B520-C38D-4D5E-BD69-CB89D609496A}" destId="{E4F2D382-D4A6-4A5F-B1D6-4F50C4E7A4DF}" srcOrd="0" destOrd="0" presId="urn:microsoft.com/office/officeart/2005/8/layout/process1"/>
    <dgm:cxn modelId="{8878808C-3527-46EF-BFE6-33C6FC373C44}" srcId="{D9DA98C2-A20B-4FC4-A6E3-58D4E9CF455D}" destId="{8126B520-C38D-4D5E-BD69-CB89D609496A}" srcOrd="1" destOrd="0" parTransId="{38C8A81C-25A2-49A7-8398-DB71CA210210}" sibTransId="{76DB4B63-5F98-40D6-B8D5-F3C1B1912AD4}"/>
    <dgm:cxn modelId="{98216992-EC7F-49EB-8326-62F5719913CB}" srcId="{D9DA98C2-A20B-4FC4-A6E3-58D4E9CF455D}" destId="{0B5295C4-99A4-4F1F-9207-38741198009C}" srcOrd="0" destOrd="0" parTransId="{62AFFD5D-9900-4091-8A36-69032F228552}" sibTransId="{63C1112A-F3BF-461E-9401-2F3B23529F8D}"/>
    <dgm:cxn modelId="{73AAA395-F0C3-4997-8DF1-93471D2F2072}" type="presOf" srcId="{76DB4B63-5F98-40D6-B8D5-F3C1B1912AD4}" destId="{C0B5310A-D1A7-4A20-85EA-41813093E2BD}" srcOrd="1" destOrd="0" presId="urn:microsoft.com/office/officeart/2005/8/layout/process1"/>
    <dgm:cxn modelId="{1685D796-608A-493F-99FD-48A177058657}" srcId="{0B5295C4-99A4-4F1F-9207-38741198009C}" destId="{5D814FCA-B99C-4DEF-8147-C5CB071FA936}" srcOrd="1" destOrd="0" parTransId="{6BA0D1CE-8675-487E-B3D8-B66AAE4BDA0D}" sibTransId="{013F4EDC-68F2-4FB9-9ECB-255C40BBA507}"/>
    <dgm:cxn modelId="{07466B97-9108-4DE9-8942-8699D7D7C97B}" type="presOf" srcId="{F4DBCF18-ABE8-48F3-B567-CAF7AD92EB19}" destId="{49EC2C07-128A-41A7-827B-FE6FDB6F6FA9}" srcOrd="0" destOrd="3" presId="urn:microsoft.com/office/officeart/2005/8/layout/process1"/>
    <dgm:cxn modelId="{46219E99-8372-431F-BE2F-73A632F20FFF}" type="presOf" srcId="{0B5295C4-99A4-4F1F-9207-38741198009C}" destId="{49EC2C07-128A-41A7-827B-FE6FDB6F6FA9}" srcOrd="0" destOrd="0" presId="urn:microsoft.com/office/officeart/2005/8/layout/process1"/>
    <dgm:cxn modelId="{717B83C9-0327-446F-AE2B-9473DD9324CC}" srcId="{8126B520-C38D-4D5E-BD69-CB89D609496A}" destId="{3DB04EE4-B888-438C-8C91-3D8A708E6E2B}" srcOrd="1" destOrd="0" parTransId="{F0CAAF7D-46D7-435D-8D46-E1F3843C6515}" sibTransId="{07410589-CDDE-4185-94DB-8B1856D0C3AB}"/>
    <dgm:cxn modelId="{A15E70CC-3C79-414C-BFE3-2D0E5B94307E}" type="presOf" srcId="{5D814FCA-B99C-4DEF-8147-C5CB071FA936}" destId="{49EC2C07-128A-41A7-827B-FE6FDB6F6FA9}" srcOrd="0" destOrd="2" presId="urn:microsoft.com/office/officeart/2005/8/layout/process1"/>
    <dgm:cxn modelId="{6D359371-FAA0-4572-871A-9F2A9B21D4F0}" type="presParOf" srcId="{9A7F1DAD-F5F5-4AB3-BDCE-2DB2B7221862}" destId="{49EC2C07-128A-41A7-827B-FE6FDB6F6FA9}" srcOrd="0" destOrd="0" presId="urn:microsoft.com/office/officeart/2005/8/layout/process1"/>
    <dgm:cxn modelId="{B9EE6BF0-B828-46D1-B20B-CE29FAD37E03}" type="presParOf" srcId="{9A7F1DAD-F5F5-4AB3-BDCE-2DB2B7221862}" destId="{DC046F94-E7A3-468E-AE6E-73F169144408}" srcOrd="1" destOrd="0" presId="urn:microsoft.com/office/officeart/2005/8/layout/process1"/>
    <dgm:cxn modelId="{B1A44B92-7051-46BA-9737-1859DB5F5380}" type="presParOf" srcId="{DC046F94-E7A3-468E-AE6E-73F169144408}" destId="{CC1A0CF3-413E-42C7-8B62-F28695296320}" srcOrd="0" destOrd="0" presId="urn:microsoft.com/office/officeart/2005/8/layout/process1"/>
    <dgm:cxn modelId="{B99A5CA1-34B1-4E1C-83ED-C11694697C10}" type="presParOf" srcId="{9A7F1DAD-F5F5-4AB3-BDCE-2DB2B7221862}" destId="{E4F2D382-D4A6-4A5F-B1D6-4F50C4E7A4DF}" srcOrd="2" destOrd="0" presId="urn:microsoft.com/office/officeart/2005/8/layout/process1"/>
    <dgm:cxn modelId="{8A5C13D1-1335-4387-875E-0DC1776D09FE}" type="presParOf" srcId="{9A7F1DAD-F5F5-4AB3-BDCE-2DB2B7221862}" destId="{F7525B03-0992-420D-9A5E-904CA33AE41D}" srcOrd="3" destOrd="0" presId="urn:microsoft.com/office/officeart/2005/8/layout/process1"/>
    <dgm:cxn modelId="{E5EE3B38-C85D-404E-9238-E5E3DBAB9B95}" type="presParOf" srcId="{F7525B03-0992-420D-9A5E-904CA33AE41D}" destId="{C0B5310A-D1A7-4A20-85EA-41813093E2BD}" srcOrd="0" destOrd="0" presId="urn:microsoft.com/office/officeart/2005/8/layout/process1"/>
    <dgm:cxn modelId="{EE9ACA6E-A3C2-40DA-965A-3BF7B2D4797B}" type="presParOf" srcId="{9A7F1DAD-F5F5-4AB3-BDCE-2DB2B7221862}" destId="{50938917-11EE-4C4A-A175-E92B62357C8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C2C07-128A-41A7-827B-FE6FDB6F6FA9}">
      <dsp:nvSpPr>
        <dsp:cNvPr id="0" name=""/>
        <dsp:cNvSpPr/>
      </dsp:nvSpPr>
      <dsp:spPr>
        <a:xfrm>
          <a:off x="6209" y="1736574"/>
          <a:ext cx="1856037" cy="11136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Semana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Médicos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ADM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TI</a:t>
          </a:r>
        </a:p>
      </dsp:txBody>
      <dsp:txXfrm>
        <a:off x="38826" y="1769191"/>
        <a:ext cx="1790803" cy="1048388"/>
      </dsp:txXfrm>
    </dsp:sp>
    <dsp:sp modelId="{DC046F94-E7A3-468E-AE6E-73F169144408}">
      <dsp:nvSpPr>
        <dsp:cNvPr id="0" name=""/>
        <dsp:cNvSpPr/>
      </dsp:nvSpPr>
      <dsp:spPr>
        <a:xfrm>
          <a:off x="2047851" y="2063236"/>
          <a:ext cx="393480" cy="46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047851" y="2155295"/>
        <a:ext cx="275436" cy="276179"/>
      </dsp:txXfrm>
    </dsp:sp>
    <dsp:sp modelId="{E4F2D382-D4A6-4A5F-B1D6-4F50C4E7A4DF}">
      <dsp:nvSpPr>
        <dsp:cNvPr id="0" name=""/>
        <dsp:cNvSpPr/>
      </dsp:nvSpPr>
      <dsp:spPr>
        <a:xfrm>
          <a:off x="2604662" y="1736574"/>
          <a:ext cx="1856037" cy="1113622"/>
        </a:xfrm>
        <a:prstGeom prst="roundRect">
          <a:avLst>
            <a:gd name="adj" fmla="val 10000"/>
          </a:avLst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Semana 2  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Treinamento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Sessão TEC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Suporte</a:t>
          </a:r>
        </a:p>
      </dsp:txBody>
      <dsp:txXfrm>
        <a:off x="2637279" y="1769191"/>
        <a:ext cx="1790803" cy="1048388"/>
      </dsp:txXfrm>
    </dsp:sp>
    <dsp:sp modelId="{F7525B03-0992-420D-9A5E-904CA33AE41D}">
      <dsp:nvSpPr>
        <dsp:cNvPr id="0" name=""/>
        <dsp:cNvSpPr/>
      </dsp:nvSpPr>
      <dsp:spPr>
        <a:xfrm>
          <a:off x="4646304" y="2063236"/>
          <a:ext cx="393480" cy="46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646304" y="2155295"/>
        <a:ext cx="275436" cy="276179"/>
      </dsp:txXfrm>
    </dsp:sp>
    <dsp:sp modelId="{50938917-11EE-4C4A-A175-E92B62357C83}">
      <dsp:nvSpPr>
        <dsp:cNvPr id="0" name=""/>
        <dsp:cNvSpPr/>
      </dsp:nvSpPr>
      <dsp:spPr>
        <a:xfrm>
          <a:off x="5203115" y="1736574"/>
          <a:ext cx="1856037" cy="1113622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Semana3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Revisão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Integração  </a:t>
          </a:r>
        </a:p>
      </dsp:txBody>
      <dsp:txXfrm>
        <a:off x="5235732" y="1769191"/>
        <a:ext cx="1790803" cy="104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2DC0F0-0E6A-4BD5-9489-7049088847A4}" type="datetime1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8CE0281-66A0-46B8-BDE2-AEF0C74537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30A04-2460-466B-955F-177E2E92C82A}" type="datetime1">
              <a:rPr lang="pt-BR" smtClean="0"/>
              <a:pPr/>
              <a:t>08/09/2024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EDED1C-4656-4CF8-AD34-DC4A65BB391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C4A87-7924-40F6-88E4-64205C3E58BC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B20EE-E647-448F-B29A-5BE698966AFA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833640-69CE-48B2-9577-C3B3C01DAF39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84883-EAF8-4DD8-9426-8C316B81FAD5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F5967-FCBB-4DBB-A608-4339E8142EF6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087CFE-7F85-4029-A38F-20FCA421E5D1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78550-2C65-4A2A-9C17-9C2BAB8CC49E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251E8-72CB-4E2A-B6A7-A1E001853B10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49A57-96BA-456F-8EE3-58B413BB1922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_1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FD756-1F4F-475B-90EC-22E7C5259696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BD6E2E-848F-4266-B248-684B5897FAA3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75F848-5A90-4673-A546-A8A75EFA5B6A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Conteúdo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22D34-28F2-4C21-9D1D-D5BDD5391055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53FE9D-1EBB-4865-9423-1D8EF6FC2026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CB50-0A47-4435-9BBC-02BA2F771B49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AB578-FC09-42F5-B140-E967719EEAB0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831F5-3FF1-4E63-B9BE-B68B6637407E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BC97E-E546-42EB-B101-48905C3112AD}" type="datetime1">
              <a:rPr lang="pt-BR" noProof="0" smtClean="0"/>
              <a:t>08/09/2024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0C8981E-DA35-4860-BAAA-06408927D5D6}" type="datetime1">
              <a:rPr lang="pt-BR" noProof="0" smtClean="0"/>
              <a:t>08/09/2024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" name="Imagem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 rtlCol="0">
            <a:normAutofit/>
          </a:bodyPr>
          <a:lstStyle/>
          <a:p>
            <a:pPr rtl="0"/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pt-B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HealthCare</a:t>
            </a: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Central”</a:t>
            </a:r>
          </a:p>
        </p:txBody>
      </p:sp>
      <p:pic>
        <p:nvPicPr>
          <p:cNvPr id="11" name="Imagem 10" descr="Grupo de pessoas em frente a loja&#10;&#10;Descrição gerada automaticamente">
            <a:extLst>
              <a:ext uri="{FF2B5EF4-FFF2-40B4-BE49-F238E27FC236}">
                <a16:creationId xmlns:a16="http://schemas.microsoft.com/office/drawing/2014/main" id="{B1511CCA-4677-5E68-34E2-2B0D917B7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507" y="1"/>
            <a:ext cx="48964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2"/>
    </mc:Choice>
    <mc:Fallback>
      <p:transition spd="slow" advTm="41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5B421D-09BE-95E7-968A-1222B88AF413}"/>
              </a:ext>
            </a:extLst>
          </p:cNvPr>
          <p:cNvSpPr txBox="1"/>
          <p:nvPr/>
        </p:nvSpPr>
        <p:spPr>
          <a:xfrm>
            <a:off x="3049250" y="78219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Comunicação e Treinamento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75AE3F-F609-3836-8B81-C1A3B9F1B6D0}"/>
              </a:ext>
            </a:extLst>
          </p:cNvPr>
          <p:cNvSpPr txBox="1"/>
          <p:nvPr/>
        </p:nvSpPr>
        <p:spPr>
          <a:xfrm>
            <a:off x="0" y="1570219"/>
            <a:ext cx="5891134" cy="385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1171EF-4B95-9EB0-2938-FAA726FD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3" y="1870104"/>
            <a:ext cx="556135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Equipe Médica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Reunião inicial para apresentação do novo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Envio de manuais e tutoriais personalizados.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Equipe Administrativa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Sessões de perguntas e respostas.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Comunicação contínua para suporte.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Equipe de TI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Sessões técnicas de integração.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Acompanhamento do suporte técnico contínuo.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8B93C628-1BC6-5856-D071-78A6017B7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696338"/>
              </p:ext>
            </p:extLst>
          </p:nvPr>
        </p:nvGraphicFramePr>
        <p:xfrm>
          <a:off x="4631960" y="1997577"/>
          <a:ext cx="7065363" cy="4586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21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tângulo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2" name="Imagem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202B09-4689-897F-4A7C-151F3C4B8407}"/>
              </a:ext>
            </a:extLst>
          </p:cNvPr>
          <p:cNvSpPr txBox="1"/>
          <p:nvPr/>
        </p:nvSpPr>
        <p:spPr>
          <a:xfrm>
            <a:off x="416033" y="2168166"/>
            <a:ext cx="61009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Comunicação e Envolvimento das Partes Interessadas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sucesso do projeto dependerá de uma comunicação eficaz e do envolvimento de todos os departamentos, desde TI até a equipe médica e administrativa. Reuniões periódicas de status serão realizadas para garantir que todos estejam cientes do progresso e possíveis ajustes.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 abordagem estruturada permitirá que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HealthCare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Central migre com sucesso para a nuvem, garantindo segurança, eficiência e um impacto positivo na qualidade do atendimento ao paciente.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D6E5BF-5160-F22D-9FAB-551EF662F1E0}"/>
              </a:ext>
            </a:extLst>
          </p:cNvPr>
          <p:cNvSpPr txBox="1"/>
          <p:nvPr/>
        </p:nvSpPr>
        <p:spPr>
          <a:xfrm>
            <a:off x="416033" y="826231"/>
            <a:ext cx="588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Conclusão</a:t>
            </a:r>
            <a:r>
              <a:rPr lang="pt-BR" dirty="0"/>
              <a:t> </a:t>
            </a:r>
          </a:p>
        </p:txBody>
      </p:sp>
      <p:pic>
        <p:nvPicPr>
          <p:cNvPr id="13" name="Imagem 12" descr="Grupo de pessoas andando na rua&#10;&#10;Descrição gerada automaticamente">
            <a:extLst>
              <a:ext uri="{FF2B5EF4-FFF2-40B4-BE49-F238E27FC236}">
                <a16:creationId xmlns:a16="http://schemas.microsoft.com/office/drawing/2014/main" id="{CFDBB6D9-295E-FF05-30BE-A03ACE21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556" y="-2"/>
            <a:ext cx="5250080" cy="68580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/>
          </p:cNvSpPr>
          <p:nvPr>
            <p:ph type="body" sz="half" idx="2"/>
          </p:nvPr>
        </p:nvSpPr>
        <p:spPr>
          <a:xfrm>
            <a:off x="7449997" y="6068828"/>
            <a:ext cx="3487479" cy="789172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2200" dirty="0"/>
              <a:t>pessoa@exemplo.com</a:t>
            </a: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43172B-1CCD-E1FE-4418-4130B01A7984}"/>
              </a:ext>
            </a:extLst>
          </p:cNvPr>
          <p:cNvSpPr txBox="1"/>
          <p:nvPr/>
        </p:nvSpPr>
        <p:spPr>
          <a:xfrm>
            <a:off x="3702570" y="2413337"/>
            <a:ext cx="3452587" cy="1015663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106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tângulo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B36E8B3E-77F3-70BF-7C65-81A1713A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Solução de Migração para a Nuvem do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HealthCare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Central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BE4B6B-914F-87AB-6837-182F76DF149F}"/>
              </a:ext>
            </a:extLst>
          </p:cNvPr>
          <p:cNvSpPr txBox="1"/>
          <p:nvPr/>
        </p:nvSpPr>
        <p:spPr>
          <a:xfrm>
            <a:off x="254833" y="6250898"/>
            <a:ext cx="63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Gerenciando na nuvem (Beatriz Pereira Candido)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EB5FA92-FE84-AA0D-C991-73FF9EE5A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92" y="2338465"/>
            <a:ext cx="9728616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0CC4EE-B2E1-2A2A-3B60-1DB175F82A1D}"/>
              </a:ext>
            </a:extLst>
          </p:cNvPr>
          <p:cNvSpPr txBox="1"/>
          <p:nvPr/>
        </p:nvSpPr>
        <p:spPr>
          <a:xfrm>
            <a:off x="344774" y="569626"/>
            <a:ext cx="765997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Planejamento e Análise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Levantamento de Requisitos</a:t>
            </a:r>
            <a:br>
              <a:rPr lang="pt-BR" dirty="0"/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garantir que a migração para a nuvem atenda às necessidades do hospital, a primeira etapa envolve uma análise detalhada dos requisitos técnicos, clínicos e administrativos. Isso inclui: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Armazenamento e acesso aos dados dos pacientes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Precisamos garantir que o novo sistema seja capaz de armazenar e disponibilizar dados médicos em tempo real, preservando a confidencialidade e a integridade das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essenciais, como sistemas de prontuários eletrônicos e gestão hospitalar, devem ser altamente disponíveis, sem interrupções.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Compatibilidade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Muitos dos sistemas legados podem precisar continuar operando durante e após a migração, então a compatibilidade e integração são cruciais.</a:t>
            </a:r>
          </a:p>
        </p:txBody>
      </p:sp>
      <p:pic>
        <p:nvPicPr>
          <p:cNvPr id="10" name="Imagem 9" descr="Pessoas andando na frente de uma placa&#10;&#10;Descrição gerada automaticamente com confiança média">
            <a:extLst>
              <a:ext uri="{FF2B5EF4-FFF2-40B4-BE49-F238E27FC236}">
                <a16:creationId xmlns:a16="http://schemas.microsoft.com/office/drawing/2014/main" id="{5586E8EA-2CB8-F06A-DBD2-08F5DBCB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748" y="0"/>
            <a:ext cx="418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7E593-3C54-3A4C-3B45-2DA18ED0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11" y="2459499"/>
            <a:ext cx="10364451" cy="1596177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Modelos de Nuvem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1FDB77-7B3C-381F-BF8A-E6F280FFF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022" y="4055676"/>
            <a:ext cx="116379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Nuvem Privada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Oferece um alto nível de controle e segurança, ideal para dados sensíveis, como informações de saúde. Pode ser uma boa opção se o hospital quiser manter a infraestrutura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on-premises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Nuvem Pública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Mais econômica e escalável, é uma opção atraente para hospitais que desejam reduzir custos, mas podem exigir maior atenção à segurança e conformidade regulatória.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Nuvem Híbrida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Combina os benefícios das nuvens públicas e privadas, permitindo que os sistemas mais sensíveis permaneçam locais enquanto outros são movidos para a nuvem.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Multi-Nuvem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Pode ser útil para evitar dependência de um único provedor e balancear custos e requisitos de segurança.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E37B8C-81A3-3F1E-74BE-4DD4662A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36C4A8-4FA7-41BA-C32A-7041D4A893FD}"/>
              </a:ext>
            </a:extLst>
          </p:cNvPr>
          <p:cNvSpPr txBox="1"/>
          <p:nvPr/>
        </p:nvSpPr>
        <p:spPr>
          <a:xfrm>
            <a:off x="2462135" y="578717"/>
            <a:ext cx="771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dos Dados dos Pacientes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B9359B-AFCB-7ED9-C384-CF91EAEA8A2C}"/>
              </a:ext>
            </a:extLst>
          </p:cNvPr>
          <p:cNvSpPr txBox="1"/>
          <p:nvPr/>
        </p:nvSpPr>
        <p:spPr>
          <a:xfrm>
            <a:off x="654570" y="1939633"/>
            <a:ext cx="108828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é a principal preocupação para proteger os dados sensíveis dos pacientes. Algumas medidas importantes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Criptografia de Dados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Implementar criptografia de dados tanto em trânsito quanto em repouso. Isso inclui o uso de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VPNs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seguras para comunicações e certificações SSL para proteger conexões.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Conformidade com Regulamentações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Garantir que o provedor de nuvem esteja em conformidade com normas de segurança de dados de saúde, como a HIPAA nos EUA ou a LGPD no Brasil.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Autenticação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Multi-Fator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(MFA)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Adotar MFA para todos os usuários que acessam o sistema na nuvem, adicionando uma camada extra de proteção.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Monitoramento e Auditoria Contínua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Implementar sistemas de monitoramento que rastreiem qualquer atividade incomum ou tentativas de acesso não autorizadas. Auditorias regulares garantirão que as práticas de segurança permaneçam adequadas.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e Recuperação de Desastres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Criar backups frequentes e garantir que exista um plano de recuperação em caso de ataque cibernético ou perda de dados.</a:t>
            </a:r>
          </a:p>
        </p:txBody>
      </p:sp>
    </p:spTree>
    <p:extLst>
      <p:ext uri="{BB962C8B-B14F-4D97-AF65-F5344CB8AC3E}">
        <p14:creationId xmlns:p14="http://schemas.microsoft.com/office/powerpoint/2010/main" val="220363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56C8912-8608-5B13-58D7-77D6AD020114}"/>
              </a:ext>
            </a:extLst>
          </p:cNvPr>
          <p:cNvSpPr txBox="1"/>
          <p:nvPr/>
        </p:nvSpPr>
        <p:spPr>
          <a:xfrm>
            <a:off x="633334" y="1080969"/>
            <a:ext cx="65019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Custos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Previsibilidade de Custos</a:t>
            </a:r>
            <a:b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Embora a nuvem possa reduzir custos operacionais, os custos variáveis (como uso de armazenamento e poder de processamento) podem ser difíceis de prever. As estratégias de gerenciamento de custos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Planos de Precificação Baseados em Uso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Optar por um modelo que permita pagar apenas pelo uso de recursos, e monitorar continuamente o consumo para ajustar conforme necessário.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Automatização de Escalabilidade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Utilizar a escalabilidade automática da nuvem para garantir que o hospital só pague por recursos adicionais quando necessário, durante picos de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 de Provedores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Comparar os principais provedores de serviços de nuvem (como AWS, Azure e Google Cloud) em termos de custo-benefício e suas ofertas específicas para o setor de saúde.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F7628CC-AA31-9146-0665-4D5631D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208065"/>
              </p:ext>
            </p:extLst>
          </p:nvPr>
        </p:nvGraphicFramePr>
        <p:xfrm>
          <a:off x="7135318" y="1080969"/>
          <a:ext cx="4661941" cy="506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39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96B86E-B907-0540-38B8-6FAE0A9EE9E0}"/>
              </a:ext>
            </a:extLst>
          </p:cNvPr>
          <p:cNvSpPr txBox="1"/>
          <p:nvPr/>
        </p:nvSpPr>
        <p:spPr>
          <a:xfrm>
            <a:off x="6970426" y="1228397"/>
            <a:ext cx="50067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ROI e Justificativa</a:t>
            </a:r>
            <a:b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a nuvem, o retorno sobre o investimento virá em grande parte pela redução de custos com infraestrutura e manutenção, além da agilidade e eficiência na implementação de novos serviços médicos. Para manter a diretoria informada e justificar os custos, será apresentado um relatório de ROI projetado, considerando: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hardware e suporte reduzido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Escalabilidade e flexibilidade para futuras expansões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Melhor desempenho e disponibilidade dos sistemas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99E17960-1CBE-E365-7FDC-893427BD8F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3589295"/>
                  </p:ext>
                </p:extLst>
              </p:nvPr>
            </p:nvGraphicFramePr>
            <p:xfrm>
              <a:off x="214859" y="719597"/>
              <a:ext cx="6337507" cy="5418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99E17960-1CBE-E365-7FDC-893427BD8F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59" y="719597"/>
                <a:ext cx="6337507" cy="54188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11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C98EF-3F86-2C68-2B35-8C5A0E2256E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4715" y="2089122"/>
            <a:ext cx="111976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Análise de Compatibilidade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Identificar todos os sistemas legados (como software de gestão hospitalar e prontuários eletrônicos) para garantir uma integração eficaz com as novas soluções em nuvem. Serão usadas tecnologias como middleware e APIs para garantir que os dados sejam compartilhados entre os sistemas legados e as novas aplicações.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Migração Faseada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 migração para a nuvem será feita de forma gradual, começando com sistemas menos críticos, para testar a integração e minimizar riscos. Uma Prova de Conceito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PoC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 será realizada para identificar problemas. Também será feito o treinamento de funcionários nas novas ferramentas durante o processo de migração.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B8060B-C648-6FBE-8B4B-C8799349CD0D}"/>
              </a:ext>
            </a:extLst>
          </p:cNvPr>
          <p:cNvSpPr txBox="1"/>
          <p:nvPr/>
        </p:nvSpPr>
        <p:spPr>
          <a:xfrm>
            <a:off x="3013023" y="509666"/>
            <a:ext cx="683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com Sistemas Legados</a:t>
            </a: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5C9A5910-D18F-0891-8ADD-929183234523}"/>
              </a:ext>
            </a:extLst>
          </p:cNvPr>
          <p:cNvSpPr/>
          <p:nvPr/>
        </p:nvSpPr>
        <p:spPr>
          <a:xfrm>
            <a:off x="846944" y="3312824"/>
            <a:ext cx="1948721" cy="100434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de Sistemas Legados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21CE9858-787F-5643-2886-87F747B8E4E1}"/>
              </a:ext>
            </a:extLst>
          </p:cNvPr>
          <p:cNvSpPr/>
          <p:nvPr/>
        </p:nvSpPr>
        <p:spPr>
          <a:xfrm>
            <a:off x="6525721" y="3087971"/>
            <a:ext cx="1948721" cy="118422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Migração Faseada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1C6C7654-942A-9624-AED4-7BA27B18244D}"/>
              </a:ext>
            </a:extLst>
          </p:cNvPr>
          <p:cNvSpPr/>
          <p:nvPr/>
        </p:nvSpPr>
        <p:spPr>
          <a:xfrm>
            <a:off x="1041814" y="1484027"/>
            <a:ext cx="1948721" cy="1004341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 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73BB1FDA-DFBC-A033-A937-854E3F0D6FFE}"/>
              </a:ext>
            </a:extLst>
          </p:cNvPr>
          <p:cNvSpPr/>
          <p:nvPr/>
        </p:nvSpPr>
        <p:spPr>
          <a:xfrm>
            <a:off x="3424004" y="3554315"/>
            <a:ext cx="2473377" cy="1525700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Decisão sobre Middleware/API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4D8A1BC8-4292-494C-0D27-76564EE78B9E}"/>
              </a:ext>
            </a:extLst>
          </p:cNvPr>
          <p:cNvSpPr/>
          <p:nvPr/>
        </p:nvSpPr>
        <p:spPr>
          <a:xfrm>
            <a:off x="9426315" y="3785013"/>
            <a:ext cx="1918741" cy="97436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Prova de Conceito (</a:t>
            </a:r>
            <a:r>
              <a:rPr lang="pt-BR" dirty="0" err="1"/>
              <a:t>PoC</a:t>
            </a:r>
            <a:r>
              <a:rPr lang="pt-BR" dirty="0"/>
              <a:t>)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238D9116-8EB0-3930-3EEA-B80AD5CEBA5F}"/>
              </a:ext>
            </a:extLst>
          </p:cNvPr>
          <p:cNvSpPr/>
          <p:nvPr/>
        </p:nvSpPr>
        <p:spPr>
          <a:xfrm>
            <a:off x="9638675" y="5246557"/>
            <a:ext cx="1918741" cy="97436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 de Funcionários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4095AB4F-0AEF-C7FC-CCFC-EB19220A63F7}"/>
              </a:ext>
            </a:extLst>
          </p:cNvPr>
          <p:cNvSpPr/>
          <p:nvPr/>
        </p:nvSpPr>
        <p:spPr>
          <a:xfrm>
            <a:off x="6525721" y="5471410"/>
            <a:ext cx="2243525" cy="97436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Implementação Completa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81161705-C3CA-E2E1-214D-608C7E5CB9B5}"/>
              </a:ext>
            </a:extLst>
          </p:cNvPr>
          <p:cNvSpPr/>
          <p:nvPr/>
        </p:nvSpPr>
        <p:spPr>
          <a:xfrm>
            <a:off x="3222885" y="5741233"/>
            <a:ext cx="1948722" cy="869429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111DB4D-5845-40D2-A724-0CC6BC9CD691}"/>
              </a:ext>
            </a:extLst>
          </p:cNvPr>
          <p:cNvCxnSpPr>
            <a:cxnSpLocks/>
          </p:cNvCxnSpPr>
          <p:nvPr/>
        </p:nvCxnSpPr>
        <p:spPr>
          <a:xfrm>
            <a:off x="1918741" y="2488368"/>
            <a:ext cx="0" cy="82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161C47-9664-A89F-23D4-282CB40AC59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95665" y="3814995"/>
            <a:ext cx="1056807" cy="1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5862B29-5A4F-08D2-4294-0E9531A05101}"/>
              </a:ext>
            </a:extLst>
          </p:cNvPr>
          <p:cNvCxnSpPr>
            <a:endCxn id="3" idx="1"/>
          </p:cNvCxnSpPr>
          <p:nvPr/>
        </p:nvCxnSpPr>
        <p:spPr>
          <a:xfrm flipV="1">
            <a:off x="5351489" y="3680083"/>
            <a:ext cx="1174232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08B6C8F-1D70-8365-BEF5-8EE6227BDAFD}"/>
              </a:ext>
            </a:extLst>
          </p:cNvPr>
          <p:cNvCxnSpPr/>
          <p:nvPr/>
        </p:nvCxnSpPr>
        <p:spPr>
          <a:xfrm>
            <a:off x="8474442" y="3554315"/>
            <a:ext cx="951873" cy="71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AF608C6-58D5-944D-4C27-F51CC0FA690D}"/>
              </a:ext>
            </a:extLst>
          </p:cNvPr>
          <p:cNvCxnSpPr>
            <a:stCxn id="6" idx="2"/>
          </p:cNvCxnSpPr>
          <p:nvPr/>
        </p:nvCxnSpPr>
        <p:spPr>
          <a:xfrm>
            <a:off x="10385686" y="4759374"/>
            <a:ext cx="32478" cy="4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C312337-4BD0-8587-4EC6-EDCF3059FD99}"/>
              </a:ext>
            </a:extLst>
          </p:cNvPr>
          <p:cNvCxnSpPr>
            <a:cxnSpLocks/>
          </p:cNvCxnSpPr>
          <p:nvPr/>
        </p:nvCxnSpPr>
        <p:spPr>
          <a:xfrm flipH="1">
            <a:off x="8769246" y="5876145"/>
            <a:ext cx="86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445028E-E51E-8055-1EAF-292C8102D00B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5171607" y="5958591"/>
            <a:ext cx="1354114" cy="2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E8B502C-8FCA-9874-22BD-2DB31B86F212}"/>
              </a:ext>
            </a:extLst>
          </p:cNvPr>
          <p:cNvSpPr txBox="1"/>
          <p:nvPr/>
        </p:nvSpPr>
        <p:spPr>
          <a:xfrm>
            <a:off x="3852472" y="344774"/>
            <a:ext cx="613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 de sistemas</a:t>
            </a: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3170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49_TF33443810_Win32" id="{9645423A-2618-484B-95FF-0E33B1DA03A8}" vid="{55414CDF-DD88-4587-8B10-CB6282268C6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Projeto de laboratório</Template>
  <TotalTime>1188</TotalTime>
  <Words>944</Words>
  <Application>Microsoft Office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Gotícula</vt:lpstr>
      <vt:lpstr>“HealthCare Central”</vt:lpstr>
      <vt:lpstr>Solução de Migração para a Nuvem do HealthCare Central</vt:lpstr>
      <vt:lpstr>Apresentação do PowerPoint</vt:lpstr>
      <vt:lpstr>Modelos de Nuvem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Pereira Candido</dc:creator>
  <cp:lastModifiedBy>Beatriz Pereira Candido</cp:lastModifiedBy>
  <cp:revision>1</cp:revision>
  <dcterms:created xsi:type="dcterms:W3CDTF">2024-09-08T22:09:49Z</dcterms:created>
  <dcterms:modified xsi:type="dcterms:W3CDTF">2024-09-09T17:58:11Z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