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a203d58c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a203d58c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800">
                <a:solidFill>
                  <a:schemeClr val="dk1"/>
                </a:solidFill>
                <a:latin typeface="Average"/>
                <a:ea typeface="Average"/>
                <a:cs typeface="Average"/>
                <a:sym typeface="Average"/>
              </a:rPr>
              <a:t>The reviewers are sent by the server, encrypted using the session key (symmetric key) and then encoded in base64, like the vouchers.</a:t>
            </a:r>
            <a:endParaRPr sz="1800">
              <a:solidFill>
                <a:schemeClr val="dk1"/>
              </a:solidFill>
              <a:latin typeface="Average"/>
              <a:ea typeface="Average"/>
              <a:cs typeface="Average"/>
              <a:sym typeface="Average"/>
            </a:endParaRPr>
          </a:p>
          <a:p>
            <a:pPr indent="0" lvl="0" marL="0" rtl="0" algn="l">
              <a:lnSpc>
                <a:spcPct val="115000"/>
              </a:lnSpc>
              <a:spcBef>
                <a:spcPts val="1200"/>
              </a:spcBef>
              <a:spcAft>
                <a:spcPts val="0"/>
              </a:spcAft>
              <a:buClr>
                <a:schemeClr val="dk1"/>
              </a:buClr>
              <a:buSzPts val="1100"/>
              <a:buFont typeface="Arial"/>
              <a:buNone/>
            </a:pPr>
            <a:r>
              <a:rPr lang="pt-PT" sz="1800">
                <a:solidFill>
                  <a:schemeClr val="dk1"/>
                </a:solidFill>
                <a:latin typeface="Average"/>
                <a:ea typeface="Average"/>
                <a:cs typeface="Average"/>
                <a:sym typeface="Average"/>
              </a:rPr>
              <a:t>When the client receives the restaurant information it verifies the reviews digital signatures, using the other clients public keys. Then it adds a field in the reviews that says if the DS is correct or not. </a:t>
            </a:r>
            <a:endParaRPr sz="1800">
              <a:solidFill>
                <a:schemeClr val="dk1"/>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lang="pt-PT" sz="1800">
                <a:solidFill>
                  <a:schemeClr val="dk1"/>
                </a:solidFill>
                <a:latin typeface="Average"/>
                <a:ea typeface="Average"/>
                <a:cs typeface="Average"/>
                <a:sym typeface="Average"/>
              </a:rPr>
              <a:t>Sending the vouchers to another client only requires the server to change the client associated with the voucher in the database.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99edc98d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99edc98d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99edc98d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99edc98d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99edc98d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99edc98d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800">
                <a:solidFill>
                  <a:srgbClr val="CACACA"/>
                </a:solidFill>
                <a:latin typeface="Average"/>
                <a:ea typeface="Average"/>
                <a:cs typeface="Average"/>
                <a:sym typeface="Average"/>
              </a:rPr>
              <a:t>To encrypt the voucher we need to generate a symmetric key and a initialization vector. We use the AES algorithm to generate the key with size 128, and Secure Random to generate a random IV (16 bytes).</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rPr lang="pt-PT" sz="1800">
                <a:solidFill>
                  <a:srgbClr val="CACACA"/>
                </a:solidFill>
                <a:latin typeface="Average"/>
                <a:ea typeface="Average"/>
                <a:cs typeface="Average"/>
                <a:sym typeface="Average"/>
              </a:rPr>
              <a:t>The symmetric key and the IV are encrypted with the client public key, and using RSA with mode ECB. Since the symmetric key and the IV will always be different ECB is enough. The vouchers are encrypted using the CBC mode to ensure even more confidentiality. Every encrypted message is then encoded in Base64.</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rPr lang="pt-PT" sz="1800">
                <a:solidFill>
                  <a:srgbClr val="CACACA"/>
                </a:solidFill>
                <a:latin typeface="Average"/>
                <a:ea typeface="Average"/>
                <a:cs typeface="Average"/>
                <a:sym typeface="Average"/>
              </a:rPr>
              <a:t>we do secure the information in 3 stages:</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1200"/>
              </a:spcAft>
              <a:buNone/>
            </a:pPr>
            <a:r>
              <a:rPr lang="pt-PT" sz="1800">
                <a:solidFill>
                  <a:srgbClr val="CACACA"/>
                </a:solidFill>
                <a:latin typeface="Average"/>
                <a:ea typeface="Average"/>
                <a:cs typeface="Average"/>
                <a:sym typeface="Average"/>
              </a:rPr>
              <a:t>we get all info needed from the database (and put it in a json)</a:t>
            </a:r>
            <a:endParaRPr sz="1800">
              <a:solidFill>
                <a:srgbClr val="CACACA"/>
              </a:solidFill>
              <a:latin typeface="Average"/>
              <a:ea typeface="Average"/>
              <a:cs typeface="Average"/>
              <a:sym typeface="Averag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a7ffa6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a7ffa6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99edc98d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99edc98d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a203d58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a203d58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meter em notas?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99edc98d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99edc98d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99edc98d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99edc98d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800">
                <a:solidFill>
                  <a:schemeClr val="dk1"/>
                </a:solidFill>
                <a:latin typeface="Average"/>
                <a:ea typeface="Average"/>
                <a:cs typeface="Average"/>
                <a:sym typeface="Average"/>
              </a:rPr>
              <a:t>We needed to introduce reviews made by users. Reviews should be non-repudiable and other users must be able to verify the authenticity of each review.</a:t>
            </a:r>
            <a:endParaRPr sz="1800">
              <a:solidFill>
                <a:schemeClr val="dk1"/>
              </a:solidFill>
              <a:latin typeface="Average"/>
              <a:ea typeface="Average"/>
              <a:cs typeface="Average"/>
              <a:sym typeface="Average"/>
            </a:endParaRPr>
          </a:p>
          <a:p>
            <a:pPr indent="0" lvl="0" marL="0" rtl="0" algn="l">
              <a:lnSpc>
                <a:spcPct val="115000"/>
              </a:lnSpc>
              <a:spcBef>
                <a:spcPts val="1200"/>
              </a:spcBef>
              <a:spcAft>
                <a:spcPts val="0"/>
              </a:spcAft>
              <a:buClr>
                <a:schemeClr val="dk1"/>
              </a:buClr>
              <a:buSzPts val="1100"/>
              <a:buFont typeface="Arial"/>
              <a:buNone/>
            </a:pPr>
            <a:r>
              <a:rPr lang="pt-PT" sz="1800">
                <a:solidFill>
                  <a:schemeClr val="dk1"/>
                </a:solidFill>
                <a:latin typeface="Average"/>
                <a:ea typeface="Average"/>
                <a:cs typeface="Average"/>
                <a:sym typeface="Average"/>
              </a:rPr>
              <a:t>To ensure non-repudiation and authenticity we use digital signatures. The user signs the review, using his private key and sends it to the server. The server then verifies the signature and adds the review to the restaurant information. </a:t>
            </a:r>
            <a:endParaRPr sz="1800">
              <a:solidFill>
                <a:schemeClr val="dk1"/>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lang="pt-PT" sz="1800">
                <a:solidFill>
                  <a:schemeClr val="dk1"/>
                </a:solidFill>
                <a:latin typeface="Average"/>
                <a:ea typeface="Average"/>
                <a:cs typeface="Average"/>
                <a:sym typeface="Average"/>
              </a:rPr>
              <a:t>The client also needs to verify the authenticity of the reviews. To do that the client needs the public keys of the clients that made the reviews, so the server also sends the public keys of the clients that made the reviews.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a203d58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a203d58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PT" sz="1800">
                <a:solidFill>
                  <a:schemeClr val="dk1"/>
                </a:solidFill>
                <a:latin typeface="Average"/>
                <a:ea typeface="Average"/>
                <a:cs typeface="Average"/>
                <a:sym typeface="Average"/>
              </a:rPr>
              <a:t>The other requirement was to allow users to directly transfer vouchers to other users.</a:t>
            </a:r>
            <a:endParaRPr sz="1800">
              <a:solidFill>
                <a:schemeClr val="dk1"/>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lang="pt-PT" sz="1800">
                <a:solidFill>
                  <a:schemeClr val="dk1"/>
                </a:solidFill>
                <a:latin typeface="Average"/>
                <a:ea typeface="Average"/>
                <a:cs typeface="Average"/>
                <a:sym typeface="Average"/>
              </a:rPr>
              <a:t>To do that, the client sends a request to the server to send a voucher to another user and the server changes the client associated with the voucher, but only if the voucher is owned by the client that is sending the request and if the voucher was not already used.</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PT"/>
              <a:t>BombAppetit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PT"/>
              <a:t>SIRS-23/24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Security Challenge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pt-PT">
                <a:solidFill>
                  <a:schemeClr val="dk1"/>
                </a:solidFill>
              </a:rPr>
              <a:t>The reviewers are sent by the server, encrypted using the session key (symmetric key) and then encoded in base64, like the vouchers.</a:t>
            </a:r>
            <a:endParaRPr>
              <a:solidFill>
                <a:schemeClr val="dk1"/>
              </a:solidFill>
            </a:endParaRPr>
          </a:p>
          <a:p>
            <a:pPr indent="0" lvl="0" marL="0" rtl="0" algn="l">
              <a:spcBef>
                <a:spcPts val="1200"/>
              </a:spcBef>
              <a:spcAft>
                <a:spcPts val="1200"/>
              </a:spcAft>
              <a:buNone/>
            </a:pPr>
            <a:r>
              <a:rPr lang="pt-PT">
                <a:solidFill>
                  <a:schemeClr val="dk1"/>
                </a:solidFill>
              </a:rPr>
              <a:t>Sending the vouchers to another client only requires the server to change the client associated with the voucher in the database.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D</a:t>
            </a:r>
            <a:r>
              <a:rPr lang="pt-PT"/>
              <a:t>emonstration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BombAppetit</a:t>
            </a:r>
            <a:endParaRPr/>
          </a:p>
        </p:txBody>
      </p:sp>
      <p:sp>
        <p:nvSpPr>
          <p:cNvPr id="66" name="Google Shape;66;p14"/>
          <p:cNvSpPr txBox="1"/>
          <p:nvPr>
            <p:ph idx="1" type="body"/>
          </p:nvPr>
        </p:nvSpPr>
        <p:spPr>
          <a:xfrm>
            <a:off x="311700" y="11833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pt-PT">
                <a:solidFill>
                  <a:schemeClr val="dk1"/>
                </a:solidFill>
              </a:rPr>
              <a:t>BombAppetit is a user-friendly web app that makes restaurant reservations easy. It's designed to simplify the process with a straightforward interface. The app also offers a voucher service, letting users use them for great booking discounts. BombAppetit is all about making dining hassle-free and connecting users with enjoyable culinary experiences.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S</a:t>
            </a:r>
            <a:r>
              <a:rPr lang="pt-PT"/>
              <a:t>ecure document format</a:t>
            </a:r>
            <a:endParaRPr/>
          </a:p>
        </p:txBody>
      </p:sp>
      <p:sp>
        <p:nvSpPr>
          <p:cNvPr id="72" name="Google Shape;72;p15"/>
          <p:cNvSpPr txBox="1"/>
          <p:nvPr>
            <p:ph idx="1" type="body"/>
          </p:nvPr>
        </p:nvSpPr>
        <p:spPr>
          <a:xfrm>
            <a:off x="311700" y="1152475"/>
            <a:ext cx="8520600" cy="3810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pt-PT">
                <a:solidFill>
                  <a:schemeClr val="dk1"/>
                </a:solidFill>
              </a:rPr>
              <a:t>The document is secured in this steps:</a:t>
            </a:r>
            <a:endParaRPr>
              <a:solidFill>
                <a:schemeClr val="dk1"/>
              </a:solidFill>
            </a:endParaRPr>
          </a:p>
          <a:p>
            <a:pPr indent="0" lvl="0" marL="0" rtl="0" algn="l">
              <a:spcBef>
                <a:spcPts val="1200"/>
              </a:spcBef>
              <a:spcAft>
                <a:spcPts val="0"/>
              </a:spcAft>
              <a:buNone/>
            </a:pPr>
            <a:r>
              <a:rPr lang="pt-PT">
                <a:solidFill>
                  <a:schemeClr val="dk1"/>
                </a:solidFill>
              </a:rPr>
              <a:t>1- T</a:t>
            </a:r>
            <a:r>
              <a:rPr lang="pt-PT">
                <a:solidFill>
                  <a:schemeClr val="dk1"/>
                </a:solidFill>
              </a:rPr>
              <a:t>o ensure authenticity:</a:t>
            </a:r>
            <a:endParaRPr>
              <a:solidFill>
                <a:schemeClr val="dk1"/>
              </a:solidFill>
            </a:endParaRPr>
          </a:p>
          <a:p>
            <a:pPr indent="457200" lvl="0" marL="0" rtl="0" algn="l">
              <a:spcBef>
                <a:spcPts val="1200"/>
              </a:spcBef>
              <a:spcAft>
                <a:spcPts val="0"/>
              </a:spcAft>
              <a:buNone/>
            </a:pPr>
            <a:r>
              <a:rPr lang="pt-PT">
                <a:solidFill>
                  <a:schemeClr val="dk1"/>
                </a:solidFill>
              </a:rPr>
              <a:t>1.1- We added a nonce inside the property “auth” in a new property called “counter”, to ensure freshness</a:t>
            </a:r>
            <a:endParaRPr>
              <a:solidFill>
                <a:schemeClr val="dk1"/>
              </a:solidFill>
            </a:endParaRPr>
          </a:p>
          <a:p>
            <a:pPr indent="457200" lvl="0" marL="0" rtl="0" algn="l">
              <a:spcBef>
                <a:spcPts val="1200"/>
              </a:spcBef>
              <a:spcAft>
                <a:spcPts val="0"/>
              </a:spcAft>
              <a:buNone/>
            </a:pPr>
            <a:r>
              <a:rPr lang="pt-PT">
                <a:solidFill>
                  <a:schemeClr val="dk1"/>
                </a:solidFill>
              </a:rPr>
              <a:t>1.2- Create and add a DS :</a:t>
            </a:r>
            <a:endParaRPr>
              <a:solidFill>
                <a:schemeClr val="dk1"/>
              </a:solidFill>
            </a:endParaRPr>
          </a:p>
          <a:p>
            <a:pPr indent="-334327" lvl="0" marL="1371600" rtl="0" algn="l">
              <a:spcBef>
                <a:spcPts val="1200"/>
              </a:spcBef>
              <a:spcAft>
                <a:spcPts val="0"/>
              </a:spcAft>
              <a:buClr>
                <a:schemeClr val="dk1"/>
              </a:buClr>
              <a:buSzPct val="100000"/>
              <a:buChar char="●"/>
            </a:pPr>
            <a:r>
              <a:rPr lang="pt-PT">
                <a:solidFill>
                  <a:schemeClr val="dk1"/>
                </a:solidFill>
              </a:rPr>
              <a:t>The DS is calculated using RSA to encrypt and SHA256 to calculate the hash</a:t>
            </a:r>
            <a:endParaRPr>
              <a:solidFill>
                <a:schemeClr val="dk1"/>
              </a:solidFill>
            </a:endParaRPr>
          </a:p>
          <a:p>
            <a:pPr indent="-334327" lvl="0" marL="1371600" rtl="0" algn="l">
              <a:spcBef>
                <a:spcPts val="0"/>
              </a:spcBef>
              <a:spcAft>
                <a:spcPts val="0"/>
              </a:spcAft>
              <a:buClr>
                <a:schemeClr val="dk1"/>
              </a:buClr>
              <a:buSzPct val="100000"/>
              <a:buChar char="●"/>
            </a:pPr>
            <a:r>
              <a:rPr lang="pt-PT">
                <a:solidFill>
                  <a:schemeClr val="dk1"/>
                </a:solidFill>
              </a:rPr>
              <a:t>The DS is then added in the property “auth” in a new property called “DS”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Secure document format</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99300" y="1152475"/>
            <a:ext cx="91440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pt-PT">
                <a:solidFill>
                  <a:schemeClr val="dk1"/>
                </a:solidFill>
              </a:rPr>
              <a:t>2- T</a:t>
            </a:r>
            <a:r>
              <a:rPr lang="pt-PT">
                <a:solidFill>
                  <a:schemeClr val="dk1"/>
                </a:solidFill>
              </a:rPr>
              <a:t>o ensure confidentiality:</a:t>
            </a:r>
            <a:endParaRPr>
              <a:solidFill>
                <a:schemeClr val="dk1"/>
              </a:solidFill>
            </a:endParaRPr>
          </a:p>
          <a:p>
            <a:pPr indent="457200" lvl="0" marL="0" rtl="0" algn="l">
              <a:spcBef>
                <a:spcPts val="1200"/>
              </a:spcBef>
              <a:spcAft>
                <a:spcPts val="0"/>
              </a:spcAft>
              <a:buNone/>
            </a:pPr>
            <a:r>
              <a:rPr lang="pt-PT">
                <a:solidFill>
                  <a:schemeClr val="dk1"/>
                </a:solidFill>
              </a:rPr>
              <a:t>2</a:t>
            </a:r>
            <a:r>
              <a:rPr lang="pt-PT">
                <a:solidFill>
                  <a:schemeClr val="dk1"/>
                </a:solidFill>
              </a:rPr>
              <a:t>.1- We generate a  symmetric key (session key) and a IV </a:t>
            </a:r>
            <a:endParaRPr>
              <a:solidFill>
                <a:schemeClr val="dk1"/>
              </a:solidFill>
            </a:endParaRPr>
          </a:p>
          <a:p>
            <a:pPr indent="457200" lvl="0" marL="0" rtl="0" algn="l">
              <a:spcBef>
                <a:spcPts val="1200"/>
              </a:spcBef>
              <a:spcAft>
                <a:spcPts val="0"/>
              </a:spcAft>
              <a:buNone/>
            </a:pPr>
            <a:r>
              <a:rPr lang="pt-PT">
                <a:solidFill>
                  <a:schemeClr val="dk1"/>
                </a:solidFill>
              </a:rPr>
              <a:t>2.2</a:t>
            </a:r>
            <a:r>
              <a:rPr lang="pt-PT">
                <a:solidFill>
                  <a:schemeClr val="dk1"/>
                </a:solidFill>
              </a:rPr>
              <a:t>- Remove the the “vouchers“ property from the json</a:t>
            </a:r>
            <a:endParaRPr>
              <a:solidFill>
                <a:schemeClr val="dk1"/>
              </a:solidFill>
            </a:endParaRPr>
          </a:p>
          <a:p>
            <a:pPr indent="457200" lvl="0" marL="0" rtl="0" algn="l">
              <a:spcBef>
                <a:spcPts val="1200"/>
              </a:spcBef>
              <a:spcAft>
                <a:spcPts val="0"/>
              </a:spcAft>
              <a:buNone/>
            </a:pPr>
            <a:r>
              <a:rPr lang="pt-PT">
                <a:solidFill>
                  <a:schemeClr val="dk1"/>
                </a:solidFill>
              </a:rPr>
              <a:t>2.3- The vouchers need to be confidential, so to do that we encrypt them using a symmetric key (session key)</a:t>
            </a:r>
            <a:endParaRPr>
              <a:solidFill>
                <a:schemeClr val="dk1"/>
              </a:solidFill>
            </a:endParaRPr>
          </a:p>
          <a:p>
            <a:pPr indent="-308610" lvl="0" marL="1371600" rtl="0" algn="l">
              <a:spcBef>
                <a:spcPts val="1200"/>
              </a:spcBef>
              <a:spcAft>
                <a:spcPts val="0"/>
              </a:spcAft>
              <a:buClr>
                <a:schemeClr val="dk1"/>
              </a:buClr>
              <a:buSzPct val="100000"/>
              <a:buChar char="●"/>
            </a:pPr>
            <a:r>
              <a:rPr lang="pt-PT">
                <a:solidFill>
                  <a:schemeClr val="dk1"/>
                </a:solidFill>
              </a:rPr>
              <a:t>And we add the base64 encode of them to the json with a property name “vouchers”</a:t>
            </a:r>
            <a:endParaRPr>
              <a:solidFill>
                <a:schemeClr val="dk1"/>
              </a:solidFill>
            </a:endParaRPr>
          </a:p>
          <a:p>
            <a:pPr indent="457200" lvl="0" marL="0" rtl="0" algn="l">
              <a:spcBef>
                <a:spcPts val="1200"/>
              </a:spcBef>
              <a:spcAft>
                <a:spcPts val="0"/>
              </a:spcAft>
              <a:buNone/>
            </a:pPr>
            <a:r>
              <a:rPr lang="pt-PT">
                <a:solidFill>
                  <a:schemeClr val="dk1"/>
                </a:solidFill>
              </a:rPr>
              <a:t>2.4- This session key also needs to be passed to the client, encrypted using the client public key</a:t>
            </a:r>
            <a:endParaRPr>
              <a:solidFill>
                <a:schemeClr val="dk1"/>
              </a:solidFill>
            </a:endParaRPr>
          </a:p>
          <a:p>
            <a:pPr indent="-308610" lvl="0" marL="1371600" rtl="0" algn="l">
              <a:spcBef>
                <a:spcPts val="1200"/>
              </a:spcBef>
              <a:spcAft>
                <a:spcPts val="0"/>
              </a:spcAft>
              <a:buClr>
                <a:schemeClr val="dk1"/>
              </a:buClr>
              <a:buSzPct val="100000"/>
              <a:buChar char="●"/>
            </a:pPr>
            <a:r>
              <a:rPr lang="pt-PT">
                <a:solidFill>
                  <a:schemeClr val="dk1"/>
                </a:solidFill>
              </a:rPr>
              <a:t>And we add the base64 encode of them to the json  in the property “auth”  with a property name “encSymKey”</a:t>
            </a:r>
            <a:endParaRPr>
              <a:solidFill>
                <a:schemeClr val="dk1"/>
              </a:solidFill>
            </a:endParaRPr>
          </a:p>
          <a:p>
            <a:pPr indent="457200" lvl="0" marL="0" rtl="0" algn="l">
              <a:spcBef>
                <a:spcPts val="1200"/>
              </a:spcBef>
              <a:spcAft>
                <a:spcPts val="0"/>
              </a:spcAft>
              <a:buNone/>
            </a:pPr>
            <a:r>
              <a:rPr lang="pt-PT">
                <a:solidFill>
                  <a:schemeClr val="dk1"/>
                </a:solidFill>
              </a:rPr>
              <a:t>2.5- This IV  also needs to be passed to the client, encrypted using the client public key</a:t>
            </a:r>
            <a:endParaRPr>
              <a:solidFill>
                <a:schemeClr val="dk1"/>
              </a:solidFill>
            </a:endParaRPr>
          </a:p>
          <a:p>
            <a:pPr indent="-308610" lvl="0" marL="1371600" rtl="0" algn="l">
              <a:spcBef>
                <a:spcPts val="1200"/>
              </a:spcBef>
              <a:spcAft>
                <a:spcPts val="0"/>
              </a:spcAft>
              <a:buClr>
                <a:schemeClr val="dk1"/>
              </a:buClr>
              <a:buSzPct val="100000"/>
              <a:buChar char="●"/>
            </a:pPr>
            <a:r>
              <a:rPr lang="pt-PT">
                <a:solidFill>
                  <a:schemeClr val="dk1"/>
                </a:solidFill>
              </a:rPr>
              <a:t>And we add the base64 encode of them to the json  in the property “auth”  with a property name “encIV”</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I</a:t>
            </a:r>
            <a:r>
              <a:rPr lang="pt-PT"/>
              <a:t>nfrastructure</a:t>
            </a:r>
            <a:endParaRPr/>
          </a:p>
        </p:txBody>
      </p:sp>
      <p:pic>
        <p:nvPicPr>
          <p:cNvPr id="84" name="Google Shape;84;p17"/>
          <p:cNvPicPr preferRelativeResize="0"/>
          <p:nvPr/>
        </p:nvPicPr>
        <p:blipFill>
          <a:blip r:embed="rId3">
            <a:alphaModFix/>
          </a:blip>
          <a:stretch>
            <a:fillRect/>
          </a:stretch>
        </p:blipFill>
        <p:spPr>
          <a:xfrm>
            <a:off x="704850" y="1155688"/>
            <a:ext cx="7734300" cy="32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Infrastructure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PT">
                <a:solidFill>
                  <a:schemeClr val="dk1"/>
                </a:solidFill>
              </a:rPr>
              <a:t>The gateway is in a DMZ zone. Redirects the traffic from the client to the backend and vice-versa. The gateway only redirects traffic from the backend to the client if it is a response to a request from the client, and only redirects traffic to the backend on port 5000. Rejects all other traffic.</a:t>
            </a:r>
            <a:endParaRPr>
              <a:solidFill>
                <a:schemeClr val="dk1"/>
              </a:solidFill>
            </a:endParaRPr>
          </a:p>
          <a:p>
            <a:pPr indent="0" lvl="0" marL="0" rtl="0" algn="l">
              <a:spcBef>
                <a:spcPts val="1200"/>
              </a:spcBef>
              <a:spcAft>
                <a:spcPts val="0"/>
              </a:spcAft>
              <a:buNone/>
            </a:pPr>
            <a:r>
              <a:rPr lang="pt-PT">
                <a:solidFill>
                  <a:schemeClr val="dk1"/>
                </a:solidFill>
              </a:rPr>
              <a:t>The backend is in the internal network. Accepts traffic from the DB from port 5432 and tcp traffic to port 5000. The traffic from the DB is only accepted if the connection is not new. The backend sends traffic to the DB to port 5432, and only sends traffic to other ips if the connection is already established. Rejects all other traffic.</a:t>
            </a:r>
            <a:endParaRPr>
              <a:solidFill>
                <a:schemeClr val="dk1"/>
              </a:solidFill>
            </a:endParaRPr>
          </a:p>
          <a:p>
            <a:pPr indent="0" lvl="0" marL="0" rtl="0" algn="l">
              <a:spcBef>
                <a:spcPts val="1200"/>
              </a:spcBef>
              <a:spcAft>
                <a:spcPts val="1200"/>
              </a:spcAft>
              <a:buNone/>
            </a:pPr>
            <a:r>
              <a:rPr lang="pt-PT">
                <a:solidFill>
                  <a:schemeClr val="dk1"/>
                </a:solidFill>
              </a:rPr>
              <a:t>The database is also in the internal network. Only accepts traffic from the server to port 5432. And only sends traffic to the server if the connection is already established. Rejects all other traffic.</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S</a:t>
            </a:r>
            <a:r>
              <a:rPr lang="pt-PT"/>
              <a:t>ecure channels and key distribution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PT">
                <a:solidFill>
                  <a:schemeClr val="dk1"/>
                </a:solidFill>
              </a:rPr>
              <a:t>For the communication between the client and the server, we use https.</a:t>
            </a:r>
            <a:endParaRPr>
              <a:solidFill>
                <a:schemeClr val="dk1"/>
              </a:solidFill>
            </a:endParaRPr>
          </a:p>
          <a:p>
            <a:pPr indent="0" lvl="0" marL="0" rtl="0" algn="l">
              <a:spcBef>
                <a:spcPts val="1200"/>
              </a:spcBef>
              <a:spcAft>
                <a:spcPts val="0"/>
              </a:spcAft>
              <a:buNone/>
            </a:pPr>
            <a:r>
              <a:rPr lang="pt-PT">
                <a:solidFill>
                  <a:schemeClr val="dk1"/>
                </a:solidFill>
              </a:rPr>
              <a:t>https ensures that the communication is confidential and that the client is talking to the correct server. The client has the server certificate and the backend has the client certificate. The client also has the CA certificate to verify the server certificate.</a:t>
            </a:r>
            <a:endParaRPr>
              <a:solidFill>
                <a:schemeClr val="dk1"/>
              </a:solidFill>
            </a:endParaRPr>
          </a:p>
          <a:p>
            <a:pPr indent="0" lvl="0" marL="0" rtl="0" algn="l">
              <a:spcBef>
                <a:spcPts val="1200"/>
              </a:spcBef>
              <a:spcAft>
                <a:spcPts val="0"/>
              </a:spcAft>
              <a:buNone/>
            </a:pPr>
            <a:r>
              <a:rPr lang="pt-PT">
                <a:solidFill>
                  <a:schemeClr val="dk1"/>
                </a:solidFill>
              </a:rPr>
              <a:t>The Backend and the Database communicate using TLS, to ensure the confidentiality of the communication.</a:t>
            </a:r>
            <a:endParaRPr>
              <a:solidFill>
                <a:schemeClr val="dk1"/>
              </a:solidFill>
            </a:endParaRPr>
          </a:p>
          <a:p>
            <a:pPr indent="0" lvl="0" marL="0" rtl="0" algn="l">
              <a:spcBef>
                <a:spcPts val="1200"/>
              </a:spcBef>
              <a:spcAft>
                <a:spcPts val="1200"/>
              </a:spcAft>
              <a:buNone/>
            </a:pPr>
            <a:r>
              <a:rPr lang="pt-PT">
                <a:solidFill>
                  <a:schemeClr val="dk1"/>
                </a:solidFill>
              </a:rPr>
              <a:t>Client has his own private key, public key and the server public key. The server has his own public and private key, and the client public key. We assume the client already exchanged keys with the server, so the server has the client public key.</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S</a:t>
            </a:r>
            <a:r>
              <a:rPr lang="pt-PT"/>
              <a:t>ecurity Challenge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pt-PT">
                <a:solidFill>
                  <a:schemeClr val="dk1"/>
                </a:solidFill>
              </a:rPr>
              <a:t>Introduce Reviews</a:t>
            </a:r>
            <a:endParaRPr>
              <a:solidFill>
                <a:schemeClr val="dk1"/>
              </a:solidFill>
            </a:endParaRPr>
          </a:p>
          <a:p>
            <a:pPr indent="-317500" lvl="1" marL="914400" rtl="0" algn="l">
              <a:spcBef>
                <a:spcPts val="0"/>
              </a:spcBef>
              <a:spcAft>
                <a:spcPts val="0"/>
              </a:spcAft>
              <a:buClr>
                <a:schemeClr val="dk1"/>
              </a:buClr>
              <a:buSzPts val="1400"/>
              <a:buChar char="○"/>
            </a:pPr>
            <a:r>
              <a:rPr lang="pt-PT" sz="1800">
                <a:solidFill>
                  <a:schemeClr val="dk1"/>
                </a:solidFill>
              </a:rPr>
              <a:t>should be non-repudiable</a:t>
            </a:r>
            <a:endParaRPr sz="1800">
              <a:solidFill>
                <a:schemeClr val="dk1"/>
              </a:solidFill>
            </a:endParaRPr>
          </a:p>
          <a:p>
            <a:pPr indent="-342900" lvl="1" marL="914400" rtl="0" algn="l">
              <a:spcBef>
                <a:spcPts val="0"/>
              </a:spcBef>
              <a:spcAft>
                <a:spcPts val="0"/>
              </a:spcAft>
              <a:buClr>
                <a:schemeClr val="dk1"/>
              </a:buClr>
              <a:buSzPts val="1800"/>
              <a:buChar char="○"/>
            </a:pPr>
            <a:r>
              <a:rPr lang="pt-PT" sz="1800">
                <a:solidFill>
                  <a:schemeClr val="dk1"/>
                </a:solidFill>
              </a:rPr>
              <a:t>other users must be able to verify the authenticity of each review</a:t>
            </a:r>
            <a:endParaRPr sz="18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Security Challenge</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pt-PT">
                <a:solidFill>
                  <a:schemeClr val="dk1"/>
                </a:solidFill>
              </a:rPr>
              <a:t>A</a:t>
            </a:r>
            <a:r>
              <a:rPr lang="pt-PT">
                <a:solidFill>
                  <a:schemeClr val="dk1"/>
                </a:solidFill>
              </a:rPr>
              <a:t>llow users to directly transfer vouchers to other users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pt-PT">
                <a:solidFill>
                  <a:schemeClr val="dk1"/>
                </a:solidFill>
              </a:rPr>
              <a:t>T</a:t>
            </a:r>
            <a:r>
              <a:rPr lang="pt-PT">
                <a:solidFill>
                  <a:schemeClr val="dk1"/>
                </a:solidFill>
              </a:rPr>
              <a:t>he server changes the client associated with the voucher</a:t>
            </a:r>
            <a:endParaRPr>
              <a:solidFill>
                <a:schemeClr val="dk1"/>
              </a:solidFill>
            </a:endParaRPr>
          </a:p>
          <a:p>
            <a:pPr indent="-342900" lvl="0" marL="457200" rtl="0" algn="l">
              <a:spcBef>
                <a:spcPts val="1200"/>
              </a:spcBef>
              <a:spcAft>
                <a:spcPts val="0"/>
              </a:spcAft>
              <a:buClr>
                <a:schemeClr val="dk1"/>
              </a:buClr>
              <a:buSzPts val="1800"/>
              <a:buChar char="●"/>
            </a:pPr>
            <a:r>
              <a:rPr lang="pt-PT">
                <a:solidFill>
                  <a:schemeClr val="dk1"/>
                </a:solidFill>
              </a:rPr>
              <a:t> but only if the voucher is owned by the client that is sending the request and</a:t>
            </a:r>
            <a:endParaRPr>
              <a:solidFill>
                <a:schemeClr val="dk1"/>
              </a:solidFill>
            </a:endParaRPr>
          </a:p>
          <a:p>
            <a:pPr indent="-342900" lvl="0" marL="457200" rtl="0" algn="l">
              <a:spcBef>
                <a:spcPts val="0"/>
              </a:spcBef>
              <a:spcAft>
                <a:spcPts val="0"/>
              </a:spcAft>
              <a:buClr>
                <a:schemeClr val="dk1"/>
              </a:buClr>
              <a:buSzPts val="1800"/>
              <a:buChar char="●"/>
            </a:pPr>
            <a:r>
              <a:rPr lang="pt-PT">
                <a:solidFill>
                  <a:schemeClr val="dk1"/>
                </a:solidFill>
              </a:rPr>
              <a:t> if the voucher was not already used.</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