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2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6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851510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7853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007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17535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362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48361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4519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9285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08487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40911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41498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2028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07185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0012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90651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26546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514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4310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52151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19202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71711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154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39585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5350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8239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0815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1927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56526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8733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9125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83254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2548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8835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0591146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642005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51672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524998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843850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54978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5399574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7963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077104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5890537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375743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6/4/2018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44395542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6/4/2018</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1698296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6888941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6/4/2018</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spcBef>
                <a:spcPts val="0"/>
              </a:spcBef>
              <a:spcAft>
                <a:spcPts val="0"/>
              </a:spcAft>
              <a:buNone/>
            </a:pPr>
            <a:fld id="{00000000-1234-1234-1234-123412341234}" type="slidenum">
              <a:rPr lang="es-ES" smtClean="0"/>
              <a:t>‹Nº›</a:t>
            </a:fld>
            <a:endParaRPr lang="es-E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05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csharp-station.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974311" y="119534"/>
            <a:ext cx="3335860" cy="1140242"/>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b="1" dirty="0" smtClean="0">
                <a:solidFill>
                  <a:srgbClr val="F18227"/>
                </a:solidFill>
              </a:rPr>
              <a:t>Dual en</a:t>
            </a:r>
            <a:r>
              <a:rPr lang="es" dirty="0" smtClean="0"/>
              <a:t> </a:t>
            </a:r>
            <a:endParaRPr dirty="0"/>
          </a:p>
        </p:txBody>
      </p:sp>
      <p:pic>
        <p:nvPicPr>
          <p:cNvPr id="2" name="Imagen 1"/>
          <p:cNvPicPr>
            <a:picLocks noChangeAspect="1"/>
          </p:cNvPicPr>
          <p:nvPr/>
        </p:nvPicPr>
        <p:blipFill>
          <a:blip r:embed="rId3"/>
          <a:stretch>
            <a:fillRect/>
          </a:stretch>
        </p:blipFill>
        <p:spPr>
          <a:xfrm>
            <a:off x="1518504" y="1259776"/>
            <a:ext cx="4981575" cy="1447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1.3. Comentarios	</a:t>
            </a:r>
            <a:endParaRPr/>
          </a:p>
        </p:txBody>
      </p:sp>
      <p:sp>
        <p:nvSpPr>
          <p:cNvPr id="113" name="Shape 113"/>
          <p:cNvSpPr txBox="1">
            <a:spLocks noGrp="1"/>
          </p:cNvSpPr>
          <p:nvPr>
            <p:ph type="body" idx="1"/>
          </p:nvPr>
        </p:nvSpPr>
        <p:spPr>
          <a:xfrm>
            <a:off x="311700" y="1393635"/>
            <a:ext cx="4310542" cy="34164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s" dirty="0"/>
              <a:t>Una utilidad muy interesante del Visual Studio Code es la sencilla inserción de comentarios sobre propiedades, métodos o clases. Lo único que tenemos que hacer es introducir tres veces el símbolo “/”, de modo que se autogenera una plantilla lista para rellenar. Encontramos diversos campos, como </a:t>
            </a:r>
            <a:r>
              <a:rPr lang="es" i="1" dirty="0"/>
              <a:t>summary, params, </a:t>
            </a:r>
            <a:r>
              <a:rPr lang="es" dirty="0"/>
              <a:t>o </a:t>
            </a:r>
            <a:r>
              <a:rPr lang="es" i="1" dirty="0"/>
              <a:t>return</a:t>
            </a:r>
            <a:r>
              <a:rPr lang="es" dirty="0"/>
              <a:t>. En el primero introducimos un breve resumen, en el segundo los parámetros, y en el tercero, si devuelve algo, explicamos cómo lo hace.</a:t>
            </a:r>
            <a:endParaRPr dirty="0"/>
          </a:p>
          <a:p>
            <a:pPr marL="0" lvl="0" indent="0">
              <a:spcBef>
                <a:spcPts val="800"/>
              </a:spcBef>
              <a:spcAft>
                <a:spcPts val="1600"/>
              </a:spcAft>
              <a:buNone/>
            </a:pPr>
            <a:endParaRPr dirty="0"/>
          </a:p>
        </p:txBody>
      </p:sp>
      <p:pic>
        <p:nvPicPr>
          <p:cNvPr id="114" name="Shape 114"/>
          <p:cNvPicPr preferRelativeResize="0"/>
          <p:nvPr/>
        </p:nvPicPr>
        <p:blipFill>
          <a:blip r:embed="rId3">
            <a:alphaModFix/>
          </a:blip>
          <a:stretch>
            <a:fillRect/>
          </a:stretch>
        </p:blipFill>
        <p:spPr>
          <a:xfrm>
            <a:off x="4622242" y="1567543"/>
            <a:ext cx="4210058" cy="1918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04832"/>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1.4. Propiedades	</a:t>
            </a:r>
            <a:endParaRPr/>
          </a:p>
        </p:txBody>
      </p:sp>
      <p:sp>
        <p:nvSpPr>
          <p:cNvPr id="120" name="Shape 120"/>
          <p:cNvSpPr txBox="1">
            <a:spLocks noGrp="1"/>
          </p:cNvSpPr>
          <p:nvPr>
            <p:ph type="body" idx="1"/>
          </p:nvPr>
        </p:nvSpPr>
        <p:spPr>
          <a:xfrm>
            <a:off x="311700" y="1574506"/>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600" dirty="0"/>
              <a:t>Podríamos decir que las propiedades serían un punto intermedio entre los atributos/campos y los métodos de una clase. ¿Por qué? Porque comparten las funciones de uno y otro. Son miembros de la clase a los cuales se les asigna un valor, pero que, a su vez, permiten la modificación y establecimiento de dichos valores mediante </a:t>
            </a:r>
            <a:r>
              <a:rPr lang="es" sz="1600" i="1" dirty="0"/>
              <a:t>get </a:t>
            </a:r>
            <a:r>
              <a:rPr lang="es" sz="1600" dirty="0"/>
              <a:t>y </a:t>
            </a:r>
            <a:r>
              <a:rPr lang="es" sz="1600" i="1" dirty="0"/>
              <a:t>set. </a:t>
            </a:r>
            <a:r>
              <a:rPr lang="es" sz="1600" dirty="0"/>
              <a:t>Esto, lógicamente, nos facilita la vida muchísimo. Su declaración sería del siguiente modo:</a:t>
            </a:r>
            <a:endParaRPr sz="1600" dirty="0"/>
          </a:p>
          <a:p>
            <a:pPr marL="0" lvl="0" indent="0" algn="just" rtl="0">
              <a:lnSpc>
                <a:spcPct val="150000"/>
              </a:lnSpc>
              <a:spcBef>
                <a:spcPts val="800"/>
              </a:spcBef>
              <a:spcAft>
                <a:spcPts val="0"/>
              </a:spcAft>
              <a:buClr>
                <a:schemeClr val="dk1"/>
              </a:buClr>
              <a:buSzPts val="1100"/>
              <a:buFont typeface="Arial"/>
              <a:buNone/>
            </a:pPr>
            <a:r>
              <a:rPr lang="es" sz="1600" i="1" dirty="0"/>
              <a:t>public string name { get; set; }</a:t>
            </a:r>
            <a:endParaRPr sz="1600" i="1" dirty="0"/>
          </a:p>
          <a:p>
            <a:pPr marL="0" lvl="0" indent="0">
              <a:spcBef>
                <a:spcPts val="80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7517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1.5. Regiones</a:t>
            </a:r>
            <a:endParaRPr dirty="0"/>
          </a:p>
        </p:txBody>
      </p:sp>
      <p:sp>
        <p:nvSpPr>
          <p:cNvPr id="126" name="Shape 126"/>
          <p:cNvSpPr txBox="1">
            <a:spLocks noGrp="1"/>
          </p:cNvSpPr>
          <p:nvPr>
            <p:ph type="body" idx="1"/>
          </p:nvPr>
        </p:nvSpPr>
        <p:spPr>
          <a:xfrm>
            <a:off x="231313" y="1484071"/>
            <a:ext cx="3999900" cy="2706092"/>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dirty="0"/>
              <a:t>Podríamos decir que son organizadores de código. La sintaxis funciona de la siguiente manera: colocamos “#region” + nombre al principio y “#endregion” + nombre al final. De esta manera, el entorno nos permite ampliar o reducir el código a nuestro parecer.</a:t>
            </a:r>
            <a:endParaRPr dirty="0"/>
          </a:p>
          <a:p>
            <a:pPr marL="0" lvl="0" indent="0" algn="just" rtl="0">
              <a:lnSpc>
                <a:spcPct val="150000"/>
              </a:lnSpc>
              <a:spcBef>
                <a:spcPts val="800"/>
              </a:spcBef>
              <a:spcAft>
                <a:spcPts val="0"/>
              </a:spcAft>
              <a:buClr>
                <a:schemeClr val="dk1"/>
              </a:buClr>
              <a:buSzPts val="1100"/>
              <a:buFont typeface="Arial"/>
              <a:buNone/>
            </a:pPr>
            <a:r>
              <a:rPr lang="es" dirty="0"/>
              <a:t>Lo vemos reducido:</a:t>
            </a:r>
            <a:endParaRPr dirty="0"/>
          </a:p>
          <a:p>
            <a:pPr marL="0" lvl="0" indent="0">
              <a:spcBef>
                <a:spcPts val="800"/>
              </a:spcBef>
              <a:spcAft>
                <a:spcPts val="1600"/>
              </a:spcAft>
              <a:buNone/>
            </a:pPr>
            <a:endParaRPr dirty="0"/>
          </a:p>
        </p:txBody>
      </p:sp>
      <p:pic>
        <p:nvPicPr>
          <p:cNvPr id="127" name="Shape 127"/>
          <p:cNvPicPr preferRelativeResize="0"/>
          <p:nvPr/>
        </p:nvPicPr>
        <p:blipFill>
          <a:blip r:embed="rId3">
            <a:alphaModFix/>
          </a:blip>
          <a:stretch>
            <a:fillRect/>
          </a:stretch>
        </p:blipFill>
        <p:spPr>
          <a:xfrm>
            <a:off x="4823209" y="1484071"/>
            <a:ext cx="3834370" cy="30848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1396922" y="1389600"/>
            <a:ext cx="2808000" cy="3179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s" sz="2000" dirty="0"/>
              <a:t>Y ampliado:</a:t>
            </a:r>
            <a:endParaRPr sz="2000" dirty="0"/>
          </a:p>
        </p:txBody>
      </p:sp>
      <p:pic>
        <p:nvPicPr>
          <p:cNvPr id="133" name="Shape 133"/>
          <p:cNvPicPr preferRelativeResize="0"/>
          <p:nvPr/>
        </p:nvPicPr>
        <p:blipFill>
          <a:blip r:embed="rId3">
            <a:alphaModFix/>
          </a:blip>
          <a:stretch>
            <a:fillRect/>
          </a:stretch>
        </p:blipFill>
        <p:spPr>
          <a:xfrm>
            <a:off x="4662434" y="102221"/>
            <a:ext cx="3760441" cy="4466779"/>
          </a:xfrm>
          <a:prstGeom prst="rect">
            <a:avLst/>
          </a:prstGeom>
          <a:noFill/>
          <a:ln>
            <a:noFill/>
          </a:ln>
        </p:spPr>
      </p:pic>
      <p:pic>
        <p:nvPicPr>
          <p:cNvPr id="2" name="Imagen 1"/>
          <p:cNvPicPr>
            <a:picLocks noChangeAspect="1"/>
          </p:cNvPicPr>
          <p:nvPr/>
        </p:nvPicPr>
        <p:blipFill>
          <a:blip r:embed="rId4"/>
          <a:stretch>
            <a:fillRect/>
          </a:stretch>
        </p:blipFill>
        <p:spPr>
          <a:xfrm>
            <a:off x="138692" y="331662"/>
            <a:ext cx="8705843" cy="9632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55073"/>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1.6. Herencia</a:t>
            </a:r>
            <a:endParaRPr/>
          </a:p>
        </p:txBody>
      </p:sp>
      <p:sp>
        <p:nvSpPr>
          <p:cNvPr id="139" name="Shape 139"/>
          <p:cNvSpPr txBox="1">
            <a:spLocks noGrp="1"/>
          </p:cNvSpPr>
          <p:nvPr>
            <p:ph type="body" idx="1"/>
          </p:nvPr>
        </p:nvSpPr>
        <p:spPr>
          <a:xfrm>
            <a:off x="311700" y="1614699"/>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800" dirty="0"/>
              <a:t>Hemos utilizado muy a menudo clases derivadas de otras superiores que permitían la creación de clases hijas de una manera más cómoda y efectiva. De este modo, colocábamos o establecíamos una serie de propiedades comunes en la clase padre y en las derivadas especificábamos las correspondientes a cada clase. Es el caso de la práctica </a:t>
            </a:r>
            <a:r>
              <a:rPr lang="es" sz="1800" i="1" dirty="0"/>
              <a:t>Persons</a:t>
            </a:r>
            <a:r>
              <a:rPr lang="es" sz="1800" dirty="0"/>
              <a:t>, donde aplicábamos la herencia en tres de las clases creadas.</a:t>
            </a:r>
            <a:endParaRPr sz="1800" dirty="0"/>
          </a:p>
          <a:p>
            <a:pPr marL="0" lvl="0" indent="0">
              <a:spcBef>
                <a:spcPts val="8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364639"/>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1.7. Sobrecarga</a:t>
            </a:r>
            <a:endParaRPr/>
          </a:p>
        </p:txBody>
      </p:sp>
      <p:sp>
        <p:nvSpPr>
          <p:cNvPr id="145" name="Shape 145"/>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dirty="0"/>
              <a:t>Repasábamos también de forma constante las variaciones de distintos métodos que parten de uno raíz. Muy a menudo, aplicábamos esta técnica en la definición de las clases.</a:t>
            </a:r>
            <a:endParaRPr dirty="0"/>
          </a:p>
          <a:p>
            <a:pPr marL="0" lvl="0" indent="0">
              <a:spcBef>
                <a:spcPts val="8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1.8. Colofón	</a:t>
            </a:r>
            <a:endParaRPr dirty="0"/>
          </a:p>
        </p:txBody>
      </p:sp>
      <p:sp>
        <p:nvSpPr>
          <p:cNvPr id="151" name="Shape 151"/>
          <p:cNvSpPr txBox="1">
            <a:spLocks noGrp="1"/>
          </p:cNvSpPr>
          <p:nvPr>
            <p:ph type="body" idx="1"/>
          </p:nvPr>
        </p:nvSpPr>
        <p:spPr>
          <a:xfrm>
            <a:off x="311700" y="1343394"/>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400" dirty="0"/>
              <a:t>Mencionar, ya por último para no extendernos demasiado, algunos “trucos” o “atajos” que nos han sido de gran utilidad a la hora del desarrollo de las prácticas y que resultan muy curiosos:</a:t>
            </a:r>
            <a:endParaRPr sz="1400" dirty="0"/>
          </a:p>
          <a:p>
            <a:pPr marL="457200" lvl="0" indent="-317500" algn="just" rtl="0">
              <a:lnSpc>
                <a:spcPct val="150000"/>
              </a:lnSpc>
              <a:spcBef>
                <a:spcPts val="800"/>
              </a:spcBef>
              <a:spcAft>
                <a:spcPts val="0"/>
              </a:spcAft>
              <a:buClr>
                <a:schemeClr val="dk1"/>
              </a:buClr>
              <a:buSzPts val="1400"/>
              <a:buChar char="●"/>
            </a:pPr>
            <a:r>
              <a:rPr lang="es" sz="1400" b="1" dirty="0"/>
              <a:t>Booleans condicionales en una sola línea: </a:t>
            </a:r>
            <a:r>
              <a:rPr lang="es" sz="1400" dirty="0"/>
              <a:t>se instancia un campo de tipo </a:t>
            </a:r>
            <a:r>
              <a:rPr lang="es" sz="1400" i="1" dirty="0"/>
              <a:t>bool</a:t>
            </a:r>
            <a:r>
              <a:rPr lang="es" sz="1400" dirty="0"/>
              <a:t> que se establece como true si la condición colocada a la derecha también lo es.</a:t>
            </a:r>
            <a:endParaRPr sz="1400" dirty="0"/>
          </a:p>
          <a:p>
            <a:pPr marL="0" lvl="0" indent="457200" algn="just" rtl="0">
              <a:lnSpc>
                <a:spcPct val="150000"/>
              </a:lnSpc>
              <a:spcBef>
                <a:spcPts val="800"/>
              </a:spcBef>
              <a:spcAft>
                <a:spcPts val="0"/>
              </a:spcAft>
              <a:buClr>
                <a:schemeClr val="dk1"/>
              </a:buClr>
              <a:buSzPts val="1100"/>
              <a:buFont typeface="Arial"/>
              <a:buNone/>
            </a:pPr>
            <a:r>
              <a:rPr lang="es" sz="1400" dirty="0"/>
              <a:t>Ejemplo:</a:t>
            </a:r>
            <a:endParaRPr sz="1400" dirty="0"/>
          </a:p>
          <a:p>
            <a:pPr marL="0" lvl="0" indent="457200" algn="just" rtl="0">
              <a:lnSpc>
                <a:spcPct val="150000"/>
              </a:lnSpc>
              <a:spcBef>
                <a:spcPts val="800"/>
              </a:spcBef>
              <a:spcAft>
                <a:spcPts val="0"/>
              </a:spcAft>
              <a:buClr>
                <a:schemeClr val="dk1"/>
              </a:buClr>
              <a:buSzPts val="1100"/>
              <a:buFont typeface="Arial"/>
              <a:buNone/>
            </a:pPr>
            <a:r>
              <a:rPr lang="es" sz="1400" i="1" dirty="0"/>
              <a:t>bool userValidated = PersonRepository.CheckUser() &gt; 0</a:t>
            </a:r>
            <a:endParaRPr sz="1400" i="1" dirty="0"/>
          </a:p>
          <a:p>
            <a:pPr marL="457200" lvl="0" indent="-317500" algn="just" rtl="0">
              <a:lnSpc>
                <a:spcPct val="150000"/>
              </a:lnSpc>
              <a:spcBef>
                <a:spcPts val="800"/>
              </a:spcBef>
              <a:spcAft>
                <a:spcPts val="0"/>
              </a:spcAft>
              <a:buClr>
                <a:schemeClr val="dk1"/>
              </a:buClr>
              <a:buSzPts val="1400"/>
              <a:buChar char="●"/>
            </a:pPr>
            <a:r>
              <a:rPr lang="es" sz="1400" b="1" dirty="0"/>
              <a:t>Sustitución de arrays por listas dinámicas: </a:t>
            </a:r>
            <a:r>
              <a:rPr lang="es" sz="1400" dirty="0"/>
              <a:t>en todo momento trabajamos con listas dinámicas y no con arrays, precisamente por las limitaciones y problemas que generan estos últimos al tener un índice inamovible.</a:t>
            </a:r>
            <a:endParaRPr sz="1400" dirty="0"/>
          </a:p>
          <a:p>
            <a:pPr marL="0" lvl="0" indent="0">
              <a:spcBef>
                <a:spcPts val="8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281555" y="1473171"/>
            <a:ext cx="8520600" cy="41910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dk1"/>
              </a:buClr>
              <a:buSzPts val="1400"/>
              <a:buChar char="●"/>
            </a:pPr>
            <a:r>
              <a:rPr lang="es" sz="1400" b="1" dirty="0"/>
              <a:t>Manejo y aplicación de bloques try/catch: </a:t>
            </a:r>
            <a:r>
              <a:rPr lang="es" sz="1400" dirty="0"/>
              <a:t>estudiamos no de una forma demasiado exhaustiva el uso de bloques try/catch para el manejo de excepciones, incluyendo también el </a:t>
            </a:r>
            <a:r>
              <a:rPr lang="es" sz="1400" i="1" dirty="0"/>
              <a:t>finally </a:t>
            </a:r>
            <a:r>
              <a:rPr lang="es" sz="1400" dirty="0"/>
              <a:t>en algunos casos.</a:t>
            </a:r>
            <a:endParaRPr sz="1400" dirty="0"/>
          </a:p>
          <a:p>
            <a:pPr marL="457200" lvl="0" indent="-317500" algn="just" rtl="0">
              <a:lnSpc>
                <a:spcPct val="150000"/>
              </a:lnSpc>
              <a:spcBef>
                <a:spcPts val="0"/>
              </a:spcBef>
              <a:spcAft>
                <a:spcPts val="0"/>
              </a:spcAft>
              <a:buClr>
                <a:schemeClr val="dk1"/>
              </a:buClr>
              <a:buSzPts val="1400"/>
              <a:buChar char="●"/>
            </a:pPr>
            <a:r>
              <a:rPr lang="es" sz="1400" b="1" dirty="0"/>
              <a:t>Creación de propiedades readonly: </a:t>
            </a:r>
            <a:r>
              <a:rPr lang="es" sz="1400" dirty="0"/>
              <a:t>aprendemos también a cómo crear este tipo de propiedades para aquellos casos en los que carezca de sentido que el usuario pueda cambiar el valor.</a:t>
            </a:r>
            <a:endParaRPr sz="1400" dirty="0"/>
          </a:p>
          <a:p>
            <a:pPr marL="0" lvl="0" indent="0" algn="just" rtl="0">
              <a:lnSpc>
                <a:spcPct val="150000"/>
              </a:lnSpc>
              <a:spcBef>
                <a:spcPts val="800"/>
              </a:spcBef>
              <a:spcAft>
                <a:spcPts val="0"/>
              </a:spcAft>
              <a:buClr>
                <a:schemeClr val="dk1"/>
              </a:buClr>
              <a:buSzPts val="1100"/>
              <a:buFont typeface="Arial"/>
              <a:buNone/>
            </a:pPr>
            <a:r>
              <a:rPr lang="es" sz="1400" dirty="0"/>
              <a:t>Estos serían quizás los más recurrentes, si bien es cierto que hemos estudiado y tratado otros conceptos. No obstante, debido a su mayor complejidad y al carácter específico de algunos de ellos, no los hemos usado en la realización de nuestras prácticas. Hablamos en este sentido de los </a:t>
            </a:r>
            <a:r>
              <a:rPr lang="es" sz="1400" b="1" dirty="0"/>
              <a:t>delegados, métodos anónimos </a:t>
            </a:r>
            <a:r>
              <a:rPr lang="es" sz="1400" dirty="0"/>
              <a:t>o el uso de </a:t>
            </a:r>
            <a:r>
              <a:rPr lang="es" sz="1400" b="1" dirty="0"/>
              <a:t>structs </a:t>
            </a:r>
            <a:r>
              <a:rPr lang="es" sz="1400" dirty="0"/>
              <a:t>en lugar de clases, por citar algunos ejemplos.</a:t>
            </a:r>
            <a:endParaRPr sz="1400" dirty="0"/>
          </a:p>
          <a:p>
            <a:pPr marL="0" lvl="0" indent="0">
              <a:spcBef>
                <a:spcPts val="800"/>
              </a:spcBef>
              <a:spcAft>
                <a:spcPts val="1600"/>
              </a:spcAft>
              <a:buNone/>
            </a:pPr>
            <a:endParaRPr dirty="0"/>
          </a:p>
        </p:txBody>
      </p:sp>
      <p:sp>
        <p:nvSpPr>
          <p:cNvPr id="3" name="Shape 1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1.8. Colofón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34871" y="-479675"/>
            <a:ext cx="8637340" cy="148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1.9. Ejemplo práctico - Concessionaire</a:t>
            </a:r>
            <a:endParaRPr dirty="0"/>
          </a:p>
        </p:txBody>
      </p:sp>
      <p:sp>
        <p:nvSpPr>
          <p:cNvPr id="162" name="Shape 162"/>
          <p:cNvSpPr txBox="1">
            <a:spLocks noGrp="1"/>
          </p:cNvSpPr>
          <p:nvPr>
            <p:ph type="subTitle" idx="1"/>
          </p:nvPr>
        </p:nvSpPr>
        <p:spPr>
          <a:xfrm>
            <a:off x="667434" y="2280561"/>
            <a:ext cx="4045200" cy="1235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z="1800" dirty="0"/>
              <a:t>Práctica consistente en la creación un programa para la gestión de coches en un concesionario.</a:t>
            </a:r>
            <a:endParaRPr sz="1800" dirty="0"/>
          </a:p>
        </p:txBody>
      </p:sp>
      <p:pic>
        <p:nvPicPr>
          <p:cNvPr id="163" name="Shape 163"/>
          <p:cNvPicPr preferRelativeResize="0"/>
          <p:nvPr/>
        </p:nvPicPr>
        <p:blipFill>
          <a:blip r:embed="rId3">
            <a:alphaModFix/>
          </a:blip>
          <a:stretch>
            <a:fillRect/>
          </a:stretch>
        </p:blipFill>
        <p:spPr>
          <a:xfrm>
            <a:off x="4863401" y="1467060"/>
            <a:ext cx="3117059" cy="30458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532764" y="1524290"/>
            <a:ext cx="3999900" cy="4170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 dirty="0"/>
              <a:t>Observamos la organización en distintas capas: por un lado tenemos las clases, que permiten instanciar los correspondientes objetos; y por otro lado otra clase que nos permite interactuar entre dichos objetos.</a:t>
            </a:r>
            <a:endParaRPr dirty="0"/>
          </a:p>
          <a:p>
            <a:pPr marL="0" lvl="0" indent="0" algn="just" rtl="0">
              <a:lnSpc>
                <a:spcPct val="150000"/>
              </a:lnSpc>
              <a:spcBef>
                <a:spcPts val="800"/>
              </a:spcBef>
              <a:spcAft>
                <a:spcPts val="800"/>
              </a:spcAft>
              <a:buNone/>
            </a:pPr>
            <a:r>
              <a:rPr lang="es" dirty="0"/>
              <a:t>A la derecha podemos observar la definición de </a:t>
            </a:r>
            <a:r>
              <a:rPr lang="es" i="1" dirty="0"/>
              <a:t>Car.</a:t>
            </a:r>
            <a:endParaRPr dirty="0"/>
          </a:p>
        </p:txBody>
      </p:sp>
      <p:pic>
        <p:nvPicPr>
          <p:cNvPr id="169" name="Shape 169"/>
          <p:cNvPicPr preferRelativeResize="0"/>
          <p:nvPr/>
        </p:nvPicPr>
        <p:blipFill>
          <a:blip r:embed="rId3">
            <a:alphaModFix/>
          </a:blip>
          <a:stretch>
            <a:fillRect/>
          </a:stretch>
        </p:blipFill>
        <p:spPr>
          <a:xfrm>
            <a:off x="4642450" y="173525"/>
            <a:ext cx="4342925" cy="439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Avanade</a:t>
            </a:r>
            <a:endParaRPr dirty="0"/>
          </a:p>
        </p:txBody>
      </p:sp>
      <p:sp>
        <p:nvSpPr>
          <p:cNvPr id="61" name="Shape 61"/>
          <p:cNvSpPr txBox="1">
            <a:spLocks noGrp="1"/>
          </p:cNvSpPr>
          <p:nvPr>
            <p:ph type="body" idx="1"/>
          </p:nvPr>
        </p:nvSpPr>
        <p:spPr>
          <a:xfrm>
            <a:off x="311700" y="1542957"/>
            <a:ext cx="8520600" cy="270749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Es una empresa internacional que se dedica ofrecer distintos tipos de servicios, desde asesoría, creación de aplicaciones empresariales como soluciones CRM y ERP, soluciones en Cloud, digitalización y servicios tecnológicos.</a:t>
            </a:r>
            <a:endParaRPr dirty="0"/>
          </a:p>
          <a:p>
            <a:pPr marL="0" lvl="0" indent="0">
              <a:spcBef>
                <a:spcPts val="1600"/>
              </a:spcBef>
              <a:spcAft>
                <a:spcPts val="0"/>
              </a:spcAft>
              <a:buNone/>
            </a:pPr>
            <a:r>
              <a:rPr lang="es" dirty="0"/>
              <a:t>Sus soluciones empresariales se basan en la plataforma Microsoft Dynamics 365.</a:t>
            </a:r>
            <a:endParaRPr dirty="0"/>
          </a:p>
          <a:p>
            <a:pPr marL="0" lvl="0" indent="0">
              <a:spcBef>
                <a:spcPts val="1600"/>
              </a:spcBef>
              <a:spcAft>
                <a:spcPts val="0"/>
              </a:spcAft>
              <a:buNone/>
            </a:pPr>
            <a:r>
              <a:rPr lang="es" dirty="0"/>
              <a:t>Avanade surge en el 2000 fundada entre Accenture y Microsoft. Su principal sede se encuentra en Seattle, Washington, EE.UU. </a:t>
            </a:r>
            <a:endParaRPr dirty="0"/>
          </a:p>
          <a:p>
            <a:pPr marL="0" lvl="0" indent="0">
              <a:spcBef>
                <a:spcPts val="1600"/>
              </a:spcBef>
              <a:spcAft>
                <a:spcPts val="1600"/>
              </a:spcAft>
              <a:buNone/>
            </a:pPr>
            <a:r>
              <a:rPr lang="es" dirty="0"/>
              <a:t>Destacar en 2017 el premio a España de Microsoft Partner.</a:t>
            </a:r>
            <a:endParaRPr dirty="0"/>
          </a:p>
        </p:txBody>
      </p:sp>
      <p:pic>
        <p:nvPicPr>
          <p:cNvPr id="62" name="Shape 62"/>
          <p:cNvPicPr preferRelativeResize="0"/>
          <p:nvPr/>
        </p:nvPicPr>
        <p:blipFill>
          <a:blip r:embed="rId3">
            <a:alphaModFix/>
          </a:blip>
          <a:stretch>
            <a:fillRect/>
          </a:stretch>
        </p:blipFill>
        <p:spPr>
          <a:xfrm>
            <a:off x="6701425" y="3556800"/>
            <a:ext cx="1874800" cy="93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4752014" y="1595984"/>
            <a:ext cx="3999900" cy="4138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En la primera parte veíamos la definición de las propiedades y en esta otra imagen observamos la de los constructores. </a:t>
            </a:r>
            <a:endParaRPr dirty="0"/>
          </a:p>
          <a:p>
            <a:pPr marL="0" lvl="0" indent="0">
              <a:spcBef>
                <a:spcPts val="1600"/>
              </a:spcBef>
              <a:spcAft>
                <a:spcPts val="1600"/>
              </a:spcAft>
              <a:buNone/>
            </a:pPr>
            <a:r>
              <a:rPr lang="es" dirty="0"/>
              <a:t>A continuación, mostramos la definición de </a:t>
            </a:r>
            <a:r>
              <a:rPr lang="es" i="1" dirty="0"/>
              <a:t>Concessionaire</a:t>
            </a:r>
            <a:r>
              <a:rPr lang="es" dirty="0"/>
              <a:t>.</a:t>
            </a:r>
            <a:endParaRPr dirty="0"/>
          </a:p>
        </p:txBody>
      </p:sp>
      <p:pic>
        <p:nvPicPr>
          <p:cNvPr id="175" name="Shape 175"/>
          <p:cNvPicPr preferRelativeResize="0"/>
          <p:nvPr/>
        </p:nvPicPr>
        <p:blipFill>
          <a:blip r:embed="rId3">
            <a:alphaModFix/>
          </a:blip>
          <a:stretch>
            <a:fillRect/>
          </a:stretch>
        </p:blipFill>
        <p:spPr>
          <a:xfrm>
            <a:off x="321725" y="750825"/>
            <a:ext cx="4250274" cy="381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200200" y="342950"/>
            <a:ext cx="4308801" cy="4361025"/>
          </a:xfrm>
          <a:prstGeom prst="rect">
            <a:avLst/>
          </a:prstGeom>
          <a:noFill/>
          <a:ln>
            <a:noFill/>
          </a:ln>
        </p:spPr>
      </p:pic>
      <p:pic>
        <p:nvPicPr>
          <p:cNvPr id="181" name="Shape 181"/>
          <p:cNvPicPr preferRelativeResize="0"/>
          <p:nvPr/>
        </p:nvPicPr>
        <p:blipFill>
          <a:blip r:embed="rId4">
            <a:alphaModFix/>
          </a:blip>
          <a:stretch>
            <a:fillRect/>
          </a:stretch>
        </p:blipFill>
        <p:spPr>
          <a:xfrm>
            <a:off x="4572001" y="593075"/>
            <a:ext cx="4377999" cy="38607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371991" y="2745716"/>
            <a:ext cx="2913821" cy="524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sz="1400" dirty="0"/>
              <a:t>Por último, </a:t>
            </a:r>
            <a:r>
              <a:rPr lang="es" sz="1400" dirty="0">
                <a:solidFill>
                  <a:schemeClr val="dk1"/>
                </a:solidFill>
              </a:rPr>
              <a:t>la definición de </a:t>
            </a:r>
            <a:r>
              <a:rPr lang="es" sz="1400" i="1" dirty="0">
                <a:solidFill>
                  <a:schemeClr val="dk1"/>
                </a:solidFill>
              </a:rPr>
              <a:t>FuncConcessionaire</a:t>
            </a:r>
            <a:endParaRPr sz="1400" i="1" dirty="0">
              <a:solidFill>
                <a:schemeClr val="dk1"/>
              </a:solidFill>
            </a:endParaRPr>
          </a:p>
          <a:p>
            <a:pPr marL="0" lvl="0" indent="0">
              <a:spcBef>
                <a:spcPts val="1600"/>
              </a:spcBef>
              <a:spcAft>
                <a:spcPts val="1600"/>
              </a:spcAft>
              <a:buNone/>
            </a:pPr>
            <a:endParaRPr sz="1400" dirty="0"/>
          </a:p>
        </p:txBody>
      </p:sp>
      <p:pic>
        <p:nvPicPr>
          <p:cNvPr id="187" name="Shape 187"/>
          <p:cNvPicPr preferRelativeResize="0"/>
          <p:nvPr/>
        </p:nvPicPr>
        <p:blipFill>
          <a:blip r:embed="rId3">
            <a:alphaModFix/>
          </a:blip>
          <a:stretch>
            <a:fillRect/>
          </a:stretch>
        </p:blipFill>
        <p:spPr>
          <a:xfrm>
            <a:off x="3416439" y="1487154"/>
            <a:ext cx="5079180" cy="3041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Shape 192"/>
          <p:cNvPicPr preferRelativeResize="0"/>
          <p:nvPr/>
        </p:nvPicPr>
        <p:blipFill>
          <a:blip r:embed="rId3">
            <a:alphaModFix/>
          </a:blip>
          <a:stretch>
            <a:fillRect/>
          </a:stretch>
        </p:blipFill>
        <p:spPr>
          <a:xfrm>
            <a:off x="576263" y="828675"/>
            <a:ext cx="7991475" cy="3486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2. Cursos en Plural Sight</a:t>
            </a:r>
            <a:endParaRPr/>
          </a:p>
        </p:txBody>
      </p:sp>
      <p:sp>
        <p:nvSpPr>
          <p:cNvPr id="198" name="Shape 198"/>
          <p:cNvSpPr txBox="1">
            <a:spLocks noGrp="1"/>
          </p:cNvSpPr>
          <p:nvPr>
            <p:ph type="body" idx="1"/>
          </p:nvPr>
        </p:nvSpPr>
        <p:spPr>
          <a:xfrm>
            <a:off x="311700" y="1484071"/>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200" dirty="0"/>
              <a:t>Nuestro principal portal de aprendizaje. Se trata de eso, una plataforma con un contenido amplísimo y variado donde puedes realizar cursos para desarrollar tus distintas habilidades como programador. La </a:t>
            </a:r>
            <a:r>
              <a:rPr lang="es" sz="1200" b="1" dirty="0"/>
              <a:t>intención principal</a:t>
            </a:r>
            <a:r>
              <a:rPr lang="es" sz="1200" dirty="0"/>
              <a:t> de este sitio web es proporcionar mediante cursos, evaluaciones y técnicas de aprendizaje, ayuda tanto a colectivos como a individuos, sobre todo en lo referente a cubrir ciertas áreas críticas, a innovar de forma más acelerada y en cómo atacar los objetivos clave.</a:t>
            </a:r>
            <a:endParaRPr sz="1200" dirty="0"/>
          </a:p>
          <a:p>
            <a:pPr marL="0" lvl="0" indent="0" algn="just" rtl="0">
              <a:lnSpc>
                <a:spcPct val="150000"/>
              </a:lnSpc>
              <a:spcBef>
                <a:spcPts val="800"/>
              </a:spcBef>
              <a:spcAft>
                <a:spcPts val="0"/>
              </a:spcAft>
              <a:buClr>
                <a:schemeClr val="dk1"/>
              </a:buClr>
              <a:buSzPts val="1100"/>
              <a:buFont typeface="Arial"/>
              <a:buNone/>
            </a:pPr>
            <a:r>
              <a:rPr lang="es" sz="1200" dirty="0"/>
              <a:t>Las estadísticas hablan por sí solas acerca del éxito de la página:</a:t>
            </a:r>
            <a:endParaRPr sz="1200" dirty="0"/>
          </a:p>
          <a:p>
            <a:pPr marL="457200" lvl="0" indent="-228600" algn="just" rtl="0">
              <a:lnSpc>
                <a:spcPct val="150000"/>
              </a:lnSpc>
              <a:spcBef>
                <a:spcPts val="800"/>
              </a:spcBef>
              <a:spcAft>
                <a:spcPts val="0"/>
              </a:spcAft>
              <a:buClr>
                <a:schemeClr val="dk1"/>
              </a:buClr>
              <a:buSzPts val="1100"/>
              <a:buFont typeface="Arial"/>
              <a:buNone/>
            </a:pPr>
            <a:r>
              <a:rPr lang="es" sz="1200" dirty="0"/>
              <a:t>·        1300 expertos</a:t>
            </a:r>
            <a:endParaRPr sz="1200" dirty="0"/>
          </a:p>
          <a:p>
            <a:pPr marL="457200" lvl="0" indent="-228600" algn="just" rtl="0">
              <a:lnSpc>
                <a:spcPct val="150000"/>
              </a:lnSpc>
              <a:spcBef>
                <a:spcPts val="0"/>
              </a:spcBef>
              <a:spcAft>
                <a:spcPts val="0"/>
              </a:spcAft>
              <a:buClr>
                <a:schemeClr val="dk1"/>
              </a:buClr>
              <a:buSzPts val="1100"/>
              <a:buFont typeface="Arial"/>
              <a:buNone/>
            </a:pPr>
            <a:r>
              <a:rPr lang="es" sz="1200" dirty="0"/>
              <a:t>·        Más de 6000 cursos</a:t>
            </a:r>
            <a:endParaRPr sz="1200" dirty="0"/>
          </a:p>
          <a:p>
            <a:pPr marL="457200" lvl="0" indent="-228600" algn="just" rtl="0">
              <a:lnSpc>
                <a:spcPct val="150000"/>
              </a:lnSpc>
              <a:spcBef>
                <a:spcPts val="0"/>
              </a:spcBef>
              <a:spcAft>
                <a:spcPts val="0"/>
              </a:spcAft>
              <a:buClr>
                <a:schemeClr val="dk1"/>
              </a:buClr>
              <a:buSzPts val="1100"/>
              <a:buFont typeface="Arial"/>
              <a:buNone/>
            </a:pPr>
            <a:r>
              <a:rPr lang="es" sz="1200" dirty="0"/>
              <a:t>·        Más de 800 empleados</a:t>
            </a:r>
            <a:endParaRPr sz="1200" dirty="0"/>
          </a:p>
          <a:p>
            <a:pPr marL="0" lvl="0" indent="0" algn="just" rtl="0">
              <a:lnSpc>
                <a:spcPct val="150000"/>
              </a:lnSpc>
              <a:spcBef>
                <a:spcPts val="800"/>
              </a:spcBef>
              <a:spcAft>
                <a:spcPts val="0"/>
              </a:spcAft>
              <a:buClr>
                <a:schemeClr val="dk1"/>
              </a:buClr>
              <a:buSzPts val="1100"/>
              <a:buFont typeface="Arial"/>
              <a:buNone/>
            </a:pPr>
            <a:r>
              <a:rPr lang="es" sz="1200" dirty="0"/>
              <a:t>Algunas de las tecnologías con las que trabaja son </a:t>
            </a:r>
            <a:r>
              <a:rPr lang="es" sz="1200" b="1" dirty="0"/>
              <a:t>Adobe, Oracle, Microsoft, Google, Unity o StackOverflow.</a:t>
            </a:r>
            <a:endParaRPr sz="1200" b="1" dirty="0"/>
          </a:p>
          <a:p>
            <a:pPr marL="0" lvl="0" indent="0">
              <a:spcBef>
                <a:spcPts val="8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2.1. ¿Qué podemos hacer en Plural Sight?</a:t>
            </a:r>
            <a:endParaRPr/>
          </a:p>
        </p:txBody>
      </p:sp>
      <p:sp>
        <p:nvSpPr>
          <p:cNvPr id="204" name="Shape 204"/>
          <p:cNvSpPr txBox="1">
            <a:spLocks noGrp="1"/>
          </p:cNvSpPr>
          <p:nvPr>
            <p:ph type="body" idx="1"/>
          </p:nvPr>
        </p:nvSpPr>
        <p:spPr>
          <a:xfrm>
            <a:off x="572100" y="1452710"/>
            <a:ext cx="3999900" cy="34164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s" sz="1200" dirty="0"/>
              <a:t>Cursos, cursos, cursos… La información que tenemos en el portal es muy buena, puesto que cubre un gran rango de tecnologías, con muchísima documentación para cada una de ellas.</a:t>
            </a:r>
            <a:endParaRPr sz="1200" dirty="0"/>
          </a:p>
          <a:p>
            <a:pPr marL="0" lvl="0" indent="0" rtl="0">
              <a:lnSpc>
                <a:spcPct val="150000"/>
              </a:lnSpc>
              <a:spcBef>
                <a:spcPts val="800"/>
              </a:spcBef>
              <a:spcAft>
                <a:spcPts val="0"/>
              </a:spcAft>
              <a:buClr>
                <a:schemeClr val="dk1"/>
              </a:buClr>
              <a:buSzPts val="1100"/>
              <a:buFont typeface="Arial"/>
              <a:buNone/>
            </a:pPr>
            <a:r>
              <a:rPr lang="es" sz="1200" dirty="0"/>
              <a:t>En nuestro caso, profundizamos en dos cursos:</a:t>
            </a:r>
            <a:endParaRPr sz="1200" dirty="0"/>
          </a:p>
          <a:p>
            <a:pPr marL="457200" lvl="0" indent="-228600" rtl="0">
              <a:lnSpc>
                <a:spcPct val="150000"/>
              </a:lnSpc>
              <a:spcBef>
                <a:spcPts val="800"/>
              </a:spcBef>
              <a:spcAft>
                <a:spcPts val="0"/>
              </a:spcAft>
              <a:buClr>
                <a:schemeClr val="dk1"/>
              </a:buClr>
              <a:buSzPts val="1100"/>
              <a:buFont typeface="Arial"/>
              <a:buNone/>
            </a:pPr>
            <a:r>
              <a:rPr lang="es" sz="1200" dirty="0"/>
              <a:t>·        C# Fundamentals with Visual Studio 2015</a:t>
            </a:r>
            <a:endParaRPr sz="1200" dirty="0"/>
          </a:p>
          <a:p>
            <a:pPr marL="457200" lvl="0" indent="-228600" rtl="0">
              <a:lnSpc>
                <a:spcPct val="150000"/>
              </a:lnSpc>
              <a:spcBef>
                <a:spcPts val="0"/>
              </a:spcBef>
              <a:spcAft>
                <a:spcPts val="0"/>
              </a:spcAft>
              <a:buClr>
                <a:schemeClr val="dk1"/>
              </a:buClr>
              <a:buSzPts val="1100"/>
              <a:buFont typeface="Arial"/>
              <a:buNone/>
            </a:pPr>
            <a:r>
              <a:rPr lang="es" sz="1200" dirty="0"/>
              <a:t>·        C# Best Practices: Collection and Generics</a:t>
            </a:r>
            <a:endParaRPr sz="1200" dirty="0"/>
          </a:p>
          <a:p>
            <a:pPr marL="0" lvl="0" indent="0">
              <a:spcBef>
                <a:spcPts val="800"/>
              </a:spcBef>
              <a:spcAft>
                <a:spcPts val="1600"/>
              </a:spcAft>
              <a:buNone/>
            </a:pPr>
            <a:endParaRPr sz="1200" dirty="0"/>
          </a:p>
        </p:txBody>
      </p:sp>
      <p:sp>
        <p:nvSpPr>
          <p:cNvPr id="205" name="Shape 205"/>
          <p:cNvSpPr txBox="1">
            <a:spLocks noGrp="1"/>
          </p:cNvSpPr>
          <p:nvPr>
            <p:ph type="body" idx="2"/>
          </p:nvPr>
        </p:nvSpPr>
        <p:spPr>
          <a:xfrm>
            <a:off x="4832400" y="1452710"/>
            <a:ext cx="3999900" cy="34164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s" sz="1200" dirty="0"/>
              <a:t>A lo largo de los cursos no solo tenemos oportunidad de visualizar el contenido, sino que también podemos añadir marcas o notas, leer la transcripción completa de todo lo que dice el autor, compartir en redes sociales, descargar ejercicios relacionados con las explicaciones, foros para resolución de dudas… y un largo etc que completa todas las necesidades que el usuario pueda tener.</a:t>
            </a:r>
            <a:endParaRPr sz="1200" dirty="0"/>
          </a:p>
          <a:p>
            <a:pPr marL="0" lvl="0" indent="0" rtl="0">
              <a:lnSpc>
                <a:spcPct val="150000"/>
              </a:lnSpc>
              <a:spcBef>
                <a:spcPts val="800"/>
              </a:spcBef>
              <a:spcAft>
                <a:spcPts val="0"/>
              </a:spcAft>
              <a:buClr>
                <a:schemeClr val="dk1"/>
              </a:buClr>
              <a:buSzPts val="1100"/>
              <a:buFont typeface="Arial"/>
              <a:buNone/>
            </a:pPr>
            <a:r>
              <a:rPr lang="es" sz="1200" dirty="0"/>
              <a:t>Hay tan solo un pequeñísimo detalle a tener en cuenta: </a:t>
            </a:r>
            <a:r>
              <a:rPr lang="es" sz="1200" b="1" dirty="0"/>
              <a:t>no es gratis. Cuesta solamente (nótese la ironía) 300 dólares </a:t>
            </a:r>
            <a:r>
              <a:rPr lang="es" sz="1200" dirty="0"/>
              <a:t>al año, con lo que si queremos usarlo tenemos que pasar por caja.</a:t>
            </a:r>
            <a:endParaRPr sz="1200" dirty="0"/>
          </a:p>
          <a:p>
            <a:pPr marL="0" lvl="0" indent="0">
              <a:spcBef>
                <a:spcPts val="8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Innova Learn y Webcast</a:t>
            </a:r>
            <a:endParaRPr/>
          </a:p>
        </p:txBody>
      </p:sp>
      <p:sp>
        <p:nvSpPr>
          <p:cNvPr id="211" name="Shape 211"/>
          <p:cNvSpPr txBox="1">
            <a:spLocks noGrp="1"/>
          </p:cNvSpPr>
          <p:nvPr>
            <p:ph type="body" idx="1"/>
          </p:nvPr>
        </p:nvSpPr>
        <p:spPr>
          <a:xfrm>
            <a:off x="226375" y="1691750"/>
            <a:ext cx="8520600" cy="205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1800" dirty="0"/>
              <a:t>Los </a:t>
            </a:r>
            <a:r>
              <a:rPr lang="es" sz="1800" i="1" dirty="0"/>
              <a:t>Inova Learn</a:t>
            </a:r>
            <a:r>
              <a:rPr lang="es" sz="1800" dirty="0"/>
              <a:t> son sesiones tecnológicas que se realizan en avanade con el propósito de compartir conocimientos, y mantener al día a los empleados con las últimas novedades tecnológicas. En el tiempo de formación que hemos estado en la empresa hemos presenciado dos Innova Learn:</a:t>
            </a:r>
            <a:endParaRPr sz="1800" dirty="0"/>
          </a:p>
          <a:p>
            <a:pPr marL="0" lvl="0" indent="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84850" y="2683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Innova Learn - </a:t>
            </a:r>
            <a:endParaRPr/>
          </a:p>
        </p:txBody>
      </p:sp>
      <p:pic>
        <p:nvPicPr>
          <p:cNvPr id="217" name="Shape 217"/>
          <p:cNvPicPr preferRelativeResize="0"/>
          <p:nvPr/>
        </p:nvPicPr>
        <p:blipFill>
          <a:blip r:embed="rId3">
            <a:alphaModFix/>
          </a:blip>
          <a:stretch>
            <a:fillRect/>
          </a:stretch>
        </p:blipFill>
        <p:spPr>
          <a:xfrm>
            <a:off x="2876450" y="268300"/>
            <a:ext cx="3008875" cy="762450"/>
          </a:xfrm>
          <a:prstGeom prst="rect">
            <a:avLst/>
          </a:prstGeom>
          <a:noFill/>
          <a:ln>
            <a:noFill/>
          </a:ln>
        </p:spPr>
      </p:pic>
      <p:sp>
        <p:nvSpPr>
          <p:cNvPr id="218" name="Shape 218"/>
          <p:cNvSpPr txBox="1"/>
          <p:nvPr/>
        </p:nvSpPr>
        <p:spPr>
          <a:xfrm>
            <a:off x="621600" y="2352350"/>
            <a:ext cx="7934700" cy="2279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s" dirty="0">
                <a:solidFill>
                  <a:schemeClr val="tx1">
                    <a:lumMod val="75000"/>
                    <a:lumOff val="25000"/>
                  </a:schemeClr>
                </a:solidFill>
              </a:rPr>
              <a:t>Introducción a SharePoint Frameworks</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Últimas novedades introducias</a:t>
            </a:r>
            <a:endParaRPr dirty="0">
              <a:solidFill>
                <a:schemeClr val="tx1">
                  <a:lumMod val="75000"/>
                  <a:lumOff val="25000"/>
                </a:schemeClr>
              </a:solidFill>
            </a:endParaRPr>
          </a:p>
          <a:p>
            <a:pPr marL="914400" lvl="1" indent="-317500" rtl="0">
              <a:spcBef>
                <a:spcPts val="0"/>
              </a:spcBef>
              <a:spcAft>
                <a:spcPts val="0"/>
              </a:spcAft>
              <a:buSzPts val="1400"/>
              <a:buChar char="○"/>
            </a:pPr>
            <a:r>
              <a:rPr lang="es" dirty="0">
                <a:solidFill>
                  <a:schemeClr val="tx1">
                    <a:lumMod val="75000"/>
                    <a:lumOff val="25000"/>
                  </a:schemeClr>
                </a:solidFill>
              </a:rPr>
              <a:t>Demo de la nueva extensión</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Demo sobre como implementar un elemento web del lado cliente de SharePoint en una red CDN de Azure</a:t>
            </a:r>
            <a:endParaRPr dirty="0">
              <a:solidFill>
                <a:schemeClr val="tx1">
                  <a:lumMod val="75000"/>
                  <a:lumOff val="25000"/>
                </a:schemeClr>
              </a:solidFill>
            </a:endParaRPr>
          </a:p>
        </p:txBody>
      </p:sp>
      <p:sp>
        <p:nvSpPr>
          <p:cNvPr id="219" name="Shape 219"/>
          <p:cNvSpPr txBox="1"/>
          <p:nvPr/>
        </p:nvSpPr>
        <p:spPr>
          <a:xfrm rot="10800000" flipH="1">
            <a:off x="2096400" y="1903700"/>
            <a:ext cx="6130800" cy="302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0" name="Shape 220"/>
          <p:cNvSpPr txBox="1"/>
          <p:nvPr/>
        </p:nvSpPr>
        <p:spPr>
          <a:xfrm>
            <a:off x="999450" y="1474800"/>
            <a:ext cx="7020600" cy="81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dirty="0">
                <a:solidFill>
                  <a:schemeClr val="tx1">
                    <a:lumMod val="75000"/>
                    <a:lumOff val="25000"/>
                  </a:schemeClr>
                </a:solidFill>
              </a:rPr>
              <a:t>Hemos presenciado varios innova learn muy interesantes, uno de ellos es sobre SharePoint Framework:</a:t>
            </a:r>
            <a:endParaRPr dirty="0">
              <a:solidFill>
                <a:schemeClr val="tx1">
                  <a:lumMod val="75000"/>
                  <a:lumOff val="2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84850" y="2683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Innova Learn - </a:t>
            </a:r>
            <a:endParaRPr/>
          </a:p>
        </p:txBody>
      </p:sp>
      <p:pic>
        <p:nvPicPr>
          <p:cNvPr id="226" name="Shape 226"/>
          <p:cNvPicPr preferRelativeResize="0"/>
          <p:nvPr/>
        </p:nvPicPr>
        <p:blipFill>
          <a:blip r:embed="rId3">
            <a:alphaModFix/>
          </a:blip>
          <a:stretch>
            <a:fillRect/>
          </a:stretch>
        </p:blipFill>
        <p:spPr>
          <a:xfrm>
            <a:off x="2776775" y="112550"/>
            <a:ext cx="2932250" cy="884175"/>
          </a:xfrm>
          <a:prstGeom prst="rect">
            <a:avLst/>
          </a:prstGeom>
          <a:noFill/>
          <a:ln>
            <a:noFill/>
          </a:ln>
        </p:spPr>
      </p:pic>
      <p:sp>
        <p:nvSpPr>
          <p:cNvPr id="227" name="Shape 227"/>
          <p:cNvSpPr txBox="1"/>
          <p:nvPr/>
        </p:nvSpPr>
        <p:spPr>
          <a:xfrm>
            <a:off x="441550" y="1412713"/>
            <a:ext cx="8463900" cy="81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dirty="0">
                <a:solidFill>
                  <a:schemeClr val="tx1">
                    <a:lumMod val="75000"/>
                    <a:lumOff val="25000"/>
                  </a:schemeClr>
                </a:solidFill>
              </a:rPr>
              <a:t>Otro innova learn de los que hemos visto es sobre docker, una forma de modernizar aplicaciones utilizando contenedores.</a:t>
            </a:r>
            <a:endParaRPr dirty="0">
              <a:solidFill>
                <a:schemeClr val="tx1">
                  <a:lumMod val="75000"/>
                  <a:lumOff val="25000"/>
                </a:schemeClr>
              </a:solidFill>
            </a:endParaRPr>
          </a:p>
        </p:txBody>
      </p:sp>
      <p:sp>
        <p:nvSpPr>
          <p:cNvPr id="228" name="Shape 228"/>
          <p:cNvSpPr txBox="1"/>
          <p:nvPr/>
        </p:nvSpPr>
        <p:spPr>
          <a:xfrm>
            <a:off x="621600" y="2352350"/>
            <a:ext cx="3619800" cy="2279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s" dirty="0">
                <a:solidFill>
                  <a:schemeClr val="tx1">
                    <a:lumMod val="75000"/>
                    <a:lumOff val="25000"/>
                  </a:schemeClr>
                </a:solidFill>
              </a:rPr>
              <a:t>Introducción a Docker</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Demo sobre como utilizarlo</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Instalación de docker para Azure</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Seguridad</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Monotorización</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Backups y restauración</a:t>
            </a:r>
            <a:endParaRPr dirty="0">
              <a:solidFill>
                <a:schemeClr val="tx1">
                  <a:lumMod val="75000"/>
                  <a:lumOff val="25000"/>
                </a:schemeClr>
              </a:solidFill>
            </a:endParaRPr>
          </a:p>
        </p:txBody>
      </p:sp>
      <p:pic>
        <p:nvPicPr>
          <p:cNvPr id="229" name="Shape 229"/>
          <p:cNvPicPr preferRelativeResize="0"/>
          <p:nvPr/>
        </p:nvPicPr>
        <p:blipFill>
          <a:blip r:embed="rId4">
            <a:alphaModFix/>
          </a:blip>
          <a:stretch>
            <a:fillRect/>
          </a:stretch>
        </p:blipFill>
        <p:spPr>
          <a:xfrm>
            <a:off x="4454725" y="1901275"/>
            <a:ext cx="3683839" cy="2785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Shape 234"/>
          <p:cNvPicPr preferRelativeResize="0"/>
          <p:nvPr/>
        </p:nvPicPr>
        <p:blipFill>
          <a:blip r:embed="rId3">
            <a:alphaModFix/>
          </a:blip>
          <a:stretch>
            <a:fillRect/>
          </a:stretch>
        </p:blipFill>
        <p:spPr>
          <a:xfrm>
            <a:off x="713433" y="166424"/>
            <a:ext cx="7807569" cy="43151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51227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Formación inicial en la empresa</a:t>
            </a:r>
            <a:endParaRPr dirty="0"/>
          </a:p>
        </p:txBody>
      </p:sp>
      <p:sp>
        <p:nvSpPr>
          <p:cNvPr id="68" name="Shape 68"/>
          <p:cNvSpPr txBox="1">
            <a:spLocks noGrp="1"/>
          </p:cNvSpPr>
          <p:nvPr>
            <p:ph type="body" idx="1"/>
          </p:nvPr>
        </p:nvSpPr>
        <p:spPr>
          <a:xfrm>
            <a:off x="311700" y="1604651"/>
            <a:ext cx="8520600" cy="25051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z="1400" dirty="0"/>
              <a:t>Hemos realizado un curso de C# Station a través de la página web </a:t>
            </a:r>
            <a:r>
              <a:rPr lang="es" sz="1400" u="sng" dirty="0">
                <a:hlinkClick r:id="rId3"/>
              </a:rPr>
              <a:t>C#Station</a:t>
            </a:r>
            <a:r>
              <a:rPr lang="es" sz="1400" dirty="0"/>
              <a:t>. También, en la misma web realizamos el curso de ADO.Net mediante el cual aprendimos a incluir bases de datos realizadas en SQL Server a nuestro código programado en C# en Visual Studio.</a:t>
            </a:r>
            <a:endParaRPr sz="1400" dirty="0"/>
          </a:p>
          <a:p>
            <a:pPr marL="0" lvl="0" indent="0">
              <a:spcBef>
                <a:spcPts val="1600"/>
              </a:spcBef>
              <a:spcAft>
                <a:spcPts val="1600"/>
              </a:spcAft>
              <a:buNone/>
            </a:pPr>
            <a:r>
              <a:rPr lang="es" sz="1400" dirty="0"/>
              <a:t>Además de hacer los cursos, hemos elaborado distintas prácticas llevadas a cabo en consola. Así, programamos pequeños ejercicios de bucles, arrays, listas, etc para familiarizarnos con el lenguaje y ver las diferencias que hay en c# respecto a java. </a:t>
            </a:r>
            <a:endParaRPr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Herramientas y tecnologías utilizadas</a:t>
            </a:r>
            <a:endParaRPr/>
          </a:p>
        </p:txBody>
      </p:sp>
      <p:pic>
        <p:nvPicPr>
          <p:cNvPr id="240" name="Shape 240"/>
          <p:cNvPicPr preferRelativeResize="0"/>
          <p:nvPr/>
        </p:nvPicPr>
        <p:blipFill>
          <a:blip r:embed="rId3">
            <a:alphaModFix/>
          </a:blip>
          <a:stretch>
            <a:fillRect/>
          </a:stretch>
        </p:blipFill>
        <p:spPr>
          <a:xfrm>
            <a:off x="6131161" y="1560458"/>
            <a:ext cx="1112875" cy="1131750"/>
          </a:xfrm>
          <a:prstGeom prst="rect">
            <a:avLst/>
          </a:prstGeom>
          <a:noFill/>
          <a:ln>
            <a:noFill/>
          </a:ln>
        </p:spPr>
      </p:pic>
      <p:pic>
        <p:nvPicPr>
          <p:cNvPr id="241" name="Shape 241"/>
          <p:cNvPicPr preferRelativeResize="0"/>
          <p:nvPr/>
        </p:nvPicPr>
        <p:blipFill>
          <a:blip r:embed="rId4">
            <a:alphaModFix/>
          </a:blip>
          <a:stretch>
            <a:fillRect/>
          </a:stretch>
        </p:blipFill>
        <p:spPr>
          <a:xfrm>
            <a:off x="4541855" y="3044651"/>
            <a:ext cx="2934119" cy="884254"/>
          </a:xfrm>
          <a:prstGeom prst="rect">
            <a:avLst/>
          </a:prstGeom>
          <a:noFill/>
          <a:ln>
            <a:noFill/>
          </a:ln>
        </p:spPr>
      </p:pic>
      <p:pic>
        <p:nvPicPr>
          <p:cNvPr id="242" name="Shape 242"/>
          <p:cNvPicPr preferRelativeResize="0"/>
          <p:nvPr/>
        </p:nvPicPr>
        <p:blipFill>
          <a:blip r:embed="rId5">
            <a:alphaModFix/>
          </a:blip>
          <a:stretch>
            <a:fillRect/>
          </a:stretch>
        </p:blipFill>
        <p:spPr>
          <a:xfrm>
            <a:off x="1809059" y="2863152"/>
            <a:ext cx="1565355" cy="1239250"/>
          </a:xfrm>
          <a:prstGeom prst="rect">
            <a:avLst/>
          </a:prstGeom>
          <a:noFill/>
          <a:ln>
            <a:noFill/>
          </a:ln>
        </p:spPr>
      </p:pic>
      <p:pic>
        <p:nvPicPr>
          <p:cNvPr id="243" name="Shape 243"/>
          <p:cNvPicPr preferRelativeResize="0"/>
          <p:nvPr/>
        </p:nvPicPr>
        <p:blipFill>
          <a:blip r:embed="rId6">
            <a:alphaModFix/>
          </a:blip>
          <a:stretch>
            <a:fillRect/>
          </a:stretch>
        </p:blipFill>
        <p:spPr>
          <a:xfrm>
            <a:off x="1520778" y="1609633"/>
            <a:ext cx="2787199" cy="103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Valoración personal</a:t>
            </a:r>
            <a:endParaRPr/>
          </a:p>
        </p:txBody>
      </p:sp>
      <p:sp>
        <p:nvSpPr>
          <p:cNvPr id="249" name="Shape 249"/>
          <p:cNvSpPr txBox="1">
            <a:spLocks noGrp="1"/>
          </p:cNvSpPr>
          <p:nvPr>
            <p:ph type="body" idx="1"/>
          </p:nvPr>
        </p:nvSpPr>
        <p:spPr>
          <a:xfrm>
            <a:off x="311700" y="2120203"/>
            <a:ext cx="8520600" cy="2120202"/>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s" sz="1600" dirty="0" smtClean="0"/>
              <a:t>Alejandro De La Maza</a:t>
            </a:r>
          </a:p>
          <a:p>
            <a:pPr marL="0" indent="0">
              <a:spcAft>
                <a:spcPts val="1600"/>
              </a:spcAft>
              <a:buNone/>
            </a:pPr>
            <a:r>
              <a:rPr lang="es" sz="1600" dirty="0"/>
              <a:t>Lucía </a:t>
            </a:r>
            <a:r>
              <a:rPr lang="es" sz="1600" dirty="0" smtClean="0"/>
              <a:t>Flores</a:t>
            </a:r>
          </a:p>
          <a:p>
            <a:pPr marL="0" lvl="0" indent="0">
              <a:spcBef>
                <a:spcPts val="0"/>
              </a:spcBef>
              <a:spcAft>
                <a:spcPts val="1600"/>
              </a:spcAft>
              <a:buNone/>
            </a:pPr>
            <a:r>
              <a:rPr lang="es" sz="1600" dirty="0" smtClean="0"/>
              <a:t>Iván Miranda </a:t>
            </a:r>
          </a:p>
          <a:p>
            <a:pPr marL="0" lvl="0" indent="0">
              <a:spcBef>
                <a:spcPts val="0"/>
              </a:spcBef>
              <a:spcAft>
                <a:spcPts val="1600"/>
              </a:spcAft>
              <a:buNone/>
            </a:pPr>
            <a:r>
              <a:rPr lang="es" sz="1600" dirty="0" smtClean="0"/>
              <a:t>Beatriz Parejo</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36463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Aplicación de consola</a:t>
            </a:r>
            <a:endParaRPr dirty="0"/>
          </a:p>
        </p:txBody>
      </p:sp>
      <p:sp>
        <p:nvSpPr>
          <p:cNvPr id="74" name="Shape 74"/>
          <p:cNvSpPr txBox="1">
            <a:spLocks noGrp="1"/>
          </p:cNvSpPr>
          <p:nvPr>
            <p:ph type="body" idx="1"/>
          </p:nvPr>
        </p:nvSpPr>
        <p:spPr>
          <a:xfrm>
            <a:off x="311700" y="1443877"/>
            <a:ext cx="8520600" cy="18519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 la hora de realizar una aplicación en consola en c# debemos incluir una línea para que no se cierre esta al terminar de ejecutarse.</a:t>
            </a:r>
            <a:endParaRPr dirty="0"/>
          </a:p>
          <a:p>
            <a:pPr marL="0" lvl="0" indent="0">
              <a:spcBef>
                <a:spcPts val="1600"/>
              </a:spcBef>
              <a:spcAft>
                <a:spcPts val="0"/>
              </a:spcAft>
              <a:buNone/>
            </a:pPr>
            <a:endParaRPr dirty="0"/>
          </a:p>
          <a:p>
            <a:pPr marL="457200" lvl="0" indent="-342900" rtl="0">
              <a:spcBef>
                <a:spcPts val="1600"/>
              </a:spcBef>
              <a:spcAft>
                <a:spcPts val="0"/>
              </a:spcAft>
              <a:buSzPts val="1800"/>
              <a:buChar char="●"/>
            </a:pPr>
            <a:r>
              <a:rPr lang="es" dirty="0"/>
              <a:t>Console.ReadLine();</a:t>
            </a:r>
            <a:endParaRPr dirty="0"/>
          </a:p>
          <a:p>
            <a:pPr marL="0" lvl="0" indent="0">
              <a:spcBef>
                <a:spcPts val="1600"/>
              </a:spcBef>
              <a:spcAft>
                <a:spcPts val="1600"/>
              </a:spcAft>
              <a:buNone/>
            </a:pPr>
            <a:endParaRPr dirty="0"/>
          </a:p>
        </p:txBody>
      </p:sp>
      <p:pic>
        <p:nvPicPr>
          <p:cNvPr id="75" name="Shape 75"/>
          <p:cNvPicPr preferRelativeResize="0"/>
          <p:nvPr/>
        </p:nvPicPr>
        <p:blipFill rotWithShape="1">
          <a:blip r:embed="rId3">
            <a:alphaModFix/>
          </a:blip>
          <a:srcRect l="15611" t="13569"/>
          <a:stretch/>
        </p:blipFill>
        <p:spPr>
          <a:xfrm>
            <a:off x="3315956" y="1828800"/>
            <a:ext cx="5354144" cy="2853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Aplicaciones en Winform</a:t>
            </a:r>
            <a:endParaRPr/>
          </a:p>
          <a:p>
            <a:pPr marL="0" lvl="0" indent="0">
              <a:spcBef>
                <a:spcPts val="0"/>
              </a:spcBef>
              <a:spcAft>
                <a:spcPts val="0"/>
              </a:spcAft>
              <a:buNone/>
            </a:pPr>
            <a:endParaRPr/>
          </a:p>
        </p:txBody>
      </p:sp>
      <p:sp>
        <p:nvSpPr>
          <p:cNvPr id="81" name="Shape 81"/>
          <p:cNvSpPr txBox="1">
            <a:spLocks noGrp="1"/>
          </p:cNvSpPr>
          <p:nvPr>
            <p:ph type="body" idx="1"/>
          </p:nvPr>
        </p:nvSpPr>
        <p:spPr>
          <a:xfrm>
            <a:off x="311700" y="1604651"/>
            <a:ext cx="8520600" cy="219362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 la hora de realizar una aplicación en winform estructuramos el código en 3 capas:</a:t>
            </a:r>
            <a:endParaRPr dirty="0"/>
          </a:p>
          <a:p>
            <a:pPr marL="457200" lvl="0" indent="-342900" rtl="0">
              <a:spcBef>
                <a:spcPts val="1600"/>
              </a:spcBef>
              <a:spcAft>
                <a:spcPts val="0"/>
              </a:spcAft>
              <a:buSzPts val="1800"/>
              <a:buChar char="❖"/>
            </a:pPr>
            <a:r>
              <a:rPr lang="es" dirty="0"/>
              <a:t>Acceso a base de datos</a:t>
            </a:r>
            <a:endParaRPr dirty="0"/>
          </a:p>
          <a:p>
            <a:pPr marL="457200" lvl="0" indent="-342900" rtl="0">
              <a:spcBef>
                <a:spcPts val="0"/>
              </a:spcBef>
              <a:spcAft>
                <a:spcPts val="0"/>
              </a:spcAft>
              <a:buSzPts val="1800"/>
              <a:buChar char="❖"/>
            </a:pPr>
            <a:r>
              <a:rPr lang="es" dirty="0"/>
              <a:t>Capa lógica </a:t>
            </a:r>
            <a:endParaRPr dirty="0"/>
          </a:p>
          <a:p>
            <a:pPr marL="457200" lvl="0" indent="-342900" rtl="0">
              <a:spcBef>
                <a:spcPts val="0"/>
              </a:spcBef>
              <a:spcAft>
                <a:spcPts val="0"/>
              </a:spcAft>
              <a:buSzPts val="1800"/>
              <a:buChar char="❖"/>
            </a:pPr>
            <a:r>
              <a:rPr lang="es" dirty="0"/>
              <a:t>La interfaz en este caso son los formularios</a:t>
            </a:r>
            <a:endParaRPr dirty="0"/>
          </a:p>
          <a:p>
            <a:pPr marL="0" lvl="0" indent="0">
              <a:spcBef>
                <a:spcPts val="1600"/>
              </a:spcBef>
              <a:spcAft>
                <a:spcPts val="1600"/>
              </a:spcAft>
              <a:buNone/>
            </a:pPr>
            <a:r>
              <a:rPr lang="es" dirty="0"/>
              <a:t>Llamamos de una capa a otra a partir de métodos.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Prácticas</a:t>
            </a:r>
            <a:endParaRPr/>
          </a:p>
        </p:txBody>
      </p:sp>
      <p:sp>
        <p:nvSpPr>
          <p:cNvPr id="87" name="Shape 87"/>
          <p:cNvSpPr txBox="1">
            <a:spLocks noGrp="1"/>
          </p:cNvSpPr>
          <p:nvPr>
            <p:ph type="body" idx="1"/>
          </p:nvPr>
        </p:nvSpPr>
        <p:spPr>
          <a:xfrm>
            <a:off x="311700" y="1359425"/>
            <a:ext cx="8520600" cy="328291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De forma adicional a la aplicación que hemos realizado en Winform y que ha sido, como decía Alejandro, el núcleo de nuestra formación, durante el transcurso de la misma también realizamos algunas prácticas con un enfoque más acotado, pero revisando no obstante conceptos fundamentales del desarrollo en C#.</a:t>
            </a:r>
            <a:endParaRPr sz="1400" dirty="0">
              <a:solidFill>
                <a:schemeClr val="tx1">
                  <a:lumMod val="65000"/>
                  <a:lumOff val="35000"/>
                </a:schemeClr>
              </a:solidFill>
            </a:endParaRPr>
          </a:p>
          <a:p>
            <a:pPr marL="0" lvl="0" indent="0" algn="just" rtl="0">
              <a:lnSpc>
                <a:spcPct val="150000"/>
              </a:lnSpc>
              <a:spcBef>
                <a:spcPts val="600"/>
              </a:spcBef>
              <a:spcAft>
                <a:spcPts val="0"/>
              </a:spcAft>
              <a:buClr>
                <a:schemeClr val="dk1"/>
              </a:buClr>
              <a:buSzPts val="1100"/>
              <a:buFont typeface="Arial"/>
              <a:buNone/>
            </a:pPr>
            <a:r>
              <a:rPr lang="es" sz="1400" dirty="0">
                <a:solidFill>
                  <a:schemeClr val="tx1">
                    <a:lumMod val="65000"/>
                    <a:lumOff val="35000"/>
                  </a:schemeClr>
                </a:solidFill>
              </a:rPr>
              <a:t>De estas prácticas, realizamos un total de 5:</a:t>
            </a:r>
            <a:endParaRPr sz="1400" dirty="0">
              <a:solidFill>
                <a:schemeClr val="tx1">
                  <a:lumMod val="65000"/>
                  <a:lumOff val="35000"/>
                </a:schemeClr>
              </a:solidFill>
            </a:endParaRPr>
          </a:p>
          <a:p>
            <a:pPr marL="457200" lvl="0" indent="-228600" algn="just" rtl="0">
              <a:lnSpc>
                <a:spcPct val="150000"/>
              </a:lnSpc>
              <a:spcBef>
                <a:spcPts val="600"/>
              </a:spcBef>
              <a:spcAft>
                <a:spcPts val="0"/>
              </a:spcAft>
              <a:buClr>
                <a:schemeClr val="dk1"/>
              </a:buClr>
              <a:buSzPts val="1100"/>
              <a:buFont typeface="Arial"/>
              <a:buNone/>
            </a:pPr>
            <a:r>
              <a:rPr lang="es" sz="1400" dirty="0">
                <a:solidFill>
                  <a:schemeClr val="tx1">
                    <a:lumMod val="65000"/>
                    <a:lumOff val="35000"/>
                  </a:schemeClr>
                </a:solidFill>
              </a:rPr>
              <a:t>·        Persons</a:t>
            </a:r>
            <a:endParaRPr sz="1400" dirty="0">
              <a:solidFill>
                <a:schemeClr val="tx1">
                  <a:lumMod val="65000"/>
                  <a:lumOff val="35000"/>
                </a:schemeClr>
              </a:solidFill>
            </a:endParaRPr>
          </a:p>
          <a:p>
            <a:pPr marL="457200" lvl="0" indent="-22860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        Concessionaire</a:t>
            </a:r>
            <a:endParaRPr sz="1400" dirty="0">
              <a:solidFill>
                <a:schemeClr val="tx1">
                  <a:lumMod val="65000"/>
                  <a:lumOff val="35000"/>
                </a:schemeClr>
              </a:solidFill>
            </a:endParaRPr>
          </a:p>
          <a:p>
            <a:pPr marL="457200" lvl="0" indent="-22860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        School</a:t>
            </a:r>
            <a:endParaRPr sz="1400" dirty="0">
              <a:solidFill>
                <a:schemeClr val="tx1">
                  <a:lumMod val="65000"/>
                  <a:lumOff val="35000"/>
                </a:schemeClr>
              </a:solidFill>
            </a:endParaRPr>
          </a:p>
          <a:p>
            <a:pPr marL="457200" lvl="0" indent="-22860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        VideoClubManagement</a:t>
            </a:r>
            <a:endParaRPr sz="1400" dirty="0">
              <a:solidFill>
                <a:schemeClr val="tx1">
                  <a:lumMod val="65000"/>
                  <a:lumOff val="35000"/>
                </a:schemeClr>
              </a:solidFill>
            </a:endParaRPr>
          </a:p>
          <a:p>
            <a:pPr marL="457200" lvl="0" indent="-22860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        AvaStore</a:t>
            </a:r>
            <a:endParaRPr sz="1400" dirty="0">
              <a:solidFill>
                <a:schemeClr val="tx1">
                  <a:lumMod val="65000"/>
                  <a:lumOff val="35000"/>
                </a:schemeClr>
              </a:solidFill>
            </a:endParaRPr>
          </a:p>
          <a:p>
            <a:pPr marL="0" lvl="0" indent="0">
              <a:spcBef>
                <a:spcPts val="8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23961"/>
            <a:ext cx="8520600" cy="572700"/>
          </a:xfrm>
          <a:prstGeom prst="rect">
            <a:avLst/>
          </a:prstGeom>
        </p:spPr>
        <p:txBody>
          <a:bodyPr spcFirstLastPara="1" wrap="square" lIns="91425" tIns="91425" rIns="91425" bIns="91425" anchor="t" anchorCtr="0">
            <a:noAutofit/>
          </a:bodyPr>
          <a:lstStyle/>
          <a:p>
            <a:pPr marL="457200" lvl="0" indent="-406400">
              <a:spcBef>
                <a:spcPts val="0"/>
              </a:spcBef>
              <a:spcAft>
                <a:spcPts val="0"/>
              </a:spcAft>
              <a:buSzPts val="2800"/>
              <a:buAutoNum type="arabicPeriod"/>
            </a:pPr>
            <a:r>
              <a:rPr lang="es" dirty="0"/>
              <a:t>Conceptos teóricos. ¿En qué consistían estas prácticas?</a:t>
            </a:r>
            <a:endParaRPr dirty="0"/>
          </a:p>
        </p:txBody>
      </p:sp>
      <p:sp>
        <p:nvSpPr>
          <p:cNvPr id="93" name="Shape 93"/>
          <p:cNvSpPr txBox="1">
            <a:spLocks noGrp="1"/>
          </p:cNvSpPr>
          <p:nvPr>
            <p:ph type="body" idx="1"/>
          </p:nvPr>
        </p:nvSpPr>
        <p:spPr>
          <a:xfrm>
            <a:off x="311700" y="1564050"/>
            <a:ext cx="8520600" cy="233471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600" dirty="0">
                <a:solidFill>
                  <a:schemeClr val="tx1">
                    <a:lumMod val="65000"/>
                    <a:lumOff val="35000"/>
                  </a:schemeClr>
                </a:solidFill>
              </a:rPr>
              <a:t>Normalmente, compartían uno o varios factores comunes. El objetivo de estas prácticas era reforzar los conceptos que hemos venido aprendiendo en el instituto durante los primeros meses con algo más de especificación en ciertos aspectos. Es por ello por lo que estos ejercicios apuntaban todos a una misma dirección.</a:t>
            </a:r>
            <a:endParaRPr sz="1600" dirty="0">
              <a:solidFill>
                <a:schemeClr val="tx1">
                  <a:lumMod val="65000"/>
                  <a:lumOff val="35000"/>
                </a:schemeClr>
              </a:solidFill>
            </a:endParaRPr>
          </a:p>
          <a:p>
            <a:pPr marL="0" lvl="0" indent="0">
              <a:spcBef>
                <a:spcPts val="600"/>
              </a:spcBef>
              <a:spcAft>
                <a:spcPts val="0"/>
              </a:spcAft>
              <a:buNone/>
            </a:pPr>
            <a:r>
              <a:rPr lang="es" sz="1600" dirty="0">
                <a:solidFill>
                  <a:schemeClr val="tx1">
                    <a:lumMod val="65000"/>
                    <a:lumOff val="35000"/>
                  </a:schemeClr>
                </a:solidFill>
              </a:rPr>
              <a:t>A continuación se extraen los conceptos clave de estos ejercicios.</a:t>
            </a:r>
            <a:endParaRPr sz="1600" dirty="0">
              <a:solidFill>
                <a:schemeClr val="tx1">
                  <a:lumMod val="65000"/>
                  <a:lumOff val="35000"/>
                </a:schemeClr>
              </a:solidFill>
            </a:endParaRPr>
          </a:p>
          <a:p>
            <a:pPr marL="0" lvl="0" indent="0">
              <a:spcBef>
                <a:spcPts val="1600"/>
              </a:spcBef>
              <a:spcAft>
                <a:spcPts val="1600"/>
              </a:spcAft>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1.1. División por capas	</a:t>
            </a:r>
            <a:endParaRPr/>
          </a:p>
        </p:txBody>
      </p:sp>
      <p:sp>
        <p:nvSpPr>
          <p:cNvPr id="99" name="Shape 99"/>
          <p:cNvSpPr txBox="1">
            <a:spLocks noGrp="1"/>
          </p:cNvSpPr>
          <p:nvPr>
            <p:ph type="body" idx="1"/>
          </p:nvPr>
        </p:nvSpPr>
        <p:spPr>
          <a:xfrm>
            <a:off x="311700" y="1504167"/>
            <a:ext cx="8520600" cy="2917107"/>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400" dirty="0"/>
              <a:t>De los puntos más interesantes y novedosos que aprendemos podemos destacar </a:t>
            </a:r>
            <a:r>
              <a:rPr lang="es" sz="1400" b="1" dirty="0"/>
              <a:t>la estructuración de la aplicación en distintas capas, </a:t>
            </a:r>
            <a:r>
              <a:rPr lang="es" sz="1400" dirty="0"/>
              <a:t>técnica también conocida como </a:t>
            </a:r>
            <a:r>
              <a:rPr lang="es" sz="1400" b="1" dirty="0"/>
              <a:t>arquitectura multinivel. </a:t>
            </a:r>
            <a:r>
              <a:rPr lang="es" sz="1400" dirty="0"/>
              <a:t>En el caso de la aplicación principal, OrdersManagement, lo que hacíamos era dividir el núcleo del programa en tres capas: interfaz de usuario, business logic y data access. ¿Qué se consigue con esto? Lograr una  </a:t>
            </a:r>
            <a:r>
              <a:rPr lang="es" sz="1400" b="1" dirty="0"/>
              <a:t>mejor organización del código</a:t>
            </a:r>
            <a:r>
              <a:rPr lang="es" sz="1400" dirty="0"/>
              <a:t>, una </a:t>
            </a:r>
            <a:r>
              <a:rPr lang="es" sz="1400" b="1" dirty="0"/>
              <a:t>mayor eficiencia </a:t>
            </a:r>
            <a:r>
              <a:rPr lang="es" sz="1400" dirty="0"/>
              <a:t>(un ejemplo podría ser el traspaso de excepciones para ser tratadas por una única capa receptora mediante un </a:t>
            </a:r>
            <a:r>
              <a:rPr lang="es" sz="1400" i="1" dirty="0"/>
              <a:t>throw</a:t>
            </a:r>
            <a:r>
              <a:rPr lang="es" sz="1400" dirty="0"/>
              <a:t>), una </a:t>
            </a:r>
            <a:r>
              <a:rPr lang="es" sz="1400" b="1" dirty="0"/>
              <a:t>simplificación de código y de la comprensión </a:t>
            </a:r>
            <a:r>
              <a:rPr lang="es" sz="1400" dirty="0"/>
              <a:t>y</a:t>
            </a:r>
            <a:r>
              <a:rPr lang="es" sz="1400" b="1" dirty="0"/>
              <a:t> </a:t>
            </a:r>
            <a:r>
              <a:rPr lang="es" sz="1400" dirty="0"/>
              <a:t>una </a:t>
            </a:r>
            <a:r>
              <a:rPr lang="es" sz="1400" b="1" dirty="0"/>
              <a:t>mantenibilidad</a:t>
            </a:r>
            <a:r>
              <a:rPr lang="es" sz="1400" dirty="0"/>
              <a:t> mucho </a:t>
            </a:r>
            <a:r>
              <a:rPr lang="es" sz="1400" b="1" dirty="0"/>
              <a:t>más sencilla</a:t>
            </a:r>
            <a:r>
              <a:rPr lang="es" sz="1400" dirty="0"/>
              <a:t>.</a:t>
            </a:r>
            <a:endParaRPr sz="1400" dirty="0"/>
          </a:p>
          <a:p>
            <a:pPr marL="0" lvl="0" indent="0" algn="just" rtl="0">
              <a:lnSpc>
                <a:spcPct val="150000"/>
              </a:lnSpc>
              <a:spcBef>
                <a:spcPts val="600"/>
              </a:spcBef>
              <a:spcAft>
                <a:spcPts val="0"/>
              </a:spcAft>
              <a:buClr>
                <a:schemeClr val="dk1"/>
              </a:buClr>
              <a:buSzPts val="1100"/>
              <a:buFont typeface="Arial"/>
              <a:buNone/>
            </a:pPr>
            <a:r>
              <a:rPr lang="es" sz="1400" dirty="0"/>
              <a:t>Esta última característica es, de hecho, la más relevante dentro de las mencionadas, ya que implica una abstracción de cada uno de los niveles, facilitando el desarrollo a posteriori o las modificaciones que se pretendan insertar.</a:t>
            </a:r>
            <a:endParaRPr sz="1400" dirty="0"/>
          </a:p>
          <a:p>
            <a:pPr marL="0" lvl="0" indent="0">
              <a:spcBef>
                <a:spcPts val="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72100" y="46308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1.2. Visibilidad</a:t>
            </a:r>
            <a:endParaRPr dirty="0"/>
          </a:p>
          <a:p>
            <a:pPr marL="0" lvl="0" indent="0">
              <a:spcBef>
                <a:spcPts val="0"/>
              </a:spcBef>
              <a:spcAft>
                <a:spcPts val="0"/>
              </a:spcAft>
              <a:buNone/>
            </a:pPr>
            <a:endParaRPr dirty="0"/>
          </a:p>
        </p:txBody>
      </p:sp>
      <p:sp>
        <p:nvSpPr>
          <p:cNvPr id="105" name="Shape 105"/>
          <p:cNvSpPr txBox="1">
            <a:spLocks noGrp="1"/>
          </p:cNvSpPr>
          <p:nvPr>
            <p:ph type="body" idx="1"/>
          </p:nvPr>
        </p:nvSpPr>
        <p:spPr>
          <a:xfrm>
            <a:off x="572100" y="1610861"/>
            <a:ext cx="3498600" cy="2840559"/>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 sz="1600" dirty="0"/>
              <a:t>En C#, tenemos cinco opciones distintas. </a:t>
            </a:r>
            <a:endParaRPr sz="1600" dirty="0"/>
          </a:p>
          <a:p>
            <a:pPr marL="0" lvl="0" indent="0" rtl="0">
              <a:lnSpc>
                <a:spcPct val="150000"/>
              </a:lnSpc>
              <a:spcBef>
                <a:spcPts val="600"/>
              </a:spcBef>
              <a:spcAft>
                <a:spcPts val="0"/>
              </a:spcAft>
              <a:buNone/>
            </a:pPr>
            <a:r>
              <a:rPr lang="es" sz="1600" dirty="0"/>
              <a:t>En el 90% de los casos se usarán los modificadores </a:t>
            </a:r>
            <a:r>
              <a:rPr lang="es" sz="1600" i="1" dirty="0"/>
              <a:t>private </a:t>
            </a:r>
            <a:r>
              <a:rPr lang="es" sz="1600" dirty="0"/>
              <a:t>o </a:t>
            </a:r>
            <a:r>
              <a:rPr lang="es" sz="1600" i="1" dirty="0"/>
              <a:t>public. </a:t>
            </a:r>
            <a:r>
              <a:rPr lang="es" sz="1600" dirty="0"/>
              <a:t>En algunos casos específicos se usarán </a:t>
            </a:r>
            <a:r>
              <a:rPr lang="es" sz="1600" i="1" dirty="0"/>
              <a:t>protected, protected internal </a:t>
            </a:r>
            <a:r>
              <a:rPr lang="es" sz="1600" dirty="0"/>
              <a:t>o </a:t>
            </a:r>
            <a:r>
              <a:rPr lang="es" sz="1600" i="1" dirty="0"/>
              <a:t>internal</a:t>
            </a:r>
            <a:r>
              <a:rPr lang="es" sz="1600" dirty="0"/>
              <a:t>.</a:t>
            </a:r>
            <a:endParaRPr sz="1600" dirty="0"/>
          </a:p>
          <a:p>
            <a:pPr marL="0" lvl="0" indent="0" algn="just" rtl="0">
              <a:lnSpc>
                <a:spcPct val="150000"/>
              </a:lnSpc>
              <a:spcBef>
                <a:spcPts val="600"/>
              </a:spcBef>
              <a:spcAft>
                <a:spcPts val="0"/>
              </a:spcAft>
              <a:buClr>
                <a:schemeClr val="dk1"/>
              </a:buClr>
              <a:buSzPts val="1100"/>
              <a:buFont typeface="Arial"/>
              <a:buNone/>
            </a:pPr>
            <a:endParaRPr dirty="0"/>
          </a:p>
          <a:p>
            <a:pPr marL="0" lvl="0" indent="0">
              <a:spcBef>
                <a:spcPts val="600"/>
              </a:spcBef>
              <a:spcAft>
                <a:spcPts val="1600"/>
              </a:spcAft>
              <a:buNone/>
            </a:pPr>
            <a:endParaRPr dirty="0"/>
          </a:p>
        </p:txBody>
      </p:sp>
      <p:pic>
        <p:nvPicPr>
          <p:cNvPr id="107" name="Shape 107"/>
          <p:cNvPicPr preferRelativeResize="0"/>
          <p:nvPr/>
        </p:nvPicPr>
        <p:blipFill>
          <a:blip r:embed="rId3">
            <a:alphaModFix/>
          </a:blip>
          <a:stretch>
            <a:fillRect/>
          </a:stretch>
        </p:blipFill>
        <p:spPr>
          <a:xfrm>
            <a:off x="4160018" y="346400"/>
            <a:ext cx="4774108" cy="4105020"/>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19</TotalTime>
  <Words>1790</Words>
  <Application>Microsoft Office PowerPoint</Application>
  <PresentationFormat>Presentación en pantalla (16:9)</PresentationFormat>
  <Paragraphs>102</Paragraphs>
  <Slides>31</Slides>
  <Notes>31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Calibri Light</vt:lpstr>
      <vt:lpstr>Retrospección</vt:lpstr>
      <vt:lpstr>Dual en </vt:lpstr>
      <vt:lpstr>Avanade</vt:lpstr>
      <vt:lpstr>Formación inicial en la empresa</vt:lpstr>
      <vt:lpstr>Aplicación de consola</vt:lpstr>
      <vt:lpstr>Aplicaciones en Winform </vt:lpstr>
      <vt:lpstr>Prácticas</vt:lpstr>
      <vt:lpstr>Conceptos teóricos. ¿En qué consistían estas prácticas?</vt:lpstr>
      <vt:lpstr>1.1. División por capas </vt:lpstr>
      <vt:lpstr>1.2. Visibilidad </vt:lpstr>
      <vt:lpstr>1.3. Comentarios </vt:lpstr>
      <vt:lpstr>1.4. Propiedades </vt:lpstr>
      <vt:lpstr>1.5. Regiones</vt:lpstr>
      <vt:lpstr>Presentación de PowerPoint</vt:lpstr>
      <vt:lpstr>1.6. Herencia</vt:lpstr>
      <vt:lpstr>1.7. Sobrecarga</vt:lpstr>
      <vt:lpstr>1.8. Colofón </vt:lpstr>
      <vt:lpstr>1.8. Colofón </vt:lpstr>
      <vt:lpstr>1.9. Ejemplo práctico - Concessionaire</vt:lpstr>
      <vt:lpstr>Presentación de PowerPoint</vt:lpstr>
      <vt:lpstr>Presentación de PowerPoint</vt:lpstr>
      <vt:lpstr>Presentación de PowerPoint</vt:lpstr>
      <vt:lpstr>Presentación de PowerPoint</vt:lpstr>
      <vt:lpstr>Presentación de PowerPoint</vt:lpstr>
      <vt:lpstr>2. Cursos en Plural Sight</vt:lpstr>
      <vt:lpstr>2.1. ¿Qué podemos hacer en Plural Sight?</vt:lpstr>
      <vt:lpstr>Innova Learn y Webcast</vt:lpstr>
      <vt:lpstr>Innova Learn - </vt:lpstr>
      <vt:lpstr>Innova Learn - </vt:lpstr>
      <vt:lpstr>Presentación de PowerPoint</vt:lpstr>
      <vt:lpstr>Herramientas y tecnologías utilizadas</vt:lpstr>
      <vt:lpstr>Valoración personal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dc:title>
  <cp:lastModifiedBy>Lucía Flores Padilla</cp:lastModifiedBy>
  <cp:revision>4</cp:revision>
  <dcterms:modified xsi:type="dcterms:W3CDTF">2018-06-04T21:43:39Z</dcterms:modified>
</cp:coreProperties>
</file>