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508" r:id="rId2"/>
    <p:sldId id="509" r:id="rId3"/>
    <p:sldId id="511" r:id="rId4"/>
    <p:sldId id="51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ambria Math" panose="02040503050406030204" pitchFamily="18" charset="0"/>
      <p:regular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lipe" initials="F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58A"/>
    <a:srgbClr val="FF9933"/>
    <a:srgbClr val="DDDDDD"/>
    <a:srgbClr val="EEAAF0"/>
    <a:srgbClr val="FF0066"/>
    <a:srgbClr val="FF5050"/>
    <a:srgbClr val="1BD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A7377D-431C-440B-9048-50641672AB03}">
  <a:tblStyle styleId="{D8A7377D-431C-440B-9048-50641672AB0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3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8695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4323-D7FF-4CE8-BEF6-894599C1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C5CE-7EC7-4CCE-8915-787DE67E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06B1-DE94-424E-A791-CA694C2C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C51D-EC91-41CC-A6E1-6F770E2C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E6DD-BBC0-4134-ADB4-7003A1FA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8A9D-1A5B-4F7B-81BE-822A291448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2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0E4-61BD-4491-938B-4C9D432BB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AB02A-485C-4667-BB04-F4FC0D194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94F7-F5F7-46B2-BE40-6C6432C1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BFAE-97EC-41CD-BF60-2EE5235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BC9B-2230-4C79-899D-71D59B2F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8A9D-1A5B-4F7B-81BE-822A291448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2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17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ECF27-DE81-4097-956F-BB4F3A7D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E657-879D-42DE-A645-13E49929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AE0B-ADF7-4BAA-AC16-83BD26BCA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9477-FCD6-42FF-A218-73DDF510C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1464-5A8A-4DAE-A58A-763A24A1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8A9D-1A5B-4F7B-81BE-822A291448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039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49" r:id="rId2"/>
    <p:sldLayoutId id="214748366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FCEAF6C5-4121-4BC4-B8CA-DE8CCC8F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153"/>
            <a:ext cx="2184120" cy="84634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7" name="CaixaDeTexto 6"/>
          <p:cNvSpPr txBox="1"/>
          <p:nvPr/>
        </p:nvSpPr>
        <p:spPr>
          <a:xfrm>
            <a:off x="807830" y="1376363"/>
            <a:ext cx="615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/>
              <a:t>W</a:t>
            </a:r>
            <a:r>
              <a:rPr lang="en-US" dirty="0" err="1"/>
              <a:t>hich</a:t>
            </a:r>
            <a:r>
              <a:rPr lang="en-US" dirty="0"/>
              <a:t> graphs show relations that are functions</a:t>
            </a:r>
            <a:endParaRPr lang="pt-BR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0" y="1671638"/>
            <a:ext cx="1428005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55" y="1684140"/>
            <a:ext cx="1066243" cy="14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98" y="1731168"/>
            <a:ext cx="1388484" cy="138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51" y="1746706"/>
            <a:ext cx="1234354" cy="129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05" y="1758493"/>
            <a:ext cx="1152525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E386004C-6E1A-43B8-95DC-88929575B3B9}"/>
              </a:ext>
            </a:extLst>
          </p:cNvPr>
          <p:cNvSpPr txBox="1"/>
          <p:nvPr/>
        </p:nvSpPr>
        <p:spPr>
          <a:xfrm>
            <a:off x="1405401" y="239485"/>
            <a:ext cx="575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1600" b="1" dirty="0"/>
              <a:t>Exercises</a:t>
            </a:r>
            <a:endParaRPr lang="en-US" dirty="0"/>
          </a:p>
        </p:txBody>
      </p: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B000D6D5-1C93-4BD2-A69F-DDB29C44D546}"/>
              </a:ext>
            </a:extLst>
          </p:cNvPr>
          <p:cNvCxnSpPr/>
          <p:nvPr/>
        </p:nvCxnSpPr>
        <p:spPr>
          <a:xfrm flipH="1">
            <a:off x="2227055" y="1975739"/>
            <a:ext cx="1004455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">
            <a:extLst>
              <a:ext uri="{FF2B5EF4-FFF2-40B4-BE49-F238E27FC236}">
                <a16:creationId xmlns:a16="http://schemas.microsoft.com/office/drawing/2014/main" id="{849A282C-BC29-42DE-87B6-80873CD61529}"/>
              </a:ext>
            </a:extLst>
          </p:cNvPr>
          <p:cNvCxnSpPr/>
          <p:nvPr/>
        </p:nvCxnSpPr>
        <p:spPr>
          <a:xfrm>
            <a:off x="2303255" y="1934175"/>
            <a:ext cx="983673" cy="1122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>
            <a:extLst>
              <a:ext uri="{FF2B5EF4-FFF2-40B4-BE49-F238E27FC236}">
                <a16:creationId xmlns:a16="http://schemas.microsoft.com/office/drawing/2014/main" id="{B000D6D5-1C93-4BD2-A69F-DDB29C44D546}"/>
              </a:ext>
            </a:extLst>
          </p:cNvPr>
          <p:cNvCxnSpPr/>
          <p:nvPr/>
        </p:nvCxnSpPr>
        <p:spPr>
          <a:xfrm flipH="1">
            <a:off x="6276330" y="1873610"/>
            <a:ext cx="1004455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849A282C-BC29-42DE-87B6-80873CD61529}"/>
              </a:ext>
            </a:extLst>
          </p:cNvPr>
          <p:cNvCxnSpPr/>
          <p:nvPr/>
        </p:nvCxnSpPr>
        <p:spPr>
          <a:xfrm>
            <a:off x="6352530" y="1832046"/>
            <a:ext cx="983673" cy="1122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0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FCEAF6C5-4121-4BC4-B8CA-DE8CCC8F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153"/>
            <a:ext cx="2184120" cy="84634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CaixaDeTexto 2"/>
          <p:cNvSpPr txBox="1"/>
          <p:nvPr/>
        </p:nvSpPr>
        <p:spPr>
          <a:xfrm>
            <a:off x="1319212" y="363339"/>
            <a:ext cx="4467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following graph,</a:t>
            </a:r>
          </a:p>
          <a:p>
            <a:r>
              <a:rPr lang="en-US" dirty="0"/>
              <a:t>Evaluate f(−1).</a:t>
            </a:r>
            <a:r>
              <a:rPr lang=""/>
              <a:t> 	#1</a:t>
            </a:r>
            <a:endParaRPr lang="en-US" dirty="0"/>
          </a:p>
          <a:p>
            <a:r>
              <a:rPr lang="en-US" dirty="0"/>
              <a:t>Solve for f(x)=3.</a:t>
            </a:r>
            <a:r>
              <a:rPr lang=""/>
              <a:t>	#7</a:t>
            </a:r>
            <a:endParaRPr lang="" dirty="0"/>
          </a:p>
          <a:p>
            <a:endParaRPr lang="" dirty="0"/>
          </a:p>
          <a:p>
            <a:endParaRPr lang="" dirty="0"/>
          </a:p>
          <a:p>
            <a:endParaRPr lang="en-US" dirty="0"/>
          </a:p>
          <a:p>
            <a:endParaRPr lang="pt-BR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848" y="225584"/>
            <a:ext cx="2081212" cy="96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1913" y="1447800"/>
            <a:ext cx="3559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following graph,</a:t>
            </a:r>
          </a:p>
          <a:p>
            <a:r>
              <a:rPr lang="en-US" dirty="0"/>
              <a:t>Evaluate f(0).</a:t>
            </a:r>
            <a:r>
              <a:rPr lang=""/>
              <a:t>	#1</a:t>
            </a:r>
            <a:endParaRPr lang="en-US" dirty="0"/>
          </a:p>
          <a:p>
            <a:r>
              <a:rPr lang="en-US" dirty="0"/>
              <a:t>Solve for f(x)=−3.</a:t>
            </a:r>
            <a:r>
              <a:rPr lang=""/>
              <a:t>      #-2 e 2</a:t>
            </a:r>
            <a:endParaRPr lang="en-US" dirty="0"/>
          </a:p>
          <a:p>
            <a:endParaRPr lang="pt-BR" dirty="0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E386004C-6E1A-43B8-95DC-88929575B3B9}"/>
              </a:ext>
            </a:extLst>
          </p:cNvPr>
          <p:cNvSpPr txBox="1"/>
          <p:nvPr/>
        </p:nvSpPr>
        <p:spPr>
          <a:xfrm>
            <a:off x="1253001" y="87085"/>
            <a:ext cx="575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1600" b="1"/>
              <a:t>Exercises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1262062"/>
            <a:ext cx="1438276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3" y="2995613"/>
            <a:ext cx="1286939" cy="13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0" y="2576513"/>
            <a:ext cx="3414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1200" dirty="0"/>
              <a:t>E</a:t>
            </a:r>
            <a:r>
              <a:rPr lang="en-US" sz="1200" dirty="0"/>
              <a:t>valuate the expressions, given functions f, g, and h:</a:t>
            </a:r>
            <a:endParaRPr lang="" sz="1200" dirty="0"/>
          </a:p>
          <a:p>
            <a:endParaRPr lang="" sz="1200" dirty="0"/>
          </a:p>
          <a:p>
            <a:endParaRPr lang="" sz="1200" dirty="0"/>
          </a:p>
          <a:p>
            <a:endParaRPr lang="" sz="1200" dirty="0"/>
          </a:p>
          <a:p>
            <a:endParaRPr lang="" sz="1200" dirty="0"/>
          </a:p>
          <a:p>
            <a:r>
              <a:rPr lang="" sz="1200" dirty="0"/>
              <a:t>1.</a:t>
            </a:r>
            <a:r>
              <a:rPr lang="" sz="1200"/>
              <a:t>		#-1</a:t>
            </a:r>
            <a:endParaRPr lang="" sz="1200" dirty="0"/>
          </a:p>
          <a:p>
            <a:endParaRPr lang="" sz="1200" dirty="0"/>
          </a:p>
          <a:p>
            <a:r>
              <a:rPr lang="" sz="1200" dirty="0"/>
              <a:t>2.</a:t>
            </a:r>
            <a:r>
              <a:rPr lang="" sz="1200"/>
              <a:t>		#20</a:t>
            </a: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6">
                <a:extLst>
                  <a:ext uri="{FF2B5EF4-FFF2-40B4-BE49-F238E27FC236}">
                    <a16:creationId xmlns:a16="http://schemas.microsoft.com/office/drawing/2014/main" id="{2D08DF73-F3BC-4C12-AFF0-00C287F812A6}"/>
                  </a:ext>
                </a:extLst>
              </p:cNvPr>
              <p:cNvSpPr txBox="1"/>
              <p:nvPr/>
            </p:nvSpPr>
            <p:spPr>
              <a:xfrm>
                <a:off x="4085841" y="2774692"/>
                <a:ext cx="3345690" cy="225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" dirty="0"/>
                  <a:t>Plot the following functions on Python:</a:t>
                </a:r>
              </a:p>
              <a:p>
                <a14:m>
                  <m:oMath xmlns:m="http://schemas.openxmlformats.org/officeDocument/2006/math">
                    <m:r>
                      <a:rPr lang="" i="1">
                        <a:latin typeface="Cambria Math"/>
                      </a:rPr>
                      <m:t>𝑦</m:t>
                    </m:r>
                    <m:r>
                      <a:rPr lang="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" i="1" dirty="0">
                    <a:latin typeface="Cambria Math"/>
                  </a:rPr>
                  <a:t> +3</a:t>
                </a:r>
              </a:p>
              <a:p>
                <a14:m>
                  <m:oMath xmlns:m="http://schemas.openxmlformats.org/officeDocument/2006/math">
                    <m:r>
                      <a:rPr lang="" i="1">
                        <a:latin typeface="Cambria Math"/>
                      </a:rPr>
                      <m:t>𝑦</m:t>
                    </m:r>
                    <m:r>
                      <a:rPr lang="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" i="1" dirty="0">
                    <a:latin typeface="Cambria Math"/>
                  </a:rPr>
                  <a:t>+4x</a:t>
                </a:r>
              </a:p>
              <a:p>
                <a14:m>
                  <m:oMath xmlns:m="http://schemas.openxmlformats.org/officeDocument/2006/math">
                    <m:r>
                      <a:rPr lang="" i="1">
                        <a:latin typeface="Cambria Math"/>
                      </a:rPr>
                      <m:t>𝑦</m:t>
                    </m:r>
                    <m:r>
                      <a:rPr lang="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" i="1" dirty="0">
                    <a:latin typeface="Cambria Math"/>
                  </a:rPr>
                  <a:t> +6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b="0" i="1" smtClean="0">
                          <a:latin typeface="Cambria Math"/>
                        </a:rPr>
                        <m:t>𝑦</m:t>
                      </m:r>
                      <m:r>
                        <a:rPr lang="" i="1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i="1">
                          <a:latin typeface="Cambria Math"/>
                        </a:rPr>
                        <m:t>𝑦</m:t>
                      </m:r>
                      <m:r>
                        <a:rPr lang="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i="1">
                          <a:latin typeface="Cambria Math"/>
                        </a:rPr>
                        <m:t>𝑦</m:t>
                      </m:r>
                      <m:r>
                        <a:rPr lang="" i="1">
                          <a:latin typeface="Cambria Math"/>
                        </a:rPr>
                        <m:t>=−</m:t>
                      </m:r>
                      <m:r>
                        <a:rPr lang="" b="0" i="1" smtClean="0">
                          <a:latin typeface="Cambria Math"/>
                        </a:rPr>
                        <m:t>𝑥</m:t>
                      </m:r>
                      <m:r>
                        <a:rPr lang="" b="0" i="1" smtClean="0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21" name="CaixaDeTexto 6">
                <a:extLst>
                  <a:ext uri="{FF2B5EF4-FFF2-40B4-BE49-F238E27FC236}">
                    <a16:creationId xmlns:a16="http://schemas.microsoft.com/office/drawing/2014/main" id="{2D08DF73-F3BC-4C12-AFF0-00C287F8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41" y="2774692"/>
                <a:ext cx="3345690" cy="2253887"/>
              </a:xfrm>
              <a:prstGeom prst="rect">
                <a:avLst/>
              </a:prstGeom>
              <a:blipFill>
                <a:blip r:embed="rId6"/>
                <a:stretch>
                  <a:fillRect l="-546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7">
                <a:extLst>
                  <a:ext uri="{FF2B5EF4-FFF2-40B4-BE49-F238E27FC236}">
                    <a16:creationId xmlns:a16="http://schemas.microsoft.com/office/drawing/2014/main" id="{D421B4E4-0A16-4FAF-9142-EA9338C6D4C3}"/>
                  </a:ext>
                </a:extLst>
              </p:cNvPr>
              <p:cNvSpPr txBox="1"/>
              <p:nvPr/>
            </p:nvSpPr>
            <p:spPr>
              <a:xfrm>
                <a:off x="5758686" y="2941995"/>
                <a:ext cx="249572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b="0" i="1" smtClean="0">
                          <a:latin typeface="Cambria Math"/>
                        </a:rPr>
                        <m:t>𝑦</m:t>
                      </m:r>
                      <m:r>
                        <a:rPr lang="" b="0" i="1" smtClean="0">
                          <a:latin typeface="Cambria Math"/>
                        </a:rPr>
                        <m:t>=−3</m:t>
                      </m:r>
                      <m:r>
                        <a:rPr lang="" b="0" i="1" smtClean="0">
                          <a:latin typeface="Cambria Math"/>
                        </a:rPr>
                        <m:t>𝑥</m:t>
                      </m:r>
                      <m:r>
                        <a:rPr lang="" b="0" i="1" smtClean="0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" i="1">
                          <a:latin typeface="Cambria Math"/>
                        </a:rPr>
                        <m:t>𝑦</m:t>
                      </m:r>
                      <m:r>
                        <a:rPr lang="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" b="0" i="1" smtClean="0">
                              <a:latin typeface="Cambria Math"/>
                            </a:rPr>
                            <m:t>2</m:t>
                          </m:r>
                          <m:r>
                            <a:rPr lang="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" i="1">
                        <a:latin typeface="Cambria Math"/>
                      </a:rPr>
                      <m:t>𝑦</m:t>
                    </m:r>
                    <m:r>
                      <a:rPr lang="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" b="0" i="1" smtClean="0">
                            <a:latin typeface="Cambria Math"/>
                          </a:rPr>
                          <m:t>2</m:t>
                        </m:r>
                        <m:r>
                          <a:rPr lang="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+4</a:t>
                </a:r>
              </a:p>
            </p:txBody>
          </p:sp>
        </mc:Choice>
        <mc:Fallback>
          <p:sp>
            <p:nvSpPr>
              <p:cNvPr id="23" name="CaixaDeTexto 7">
                <a:extLst>
                  <a:ext uri="{FF2B5EF4-FFF2-40B4-BE49-F238E27FC236}">
                    <a16:creationId xmlns:a16="http://schemas.microsoft.com/office/drawing/2014/main" id="{D421B4E4-0A16-4FAF-9142-EA9338C6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86" y="2941995"/>
                <a:ext cx="2495720" cy="738664"/>
              </a:xfrm>
              <a:prstGeom prst="rect">
                <a:avLst/>
              </a:prstGeom>
              <a:blipFill>
                <a:blip r:embed="rId7"/>
                <a:stretch>
                  <a:fillRect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98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FCEAF6C5-4121-4BC4-B8CA-DE8CCC8F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153"/>
            <a:ext cx="2184120" cy="84634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E386004C-6E1A-43B8-95DC-88929575B3B9}"/>
              </a:ext>
            </a:extLst>
          </p:cNvPr>
          <p:cNvSpPr txBox="1"/>
          <p:nvPr/>
        </p:nvSpPr>
        <p:spPr>
          <a:xfrm>
            <a:off x="1240444" y="555314"/>
            <a:ext cx="575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1600" b="1" dirty="0"/>
              <a:t>Exercises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/>
          <a:stretch/>
        </p:blipFill>
        <p:spPr bwMode="auto">
          <a:xfrm>
            <a:off x="196819" y="1171586"/>
            <a:ext cx="3933852" cy="270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92" y="1558632"/>
            <a:ext cx="4352415" cy="243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91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FCEAF6C5-4121-4BC4-B8CA-DE8CCC8F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153"/>
            <a:ext cx="2184120" cy="84634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E386004C-6E1A-43B8-95DC-88929575B3B9}"/>
              </a:ext>
            </a:extLst>
          </p:cNvPr>
          <p:cNvSpPr txBox="1"/>
          <p:nvPr/>
        </p:nvSpPr>
        <p:spPr>
          <a:xfrm>
            <a:off x="1127386" y="144558"/>
            <a:ext cx="575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1600" b="1"/>
              <a:t>Exercises</a:t>
            </a: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5" r="44348" b="17829"/>
          <a:stretch/>
        </p:blipFill>
        <p:spPr bwMode="auto">
          <a:xfrm>
            <a:off x="956413" y="1279789"/>
            <a:ext cx="2521783" cy="322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31" b="18007"/>
          <a:stretch/>
        </p:blipFill>
        <p:spPr bwMode="auto">
          <a:xfrm>
            <a:off x="4791071" y="1739347"/>
            <a:ext cx="1985125" cy="206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848222" y="1263713"/>
            <a:ext cx="215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/>
              <a:t>solution</a:t>
            </a:r>
            <a:endParaRPr lang="pt-B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5103F2B-EC4A-4CC4-AC8C-E47ED84CD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6" r="40192" b="91711"/>
          <a:stretch/>
        </p:blipFill>
        <p:spPr bwMode="auto">
          <a:xfrm>
            <a:off x="369251" y="587027"/>
            <a:ext cx="3542230" cy="58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97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147</Words>
  <Application>Microsoft Office PowerPoint</Application>
  <PresentationFormat>On-screen Show (16:9)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 Light</vt:lpstr>
      <vt:lpstr>Georgia</vt:lpstr>
      <vt:lpstr>Cambria Math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Joseanne cristina Ocroch viana</dc:creator>
  <cp:lastModifiedBy>Joseanne cristina Ocroch viana</cp:lastModifiedBy>
  <cp:revision>238</cp:revision>
  <dcterms:created xsi:type="dcterms:W3CDTF">2020-10-10T16:39:26Z</dcterms:created>
  <dcterms:modified xsi:type="dcterms:W3CDTF">2021-01-10T10:53:47Z</dcterms:modified>
</cp:coreProperties>
</file>