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herme Bordallo de Almeida" initials="GBdA" lastIdx="3" clrIdx="0">
    <p:extLst>
      <p:ext uri="{19B8F6BF-5375-455C-9EA6-DF929625EA0E}">
        <p15:presenceInfo xmlns:p15="http://schemas.microsoft.com/office/powerpoint/2012/main" userId="S::RM336630@fiap.com.br::37b39cff-3a77-4c47-be4d-cca9a566e8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855" autoAdjust="0"/>
  </p:normalViewPr>
  <p:slideViewPr>
    <p:cSldViewPr snapToGrid="0">
      <p:cViewPr>
        <p:scale>
          <a:sx n="75" d="100"/>
          <a:sy n="75" d="100"/>
        </p:scale>
        <p:origin x="624" y="240"/>
      </p:cViewPr>
      <p:guideLst/>
    </p:cSldViewPr>
  </p:slideViewPr>
  <p:notesTextViewPr>
    <p:cViewPr>
      <p:scale>
        <a:sx n="176" d="100"/>
        <a:sy n="17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CFF44-D5BD-4517-BA85-0EF6EAF3357C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98192-BD19-4513-A6C6-916356A7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22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Criar uma camada de refinamento onde os lideres técnicos e os gerentes de produto se reúnem com a </a:t>
            </a:r>
          </a:p>
          <a:p>
            <a:r>
              <a:rPr lang="pt-BR" dirty="0"/>
              <a:t>equipe que criou a demanda para entender qual a equipe responsável por satisfazer a demanda,</a:t>
            </a:r>
          </a:p>
          <a:p>
            <a:r>
              <a:rPr lang="pt-BR" dirty="0"/>
              <a:t>quais serão afetadas. Essas equipes se juntarão para criar um diagrama de atividades, responsável por evitar problemas durante a fase de desenvolvimento.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98192-BD19-4513-A6C6-916356A72AD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5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98192-BD19-4513-A6C6-916356A72AD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88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F71CE-04A0-4BF4-8A23-486204A51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32B2A1-7EFD-4234-9697-8710E263B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6FABCB-9482-4D40-A410-EC74F5A4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A2-C5D9-41C9-A97F-96C542DFAA9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0245D9-543F-4481-81E7-6DD49288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F3C987-AAFC-423B-99E0-FCDFB02A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C420-C759-4B5D-9CBF-51E31A623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05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794FE-E42E-4B81-8FBE-E57A9C58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F80A7C-2747-4A15-B57C-D0E95AF20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E7A6C0-A15D-4E9A-9148-7CAA1747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A2-C5D9-41C9-A97F-96C542DFAA9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0F4749-2B80-4405-912C-B3BAFEC3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2A398B-E7C5-403B-B813-20824822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C420-C759-4B5D-9CBF-51E31A623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38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E66F1A-A38A-4097-9880-541E412C5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475018-BE35-4917-B3EB-57143E0B9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22598E-66C9-4B91-90E5-2BA46D4F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A2-C5D9-41C9-A97F-96C542DFAA9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31095D-6735-4577-9B02-C2B19663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7991C-5E25-481D-BDF6-573067C8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C420-C759-4B5D-9CBF-51E31A623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0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5EC29-B464-407D-B2C3-51DEED01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6B2CCB-93F7-4B71-BA2F-2E23602B9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E9F4F0-9956-4D2C-8877-ABE48D63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A2-C5D9-41C9-A97F-96C542DFAA9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8D3CF2-D6FF-4EB4-876A-025692EB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6EA0E5-A37F-4D97-A661-96AA0B66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C420-C759-4B5D-9CBF-51E31A623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0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A3798-1FDC-4654-B80A-95F80DAE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E09ACD-F291-4090-9304-B1E4E64ED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75D93-152B-4E5B-904D-FF6A0347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A2-C5D9-41C9-A97F-96C542DFAA9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6C05ED-854F-4429-AA4B-74D5ADC8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EBCACE-5BCE-4C68-ABB3-FED1C63C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C420-C759-4B5D-9CBF-51E31A623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64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A7BC3-DCA9-4E72-8099-AF743E4E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910805-B962-40C8-9181-60436EADD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1FB916-0EBD-43AF-B25F-61A8BF6B3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FDBD81-966A-4C0B-A8ED-510AF648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A2-C5D9-41C9-A97F-96C542DFAA9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FCD3C3-D892-4B0F-B717-2BF92DED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6533B5-622D-415A-BCC5-9EEEFABB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C420-C759-4B5D-9CBF-51E31A623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1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EB6FB-0A3B-4A60-AED9-0CC1418E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E5740F-0A17-454D-A4E0-36C1EB2EB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B603E9-997A-4307-9FDC-770584C45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8B96347-01F3-4992-9E96-15B14A4C2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44C49E-5D09-4BB0-993C-92330E2A2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6363FB9-9A6D-4E34-8F93-23FD2B25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A2-C5D9-41C9-A97F-96C542DFAA9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A2095A-4E61-4122-88E7-8D31174E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9CAF8B-B513-411E-85CA-E34B9CF8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C420-C759-4B5D-9CBF-51E31A623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57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83AA3-0324-411A-8F8E-BFA2803E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54959B-8144-4681-BC64-5B3902ED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A2-C5D9-41C9-A97F-96C542DFAA9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81DBBC-5296-49EC-9C1D-7C8B0021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FDAD0A-4D38-4F85-8B73-F390ACA7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C420-C759-4B5D-9CBF-51E31A623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9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6625C8-1C16-40A3-A52C-98AD6E2F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A2-C5D9-41C9-A97F-96C542DFAA9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23193D-9F8E-426E-A503-D70599A1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B2B40B-1F64-4228-A0BF-B2115664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C420-C759-4B5D-9CBF-51E31A623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9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F52AC-22D5-4139-93EF-A726F87D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D06FA6-B241-434A-84C6-5930D71E2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B36C39-4C33-40A3-9A6B-9E1A19F00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1220FB-9A58-4FD4-9A40-6FCAB81D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A2-C5D9-41C9-A97F-96C542DFAA9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0F367C-C15B-4B90-9D5E-F52574F6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146C7-2AB9-4090-AF63-323D580C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C420-C759-4B5D-9CBF-51E31A623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9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94B6B-1B78-44E5-B9B0-C8508E98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472C02-15EC-4824-A3A1-77CF2C36F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0FC4F5-7D7E-4D26-97BD-DA3E7FF28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312AFC-1152-44D5-A5DD-C9C94D71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A2-C5D9-41C9-A97F-96C542DFAA9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DB4650-6944-4A0F-BE17-8AFCD673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29FCB9-9D77-4A9B-8BED-1888F0C0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C420-C759-4B5D-9CBF-51E31A623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2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10000"/>
              </a:schemeClr>
            </a:gs>
            <a:gs pos="0">
              <a:schemeClr val="tx1">
                <a:lumMod val="75000"/>
                <a:lumOff val="2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1A025F-E881-40BF-A775-9C02BF8B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F9ADEC-7063-4398-A40F-F1A5C08F8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5140FC-57A9-4FD2-A5E0-AE049D006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E74A2-C5D9-41C9-A97F-96C542DFAA9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BB2DE3-5A31-4357-A3CF-85CCB0F9F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1C0343-2F7D-4DDD-9743-AA4545A57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C420-C759-4B5D-9CBF-51E31A623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84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264AE92-9CDF-47A1-B4C4-2A51FC2AAC14}"/>
              </a:ext>
            </a:extLst>
          </p:cNvPr>
          <p:cNvSpPr txBox="1"/>
          <p:nvPr/>
        </p:nvSpPr>
        <p:spPr>
          <a:xfrm>
            <a:off x="4705397" y="3013501"/>
            <a:ext cx="2781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Status 200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D79F4F-E1C4-4EB3-81F9-6D39626C40DD}"/>
              </a:ext>
            </a:extLst>
          </p:cNvPr>
          <p:cNvSpPr txBox="1"/>
          <p:nvPr/>
        </p:nvSpPr>
        <p:spPr>
          <a:xfrm>
            <a:off x="428260" y="2213282"/>
            <a:ext cx="27663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pt-BR" sz="2800" dirty="0">
                <a:solidFill>
                  <a:schemeClr val="bg1"/>
                </a:solidFill>
              </a:rPr>
              <a:t>A problemática: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A1A6B0-080D-43C2-861D-426C2B447759}"/>
              </a:ext>
            </a:extLst>
          </p:cNvPr>
          <p:cNvSpPr txBox="1"/>
          <p:nvPr/>
        </p:nvSpPr>
        <p:spPr>
          <a:xfrm>
            <a:off x="428260" y="3813720"/>
            <a:ext cx="22107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pt-BR" sz="2800" dirty="0">
                <a:solidFill>
                  <a:schemeClr val="bg1"/>
                </a:solidFill>
              </a:rPr>
              <a:t>Como é hoje: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FDAF7B-085C-46DA-B8B4-B86840E9493D}"/>
              </a:ext>
            </a:extLst>
          </p:cNvPr>
          <p:cNvSpPr txBox="1"/>
          <p:nvPr/>
        </p:nvSpPr>
        <p:spPr>
          <a:xfrm>
            <a:off x="428260" y="3013501"/>
            <a:ext cx="6508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Dificuldades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durante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desenvolvimento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funcionalidades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</a:rPr>
              <a:t>Causadas</a:t>
            </a:r>
            <a:r>
              <a:rPr lang="en-US" dirty="0">
                <a:solidFill>
                  <a:schemeClr val="bg1"/>
                </a:solidFill>
              </a:rPr>
              <a:t> pela </a:t>
            </a:r>
            <a:r>
              <a:rPr lang="en-US" dirty="0" err="1">
                <a:solidFill>
                  <a:schemeClr val="bg1"/>
                </a:solidFill>
              </a:rPr>
              <a:t>falta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entendimento</a:t>
            </a:r>
            <a:r>
              <a:rPr lang="en-US" dirty="0">
                <a:solidFill>
                  <a:schemeClr val="bg1"/>
                </a:solidFill>
              </a:rPr>
              <a:t> do que </a:t>
            </a:r>
            <a:r>
              <a:rPr lang="en-US" dirty="0" err="1">
                <a:solidFill>
                  <a:schemeClr val="bg1"/>
                </a:solidFill>
              </a:rPr>
              <a:t>deve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desenvolvido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B51721-5C06-4A65-AC9B-46354ACA8E24}"/>
              </a:ext>
            </a:extLst>
          </p:cNvPr>
          <p:cNvSpPr txBox="1"/>
          <p:nvPr/>
        </p:nvSpPr>
        <p:spPr>
          <a:xfrm>
            <a:off x="428259" y="4652217"/>
            <a:ext cx="9571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 </a:t>
            </a:r>
            <a:r>
              <a:rPr lang="en-US" dirty="0" err="1">
                <a:solidFill>
                  <a:schemeClr val="bg1"/>
                </a:solidFill>
              </a:rPr>
              <a:t>entendimento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dirty="0" err="1">
                <a:solidFill>
                  <a:schemeClr val="bg1"/>
                </a:solidFill>
              </a:rPr>
              <a:t>coisas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hoje</a:t>
            </a:r>
            <a:r>
              <a:rPr lang="en-US" dirty="0">
                <a:solidFill>
                  <a:schemeClr val="bg1"/>
                </a:solidFill>
              </a:rPr>
              <a:t> e o que </a:t>
            </a:r>
            <a:r>
              <a:rPr lang="en-US" dirty="0" err="1">
                <a:solidFill>
                  <a:schemeClr val="bg1"/>
                </a:solidFill>
              </a:rPr>
              <a:t>deve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feito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acontecem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participação</a:t>
            </a:r>
            <a:r>
              <a:rPr lang="en-US" dirty="0">
                <a:solidFill>
                  <a:schemeClr val="bg1"/>
                </a:solidFill>
              </a:rPr>
              <a:t> da</a:t>
            </a:r>
          </a:p>
          <a:p>
            <a:r>
              <a:rPr lang="en-US" dirty="0" err="1">
                <a:solidFill>
                  <a:schemeClr val="bg1"/>
                </a:solidFill>
              </a:rPr>
              <a:t>equipe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técnica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tendo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resultado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falta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informações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inviabilizam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prazo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estipulado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6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F8BE1B8-B2FC-47CE-BAB7-9940704BDEE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0" y="1168641"/>
            <a:ext cx="2483291" cy="226035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BFC7EDB-0EC6-45F9-88CB-A501FADA0C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98" y="2686651"/>
            <a:ext cx="2483291" cy="226035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D7A7297-CF08-43BF-80B6-5AEB9DB7EE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168640"/>
            <a:ext cx="2483291" cy="2260359"/>
          </a:xfrm>
          <a:prstGeom prst="rect">
            <a:avLst/>
          </a:prstGeom>
        </p:spPr>
      </p:pic>
      <p:pic>
        <p:nvPicPr>
          <p:cNvPr id="1034" name="Picture 10" descr="Agile team, core team, product owner, scrum master, team icon">
            <a:extLst>
              <a:ext uri="{FF2B5EF4-FFF2-40B4-BE49-F238E27FC236}">
                <a16:creationId xmlns:a16="http://schemas.microsoft.com/office/drawing/2014/main" id="{16D903B6-4B57-43FD-A6A9-9EAF1B797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272" y="-698879"/>
            <a:ext cx="3377700" cy="337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DFAF91B-B4BC-4C85-A78A-F77CD35E933F}"/>
              </a:ext>
            </a:extLst>
          </p:cNvPr>
          <p:cNvSpPr txBox="1"/>
          <p:nvPr/>
        </p:nvSpPr>
        <p:spPr>
          <a:xfrm>
            <a:off x="4091160" y="1708567"/>
            <a:ext cx="4009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Demandante</a:t>
            </a:r>
            <a:r>
              <a:rPr lang="pt-BR" sz="4800" dirty="0"/>
              <a:t>s</a:t>
            </a:r>
            <a:endParaRPr lang="en-US" sz="48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4EF0A54-6C01-4322-B03D-BC18C6E6972B}"/>
              </a:ext>
            </a:extLst>
          </p:cNvPr>
          <p:cNvSpPr txBox="1"/>
          <p:nvPr/>
        </p:nvSpPr>
        <p:spPr>
          <a:xfrm>
            <a:off x="600192" y="3270533"/>
            <a:ext cx="2589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Time 01</a:t>
            </a:r>
            <a:endParaRPr lang="pt-BR" sz="40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5BE5F8B-3AD7-4BBF-A447-DA9C40EFBD6F}"/>
              </a:ext>
            </a:extLst>
          </p:cNvPr>
          <p:cNvSpPr txBox="1"/>
          <p:nvPr/>
        </p:nvSpPr>
        <p:spPr>
          <a:xfrm>
            <a:off x="5005571" y="4795490"/>
            <a:ext cx="2589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Time 02</a:t>
            </a:r>
            <a:endParaRPr lang="pt-BR" sz="40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5F6B7ED-7F56-4FF3-A816-33BDB8FD9537}"/>
              </a:ext>
            </a:extLst>
          </p:cNvPr>
          <p:cNvSpPr txBox="1"/>
          <p:nvPr/>
        </p:nvSpPr>
        <p:spPr>
          <a:xfrm>
            <a:off x="9602599" y="3270533"/>
            <a:ext cx="2589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Time 03</a:t>
            </a:r>
            <a:endParaRPr lang="pt-BR" sz="4000" dirty="0"/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EEA2206-F132-4130-9C73-0EB8C33346A8}"/>
              </a:ext>
            </a:extLst>
          </p:cNvPr>
          <p:cNvCxnSpPr>
            <a:cxnSpLocks/>
          </p:cNvCxnSpPr>
          <p:nvPr/>
        </p:nvCxnSpPr>
        <p:spPr>
          <a:xfrm>
            <a:off x="6096000" y="5602147"/>
            <a:ext cx="0" cy="1255853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67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56034A0-B483-4DF8-B3D5-C82A8F07A9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29" y="1597420"/>
            <a:ext cx="2069269" cy="188350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26C29AA-A2F9-429C-9261-64E4F580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30" y="1597420"/>
            <a:ext cx="2069269" cy="1883506"/>
          </a:xfrm>
          <a:prstGeom prst="rect">
            <a:avLst/>
          </a:prstGeom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F9CE558-7D62-4D8E-907A-7F97A610E403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12954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59E3BE2-1C18-4668-868F-7637DBAD1AF1}"/>
              </a:ext>
            </a:extLst>
          </p:cNvPr>
          <p:cNvSpPr txBox="1"/>
          <p:nvPr/>
        </p:nvSpPr>
        <p:spPr>
          <a:xfrm>
            <a:off x="8168563" y="3429000"/>
            <a:ext cx="3159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Time </a:t>
            </a:r>
            <a:r>
              <a:rPr lang="en-US" sz="4000" dirty="0" err="1"/>
              <a:t>Afetado</a:t>
            </a:r>
            <a:endParaRPr lang="pt-BR" sz="40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B400F04-0F58-488B-806E-32F869CC7058}"/>
              </a:ext>
            </a:extLst>
          </p:cNvPr>
          <p:cNvSpPr txBox="1"/>
          <p:nvPr/>
        </p:nvSpPr>
        <p:spPr>
          <a:xfrm>
            <a:off x="322837" y="3340100"/>
            <a:ext cx="3921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Time </a:t>
            </a:r>
            <a:r>
              <a:rPr lang="en-US" sz="4000" dirty="0" err="1"/>
              <a:t>Responsável</a:t>
            </a:r>
            <a:endParaRPr lang="pt-BR" sz="4000" dirty="0"/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FEA078B3-5126-4DB9-AACF-B14D85330B59}"/>
              </a:ext>
            </a:extLst>
          </p:cNvPr>
          <p:cNvCxnSpPr>
            <a:cxnSpLocks/>
          </p:cNvCxnSpPr>
          <p:nvPr/>
        </p:nvCxnSpPr>
        <p:spPr>
          <a:xfrm>
            <a:off x="6096000" y="5602147"/>
            <a:ext cx="0" cy="1255853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11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F9CE558-7D62-4D8E-907A-7F97A610E403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12954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2" descr="Diagrama de Atividades modelado pelo Grupo 2 antes da utilização ...">
            <a:extLst>
              <a:ext uri="{FF2B5EF4-FFF2-40B4-BE49-F238E27FC236}">
                <a16:creationId xmlns:a16="http://schemas.microsoft.com/office/drawing/2014/main" id="{607BC770-6C1F-4800-9D21-10B92CE99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42" y="1900228"/>
            <a:ext cx="4589955" cy="40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3CB466E-6248-42A8-90DE-12AE7FD4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99" y="1295400"/>
            <a:ext cx="5595991" cy="50936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CBE99D5-2A2B-44E4-88CF-D1E4D3764A43}"/>
              </a:ext>
            </a:extLst>
          </p:cNvPr>
          <p:cNvSpPr txBox="1"/>
          <p:nvPr/>
        </p:nvSpPr>
        <p:spPr>
          <a:xfrm>
            <a:off x="8013700" y="5239434"/>
            <a:ext cx="302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Devs e QAs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1503067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ECCB5A6-68E0-44FF-8B9B-3E0420F57D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7" y="1270936"/>
            <a:ext cx="1076208" cy="97959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B79B6CC-93B1-452E-A9DE-1C270B0133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17" y="2751491"/>
            <a:ext cx="954791" cy="8690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492D4A8-FD53-44D0-82F4-E7E4ED1A81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2" y="4235185"/>
            <a:ext cx="892699" cy="812559"/>
          </a:xfrm>
          <a:prstGeom prst="rect">
            <a:avLst/>
          </a:prstGeom>
        </p:spPr>
      </p:pic>
      <p:pic>
        <p:nvPicPr>
          <p:cNvPr id="7" name="Picture 10" descr="Agile team, core team, product owner, scrum master, team icon">
            <a:extLst>
              <a:ext uri="{FF2B5EF4-FFF2-40B4-BE49-F238E27FC236}">
                <a16:creationId xmlns:a16="http://schemas.microsoft.com/office/drawing/2014/main" id="{53347118-236B-427A-86E9-155F6EE32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9" y="2376231"/>
            <a:ext cx="1740279" cy="174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A0682E-85E6-4115-B7E0-410B0741F6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421" y="1360662"/>
            <a:ext cx="1229464" cy="111909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9E8B97-987A-40CF-8933-A46A8AEC8F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421" y="3793192"/>
            <a:ext cx="1364864" cy="124233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AB9BF1D-1E16-4729-91EC-A905172E0ADD}"/>
              </a:ext>
            </a:extLst>
          </p:cNvPr>
          <p:cNvSpPr txBox="1"/>
          <p:nvPr/>
        </p:nvSpPr>
        <p:spPr>
          <a:xfrm>
            <a:off x="4587992" y="5047744"/>
            <a:ext cx="315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</a:t>
            </a:r>
            <a:r>
              <a:rPr lang="en-US" sz="2400" dirty="0" err="1">
                <a:solidFill>
                  <a:schemeClr val="bg1"/>
                </a:solidFill>
              </a:rPr>
              <a:t>afetado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D621FB0-0335-461C-BB75-E7003528F0D1}"/>
              </a:ext>
            </a:extLst>
          </p:cNvPr>
          <p:cNvSpPr txBox="1"/>
          <p:nvPr/>
        </p:nvSpPr>
        <p:spPr>
          <a:xfrm>
            <a:off x="4266276" y="2424800"/>
            <a:ext cx="260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</a:t>
            </a:r>
            <a:r>
              <a:rPr lang="en-US" sz="2400" dirty="0" err="1">
                <a:solidFill>
                  <a:schemeClr val="bg1"/>
                </a:solidFill>
              </a:rPr>
              <a:t>responsável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89C7423-DA83-40F6-BB53-9C6343F20F24}"/>
              </a:ext>
            </a:extLst>
          </p:cNvPr>
          <p:cNvCxnSpPr>
            <a:cxnSpLocks/>
          </p:cNvCxnSpPr>
          <p:nvPr/>
        </p:nvCxnSpPr>
        <p:spPr>
          <a:xfrm>
            <a:off x="6426200" y="3552245"/>
            <a:ext cx="1320800" cy="0"/>
          </a:xfrm>
          <a:prstGeom prst="straightConnector1">
            <a:avLst/>
          </a:prstGeom>
          <a:ln w="1016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2" descr="Diagrama de Atividades modelado pelo Grupo 2 antes da utilização ...">
            <a:extLst>
              <a:ext uri="{FF2B5EF4-FFF2-40B4-BE49-F238E27FC236}">
                <a16:creationId xmlns:a16="http://schemas.microsoft.com/office/drawing/2014/main" id="{40B74832-CFE2-4D10-BFD7-B636D9764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40" y="195572"/>
            <a:ext cx="3778233" cy="335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5B1368D-3C15-4491-8385-D5C97EA8DF6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71" y="3293642"/>
            <a:ext cx="3479666" cy="3167287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F93F87B8-189D-4578-A607-C73663B1219F}"/>
              </a:ext>
            </a:extLst>
          </p:cNvPr>
          <p:cNvSpPr txBox="1"/>
          <p:nvPr/>
        </p:nvSpPr>
        <p:spPr>
          <a:xfrm>
            <a:off x="8762528" y="5814598"/>
            <a:ext cx="291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Devs e QAs</a:t>
            </a:r>
            <a:endParaRPr lang="pt-BR" sz="3600" dirty="0">
              <a:solidFill>
                <a:schemeClr val="bg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5F5CFFA-0236-43AF-A994-AE2BB0E60B43}"/>
              </a:ext>
            </a:extLst>
          </p:cNvPr>
          <p:cNvCxnSpPr>
            <a:cxnSpLocks/>
          </p:cNvCxnSpPr>
          <p:nvPr/>
        </p:nvCxnSpPr>
        <p:spPr>
          <a:xfrm>
            <a:off x="3115084" y="3519335"/>
            <a:ext cx="1320800" cy="0"/>
          </a:xfrm>
          <a:prstGeom prst="straightConnector1">
            <a:avLst/>
          </a:prstGeom>
          <a:ln w="1016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BC9A2FF-0C4D-47F3-A676-EEC658071B4D}"/>
              </a:ext>
            </a:extLst>
          </p:cNvPr>
          <p:cNvSpPr txBox="1"/>
          <p:nvPr/>
        </p:nvSpPr>
        <p:spPr>
          <a:xfrm>
            <a:off x="344737" y="2080792"/>
            <a:ext cx="144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01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8872F8D-CCA4-40E0-995F-5026D3DCA1F0}"/>
              </a:ext>
            </a:extLst>
          </p:cNvPr>
          <p:cNvSpPr txBox="1"/>
          <p:nvPr/>
        </p:nvSpPr>
        <p:spPr>
          <a:xfrm>
            <a:off x="344737" y="4939099"/>
            <a:ext cx="144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02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D74E9D1-DBC1-4239-80B1-96D6CB388B52}"/>
              </a:ext>
            </a:extLst>
          </p:cNvPr>
          <p:cNvSpPr txBox="1"/>
          <p:nvPr/>
        </p:nvSpPr>
        <p:spPr>
          <a:xfrm>
            <a:off x="2048317" y="3562359"/>
            <a:ext cx="144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03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033842E-E265-4931-88C3-08B467F42A52}"/>
              </a:ext>
            </a:extLst>
          </p:cNvPr>
          <p:cNvSpPr txBox="1"/>
          <p:nvPr/>
        </p:nvSpPr>
        <p:spPr>
          <a:xfrm>
            <a:off x="137359" y="3593945"/>
            <a:ext cx="198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Demandante</a:t>
            </a:r>
          </a:p>
        </p:txBody>
      </p:sp>
    </p:spTree>
    <p:extLst>
      <p:ext uri="{BB962C8B-B14F-4D97-AF65-F5344CB8AC3E}">
        <p14:creationId xmlns:p14="http://schemas.microsoft.com/office/powerpoint/2010/main" val="2457981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1" grpId="0"/>
      <p:bldP spid="24" grpId="0"/>
      <p:bldP spid="25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151</Words>
  <Application>Microsoft Office PowerPoint</Application>
  <PresentationFormat>Widescreen</PresentationFormat>
  <Paragraphs>28</Paragraphs>
  <Slides>5</Slides>
  <Notes>2</Notes>
  <HiddenSlides>3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Bordallo de Almeida</dc:creator>
  <cp:lastModifiedBy>Guilherme Bordallo de Almeida</cp:lastModifiedBy>
  <cp:revision>7</cp:revision>
  <dcterms:created xsi:type="dcterms:W3CDTF">2020-06-28T19:00:45Z</dcterms:created>
  <dcterms:modified xsi:type="dcterms:W3CDTF">2020-06-28T20:01:18Z</dcterms:modified>
</cp:coreProperties>
</file>