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81" r:id="rId9"/>
    <p:sldId id="282" r:id="rId10"/>
    <p:sldId id="271" r:id="rId11"/>
    <p:sldId id="277" r:id="rId12"/>
    <p:sldId id="278" r:id="rId13"/>
    <p:sldId id="280" r:id="rId14"/>
  </p:sldIdLst>
  <p:sldSz cx="18288000" cy="10287000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26103-1010-4A83-ADBF-B002F389488D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008-5B4F-4965-B8CA-D91C79BEA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008-5B4F-4965-B8CA-D91C79BEAD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4525" y="1181100"/>
            <a:ext cx="10053875" cy="8720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45"/>
              </a:lnSpc>
            </a:pPr>
            <a:r>
              <a:rPr lang="en-US" sz="6000" b="1" spc="-396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РАЗРАБОТКА  БИБЛИОТЕКИ  ФУНКЦИЙ ДЛЯ  ОБРАБОТКИ  СИМВОЛЬНЫХ ПРЕДСТАВЛЕНИЙ  МАТЕМАТИЧЕСКИХ ОБЪЕКТОВ,  ИМЕЮЩИХ АЛГЕБРАИЧЕСКУЮ СТРУКТУРУ - </a:t>
            </a:r>
            <a:r>
              <a:rPr lang="en-US" sz="6000" b="1" spc="-396" dirty="0">
                <a:solidFill>
                  <a:srgbClr val="FF0000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КОЛЬЦО</a:t>
            </a:r>
          </a:p>
          <a:p>
            <a:pPr algn="r">
              <a:lnSpc>
                <a:spcPts val="6845"/>
              </a:lnSpc>
            </a:pPr>
            <a:endParaRPr lang="en-US" sz="5400" b="1" spc="-396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E2F7-4C62-115A-1B3E-DD489D21EB56}"/>
              </a:ext>
            </a:extLst>
          </p:cNvPr>
          <p:cNvSpPr txBox="1"/>
          <p:nvPr/>
        </p:nvSpPr>
        <p:spPr>
          <a:xfrm>
            <a:off x="609600" y="243840"/>
            <a:ext cx="7696200" cy="2531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4400" spc="-396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ПРЕЗЕНТАЦИЮ ПОДГОТОВИЛИ: </a:t>
            </a:r>
          </a:p>
          <a:p>
            <a:pPr algn="l">
              <a:lnSpc>
                <a:spcPts val="6845"/>
              </a:lnSpc>
            </a:pPr>
            <a:endParaRPr lang="en-US" sz="4400" b="1" spc="-396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331A-750E-8B61-7AAF-47618D45EEA9}"/>
              </a:ext>
            </a:extLst>
          </p:cNvPr>
          <p:cNvSpPr txBox="1"/>
          <p:nvPr/>
        </p:nvSpPr>
        <p:spPr>
          <a:xfrm>
            <a:off x="609600" y="2295485"/>
            <a:ext cx="5505863" cy="8600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СТУДЕНТЫ ГР. 5130901/20201 </a:t>
            </a: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К.М. Зезина                                                 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Н.А. </a:t>
            </a:r>
            <a:r>
              <a:rPr lang="en-US" sz="2800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Дюков</a:t>
            </a: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СТУДЕНТЫ ГР. 5130901/20101  </a:t>
            </a: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А. </a:t>
            </a:r>
            <a:r>
              <a:rPr lang="en-US" sz="2800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Теллили</a:t>
            </a: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                                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А.Д. </a:t>
            </a:r>
            <a:r>
              <a:rPr lang="en-US" sz="2800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Усачев</a:t>
            </a: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</a:t>
            </a:r>
            <a:endParaRPr lang="ru-RU" sz="2800" spc="-260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СТУДЕНТЫ ГР. 5130901/20102</a:t>
            </a: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О.С. С</a:t>
            </a:r>
            <a:r>
              <a:rPr lang="ru-RU" sz="2800" u="none" strike="noStrike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оловьев</a:t>
            </a: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А.А. В</a:t>
            </a:r>
            <a:r>
              <a:rPr lang="ru-RU" sz="2800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агнер</a:t>
            </a:r>
            <a:endParaRPr lang="en-US" sz="2800" u="none" strike="noStrike" spc="-260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СТУДЕНТЫ ГР. 5130901/20103</a:t>
            </a: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С.А. М</a:t>
            </a:r>
            <a:r>
              <a:rPr lang="ru-RU" sz="2800" u="none" strike="noStrike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укий</a:t>
            </a:r>
            <a:endParaRPr lang="en-US" sz="2800" u="none" strike="noStrike" spc="-260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0" lvl="0" indent="0" algn="l">
              <a:lnSpc>
                <a:spcPts val="4495"/>
              </a:lnSpc>
              <a:spcBef>
                <a:spcPct val="0"/>
              </a:spcBef>
            </a:pPr>
            <a:r>
              <a:rPr lang="en-US" sz="2800" u="none" strike="noStrike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Ф.Г. К</a:t>
            </a:r>
            <a:r>
              <a:rPr lang="ru-RU" sz="2800" u="none" strike="noStrike" spc="-260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удрин</a:t>
            </a:r>
            <a:endParaRPr lang="en-US" sz="2800" u="none" strike="noStrike" spc="-260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                       </a:t>
            </a:r>
          </a:p>
          <a:p>
            <a:pPr algn="l">
              <a:lnSpc>
                <a:spcPts val="4495"/>
              </a:lnSpc>
            </a:pPr>
            <a:r>
              <a:rPr lang="en-US" sz="2800" spc="-260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      </a:t>
            </a:r>
          </a:p>
          <a:p>
            <a:pPr algn="l">
              <a:lnSpc>
                <a:spcPts val="4495"/>
              </a:lnSpc>
            </a:pPr>
            <a:endParaRPr lang="en-US" sz="2800" spc="-260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2843" y="0"/>
            <a:ext cx="11157750" cy="10287000"/>
          </a:xfrm>
          <a:custGeom>
            <a:avLst/>
            <a:gdLst/>
            <a:ahLst/>
            <a:cxnLst/>
            <a:rect l="l" t="t" r="r" b="b"/>
            <a:pathLst>
              <a:path w="11157750" h="10287000">
                <a:moveTo>
                  <a:pt x="0" y="0"/>
                </a:moveTo>
                <a:lnTo>
                  <a:pt x="11157750" y="0"/>
                </a:lnTo>
                <a:lnTo>
                  <a:pt x="111577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457200" y="571500"/>
            <a:ext cx="6602881" cy="396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1" u="sng" spc="-43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ЧАСТЬ 4. ПОСТРОЕНИЕ ВЫРАЖЕНИЙ, СОДЕРЖАЩИХ ОБЪЕКТОВ И ИХ СВОЙСТВА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43705" y="403632"/>
            <a:ext cx="13644295" cy="9883368"/>
          </a:xfrm>
          <a:custGeom>
            <a:avLst/>
            <a:gdLst/>
            <a:ahLst/>
            <a:cxnLst/>
            <a:rect l="l" t="t" r="r" b="b"/>
            <a:pathLst>
              <a:path w="13644295" h="9883368">
                <a:moveTo>
                  <a:pt x="0" y="0"/>
                </a:moveTo>
                <a:lnTo>
                  <a:pt x="13644295" y="0"/>
                </a:lnTo>
                <a:lnTo>
                  <a:pt x="13644295" y="9883368"/>
                </a:lnTo>
                <a:lnTo>
                  <a:pt x="0" y="98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237810" y="460782"/>
            <a:ext cx="4119434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5"/>
              </a:lnSpc>
              <a:spcBef>
                <a:spcPct val="0"/>
              </a:spcBef>
            </a:pPr>
            <a:r>
              <a:rPr lang="ru-RU" sz="4800" b="1" spc="-324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ПРОВЕРКА</a:t>
            </a:r>
            <a:br>
              <a:rPr lang="ru-RU" sz="4800" b="1" spc="-324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</a:br>
            <a:r>
              <a:rPr lang="ru-RU" sz="4800" b="1" spc="-324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СВОЙСТВ</a:t>
            </a:r>
            <a:endParaRPr lang="en-US" sz="4800" b="1" spc="-324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63202" y="2125211"/>
            <a:ext cx="12561596" cy="7750309"/>
          </a:xfrm>
          <a:custGeom>
            <a:avLst/>
            <a:gdLst/>
            <a:ahLst/>
            <a:cxnLst/>
            <a:rect l="l" t="t" r="r" b="b"/>
            <a:pathLst>
              <a:path w="12561596" h="7750309">
                <a:moveTo>
                  <a:pt x="0" y="0"/>
                </a:moveTo>
                <a:lnTo>
                  <a:pt x="12561596" y="0"/>
                </a:lnTo>
                <a:lnTo>
                  <a:pt x="12561596" y="7750309"/>
                </a:lnTo>
                <a:lnTo>
                  <a:pt x="0" y="7750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487342" y="419100"/>
            <a:ext cx="17038658" cy="1447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ЧАСТЬ 5. ОПРЕДЕЛЕНИЕ И ПЕРЕОПРЕДЕЛЕНИЕ СВОЙСТВ ОБЪЕКТА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161396"/>
            <a:ext cx="15518573" cy="9525000"/>
          </a:xfrm>
          <a:prstGeom prst="rect">
            <a:avLst/>
          </a:prstGeom>
          <a:solidFill>
            <a:srgbClr val="EBE8D8">
              <a:alpha val="2745"/>
            </a:srgbClr>
          </a:solidFill>
        </p:spPr>
        <p:txBody>
          <a:bodyPr/>
          <a:lstStyle/>
          <a:p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646997" y="381000"/>
            <a:ext cx="8191500" cy="9525000"/>
          </a:xfrm>
          <a:prstGeom prst="rect">
            <a:avLst/>
          </a:prstGeom>
          <a:solidFill>
            <a:srgbClr val="EBE8D8">
              <a:alpha val="2745"/>
            </a:srgbClr>
          </a:solidFill>
        </p:spPr>
        <p:txBody>
          <a:bodyPr/>
          <a:lstStyle/>
          <a:p>
            <a:endParaRPr lang="ru-RU">
              <a:latin typeface="Bookman Old Style" panose="0205060405050502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470848"/>
            <a:ext cx="16611600" cy="1347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085"/>
              </a:lnSpc>
            </a:pPr>
            <a:r>
              <a:rPr lang="en-US" sz="9235" b="1" spc="-92" dirty="0">
                <a:solidFill>
                  <a:srgbClr val="EBE8D8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AE04F-0D4D-EFF6-D3E5-A14E58BCB29D}"/>
              </a:ext>
            </a:extLst>
          </p:cNvPr>
          <p:cNvSpPr txBox="1"/>
          <p:nvPr/>
        </p:nvSpPr>
        <p:spPr>
          <a:xfrm>
            <a:off x="746760" y="4358670"/>
            <a:ext cx="7879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800" b="1" spc="-92" dirty="0">
                <a:solidFill>
                  <a:srgbClr val="EBE8D8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Мы готовы ответить на ваши вопросы </a:t>
            </a:r>
            <a:r>
              <a:rPr lang="ru-RU" sz="4800" b="1" spc="-92" dirty="0">
                <a:solidFill>
                  <a:srgbClr val="EBE8D8"/>
                </a:solidFill>
                <a:latin typeface="Bookman Old Style" panose="02050604050505020204" pitchFamily="18" charset="0"/>
                <a:ea typeface="Garet Bold"/>
                <a:cs typeface="Garet Bold"/>
                <a:sym typeface="Wingdings" panose="05000000000000000000" pitchFamily="2" charset="2"/>
              </a:rPr>
              <a:t></a:t>
            </a:r>
            <a:r>
              <a:rPr lang="ru-RU" sz="4800" b="1" spc="-92" dirty="0">
                <a:solidFill>
                  <a:srgbClr val="EBE8D8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</a:t>
            </a:r>
            <a:endParaRPr lang="en-US" sz="4800" b="1" spc="-92" dirty="0">
              <a:solidFill>
                <a:srgbClr val="EBE8D8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7" name="AutoShape 2" descr="3.16. НЕМНОГО ОБЩЕЙ АЛГЕБРЫ">
            <a:extLst>
              <a:ext uri="{FF2B5EF4-FFF2-40B4-BE49-F238E27FC236}">
                <a16:creationId xmlns:a16="http://schemas.microsoft.com/office/drawing/2014/main" id="{63A88C75-1019-1752-977D-32CECB7B3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6C095C-EBE5-EFAF-D0D7-B80E84C5C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212" y="2823463"/>
            <a:ext cx="6401069" cy="6209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05474"/>
            <a:ext cx="1466850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35"/>
              </a:lnSpc>
            </a:pPr>
            <a:r>
              <a:rPr lang="ru-RU" sz="4800" b="1" spc="-297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СТРУКТУРА АБЕЛЕВОЙ ГРУППЫ</a:t>
            </a:r>
            <a:endParaRPr lang="en-US" sz="4800" b="1" spc="-297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857500"/>
            <a:ext cx="16526899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80"/>
              </a:lnSpc>
              <a:spcBef>
                <a:spcPct val="0"/>
              </a:spcBef>
            </a:pPr>
            <a:r>
              <a:rPr lang="ru-RU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Свойства сложения:</a:t>
            </a:r>
            <a:endParaRPr lang="en-US" sz="4000" spc="-248" dirty="0">
              <a:solidFill>
                <a:srgbClr val="0070C0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610443"/>
            <a:ext cx="55245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80"/>
              </a:lnSpc>
              <a:spcBef>
                <a:spcPct val="0"/>
              </a:spcBef>
            </a:pPr>
            <a:r>
              <a:rPr lang="ru-RU" sz="4000" u="none" strike="noStrike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Свойства умножения</a:t>
            </a:r>
            <a:r>
              <a:rPr lang="en-US" sz="4000" u="none" strike="noStrike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F93CB6-2840-B0A1-EA95-DA807043CD71}"/>
                  </a:ext>
                </a:extLst>
              </p:cNvPr>
              <p:cNvSpPr txBox="1"/>
              <p:nvPr/>
            </p:nvSpPr>
            <p:spPr>
              <a:xfrm>
                <a:off x="6940448" y="285750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коммутативность</m:t>
                        </m:r>
                      </m:e>
                    </m:d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ассоциативность</m:t>
                        </m:r>
                      </m:e>
                    </m:d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F93CB6-2840-B0A1-EA95-DA807043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48" y="2857500"/>
                <a:ext cx="9144000" cy="2062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5BC3E-581F-7123-FB8C-6E5137D18E77}"/>
                  </a:ext>
                </a:extLst>
              </p:cNvPr>
              <p:cNvSpPr txBox="1"/>
              <p:nvPr/>
            </p:nvSpPr>
            <p:spPr>
              <a:xfrm>
                <a:off x="6955688" y="6587583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коммутативность</m:t>
                        </m:r>
                      </m:e>
                    </m:d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ru-RU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ассоциативность</m:t>
                        </m:r>
                      </m:e>
                    </m:d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1=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ru-RU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3200" i="0">
                        <a:latin typeface="Cambria Math" panose="02040503050406030204" pitchFamily="18" charset="0"/>
                      </a:rPr>
                      <m:t>=1 при 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3200" i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5BC3E-581F-7123-FB8C-6E5137D1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88" y="6587583"/>
                <a:ext cx="9144000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499" y="474739"/>
            <a:ext cx="17259300" cy="88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6400" b="1" spc="-396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ЧТО ТАКОЕ КОЛЬЦО?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499" y="2400300"/>
            <a:ext cx="16526899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5400" spc="-248" dirty="0" err="1">
                <a:solidFill>
                  <a:srgbClr val="C0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Кольцо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—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множество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K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с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операциями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сложения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и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умножения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,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обладающее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следующими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свойствами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:</a:t>
            </a:r>
            <a:endParaRPr lang="ru-RU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algn="l">
              <a:lnSpc>
                <a:spcPts val="428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algn="l">
              <a:lnSpc>
                <a:spcPts val="428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28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K ЯВЛЯЕТСЯ АБЕЛЕВОЙ ГРУППОЙ ПО СЛОЖЕНИЮ (АДДИТИВНАЯ ГРУППА).</a:t>
            </a:r>
          </a:p>
          <a:p>
            <a:pPr algn="l">
              <a:lnSpc>
                <a:spcPts val="428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28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УМНОЖЕНИЕ ДИСТРИБУТИВНО ОТНОСИТЕЛЬНО СЛОЖЕНИЯ: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A⋅(B+C)=(A⋅B)+(A⋅C)</a:t>
            </a:r>
          </a:p>
          <a:p>
            <a:pPr algn="l">
              <a:lnSpc>
                <a:spcPts val="428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0" lvl="0" indent="0" algn="l">
              <a:lnSpc>
                <a:spcPts val="4280"/>
              </a:lnSpc>
              <a:spcBef>
                <a:spcPct val="0"/>
              </a:spcBef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419100"/>
            <a:ext cx="17259300" cy="88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6400" b="1" spc="-396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СЛЕДСТВИЯ АКСИОМ КОЛЬЦА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9590" y="1955448"/>
            <a:ext cx="16214307" cy="637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Для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</a:t>
            </a: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любого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a: 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a⋅0=0</a:t>
            </a:r>
            <a:endParaRPr lang="ru-RU" sz="4000" spc="-248" dirty="0">
              <a:solidFill>
                <a:srgbClr val="0070C0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960"/>
              </a:lnSpc>
              <a:buFont typeface="Arial" panose="020B0604020202020204"/>
              <a:buChar char="•"/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Д</a:t>
            </a:r>
            <a:r>
              <a:rPr lang="ru-RU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ля любых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A И B: 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A(-B) = (-A)B</a:t>
            </a:r>
          </a:p>
          <a:p>
            <a:pPr algn="l">
              <a:lnSpc>
                <a:spcPts val="496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Умножение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</a:t>
            </a: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дистрибутивно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в </a:t>
            </a: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обе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 </a:t>
            </a:r>
            <a:r>
              <a:rPr lang="en-US" sz="4000" b="1" spc="-248" dirty="0" err="1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стороны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:</a:t>
            </a:r>
          </a:p>
          <a:p>
            <a:pPr algn="l">
              <a:lnSpc>
                <a:spcPts val="4960"/>
              </a:lnSpc>
            </a:pPr>
            <a:r>
              <a:rPr lang="ru-RU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     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A⋅(B+C)=(A⋅B)+(A⋅C) 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И АНАЛОГИЧНО С ДРУГОЙ СТОРОНЫ.</a:t>
            </a:r>
          </a:p>
          <a:p>
            <a:pPr algn="l">
              <a:lnSpc>
                <a:spcPts val="496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960"/>
              </a:lnSpc>
              <a:buFont typeface="Arial" panose="020B0604020202020204"/>
              <a:buChar char="•"/>
            </a:pPr>
            <a:r>
              <a:rPr lang="ru-RU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Умножение в кольце 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K:</a:t>
            </a:r>
          </a:p>
          <a:p>
            <a:pPr marL="1727200" lvl="2" indent="-57594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4000" i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КОММУТАТИВНО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, ЕСЛИ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A⋅B=B⋅A</a:t>
            </a:r>
          </a:p>
          <a:p>
            <a:pPr marL="1727200" lvl="2" indent="-575945" algn="l">
              <a:lnSpc>
                <a:spcPts val="4960"/>
              </a:lnSpc>
              <a:buFont typeface="Arial" panose="020B0604020202020204"/>
              <a:buChar char="⚬"/>
            </a:pPr>
            <a:r>
              <a:rPr lang="en-US" sz="4000" i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АССОЦИАТИВНО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, ЕСЛИ </a:t>
            </a:r>
            <a:r>
              <a:rPr lang="en-US" sz="4000" spc="-248" dirty="0">
                <a:solidFill>
                  <a:srgbClr val="0070C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(A⋅B)⋅C=A⋅(B⋅C)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342900"/>
            <a:ext cx="17259300" cy="88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6400" b="1" spc="-396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ПРИМЕРЫ АЛГЕБРАИЧЕСКИХ КОЛЕЦ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15240" y="2628900"/>
            <a:ext cx="9078357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64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 </a:t>
            </a:r>
            <a:r>
              <a:rPr lang="en-US" sz="4000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ЧИСЛОВЫЕ МНОЖЕСТВА 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(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ℤ, ℚ, ℝ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) — КОММУТАТИВНЫЕ, АССОЦИАТИВНЫЕ КОЛЬЦА С ЕДИНИЦЕЙ.</a:t>
            </a:r>
          </a:p>
          <a:p>
            <a:pPr algn="l">
              <a:lnSpc>
                <a:spcPts val="4640"/>
              </a:lnSpc>
            </a:pPr>
            <a:endParaRPr lang="en-US" sz="4000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640"/>
              </a:lnSpc>
              <a:buFont typeface="Arial" panose="020B0604020202020204"/>
              <a:buChar char="•"/>
            </a:pPr>
            <a:r>
              <a:rPr lang="en-US" sz="4000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ЧЕТНЫЕ ЧИСЛА 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(2</a:t>
            </a:r>
            <a:r>
              <a:rPr lang="en-US" sz="4000" b="1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ℤ</a:t>
            </a:r>
            <a:r>
              <a:rPr lang="en-US" sz="4000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)— КОММУТАТИВНОЕ, АССОЦИАТИВНОЕ КОЛЬЦО БЕЗ ЕДИНИЦЫ.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63116" y="2628900"/>
            <a:ext cx="8547152" cy="589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640"/>
              </a:lnSpc>
              <a:buFont typeface="Arial" panose="020B0604020202020204"/>
              <a:buChar char="•"/>
            </a:pPr>
            <a:r>
              <a:rPr lang="en-US" sz="4000" u="none" strike="noStrike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МНОЖЕСТВО ФУНКЦИЙ НА ЧИСЛОВОЙ ПРЯМОЙ </a:t>
            </a:r>
            <a:r>
              <a:rPr lang="en-US" sz="4000" u="none" strike="noStrike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— КОММУТАТИВНОЕ КОЛЬЦО С ЕДИНИЦЕЙ.</a:t>
            </a:r>
          </a:p>
          <a:p>
            <a:pPr algn="l">
              <a:lnSpc>
                <a:spcPts val="4640"/>
              </a:lnSpc>
            </a:pPr>
            <a:endParaRPr lang="en-US" sz="4000" u="none" strike="noStrike" spc="-248" dirty="0">
              <a:solidFill>
                <a:srgbClr val="253532"/>
              </a:solidFill>
              <a:latin typeface="Bookman Old Style" panose="02050604050505020204" pitchFamily="18" charset="0"/>
              <a:ea typeface="Garet"/>
              <a:cs typeface="Garet"/>
              <a:sym typeface="Garet"/>
            </a:endParaRPr>
          </a:p>
          <a:p>
            <a:pPr marL="863600" lvl="1" indent="-431800" algn="l">
              <a:lnSpc>
                <a:spcPts val="4640"/>
              </a:lnSpc>
              <a:buFont typeface="Arial" panose="020B0604020202020204"/>
              <a:buChar char="•"/>
            </a:pPr>
            <a:r>
              <a:rPr lang="en-US" sz="4000" u="none" strike="noStrike" spc="-248" dirty="0">
                <a:solidFill>
                  <a:srgbClr val="FF0000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МНОЖЕСТВО ВЕКТОРОВ С ОПЕРАЦИЯМИ СЛОЖЕНИЯ И ВЕКТОРНОГО УМНОЖЕНИЯ </a:t>
            </a:r>
            <a:r>
              <a:rPr lang="en-US" sz="4000" u="none" strike="noStrike" spc="-248" dirty="0">
                <a:solidFill>
                  <a:srgbClr val="253532"/>
                </a:solidFill>
                <a:latin typeface="Bookman Old Style" panose="02050604050505020204" pitchFamily="18" charset="0"/>
                <a:ea typeface="Garet"/>
                <a:cs typeface="Garet"/>
                <a:sym typeface="Garet"/>
              </a:rPr>
              <a:t>— НЕКОММУТАТИВНОЕ И НЕАССОЦИАТИВНОЕ КОЛЬЦО.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3757928"/>
            <a:ext cx="17843780" cy="2771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085"/>
              </a:lnSpc>
            </a:pPr>
            <a:r>
              <a:rPr lang="en-US" sz="8800" b="1" spc="-92" dirty="0">
                <a:solidFill>
                  <a:srgbClr val="EBE8D8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СТРУКТУРА И РЕАЛИЗАЦИЯ БИБЛИОТЕКИ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3400" y="3531922"/>
            <a:ext cx="8702040" cy="3962400"/>
          </a:xfrm>
          <a:custGeom>
            <a:avLst/>
            <a:gdLst/>
            <a:ahLst/>
            <a:cxnLst/>
            <a:rect l="l" t="t" r="r" b="b"/>
            <a:pathLst>
              <a:path w="16662680" h="4756792">
                <a:moveTo>
                  <a:pt x="0" y="0"/>
                </a:moveTo>
                <a:lnTo>
                  <a:pt x="16662680" y="0"/>
                </a:lnTo>
                <a:lnTo>
                  <a:pt x="16662680" y="4756792"/>
                </a:lnTo>
                <a:lnTo>
                  <a:pt x="0" y="475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41" r="-47144"/>
            </a:stretch>
          </a:blipFill>
        </p:spPr>
        <p:txBody>
          <a:bodyPr/>
          <a:lstStyle/>
          <a:p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76300"/>
            <a:ext cx="1485851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ЧАСТЬ 1. СОЗДАНИЕ И УДАЛЕНИЕ ОБЪЕКТА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6E47-E47D-7D6A-106C-D090CABB6A02}"/>
              </a:ext>
            </a:extLst>
          </p:cNvPr>
          <p:cNvSpPr txBox="1"/>
          <p:nvPr/>
        </p:nvSpPr>
        <p:spPr>
          <a:xfrm>
            <a:off x="10287000" y="3314700"/>
            <a:ext cx="7467600" cy="219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2400" b="1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В ФУНКЦИЮ ПОДАЮТСЯ ЗНАЧЕНИЯ ОДНОГО ПОЛИНОМА: В ПОРЯДКЕ ИНДЕКСА – СТЕПЕНЬ ПРИ </a:t>
            </a:r>
            <a:r>
              <a:rPr lang="ru-RU" sz="2400" b="1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НИХ</a:t>
            </a:r>
            <a:endParaRPr lang="en-US" sz="2400" b="1" spc="-48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480DD15A-5CAB-0D3C-49C1-028FEBA6EF5F}"/>
              </a:ext>
            </a:extLst>
          </p:cNvPr>
          <p:cNvSpPr/>
          <p:nvPr/>
        </p:nvSpPr>
        <p:spPr>
          <a:xfrm>
            <a:off x="10317480" y="5951324"/>
            <a:ext cx="6720840" cy="1542998"/>
          </a:xfrm>
          <a:custGeom>
            <a:avLst/>
            <a:gdLst/>
            <a:ahLst/>
            <a:cxnLst/>
            <a:rect l="l" t="t" r="r" b="b"/>
            <a:pathLst>
              <a:path w="16723883" h="2130842">
                <a:moveTo>
                  <a:pt x="0" y="0"/>
                </a:moveTo>
                <a:lnTo>
                  <a:pt x="16723883" y="0"/>
                </a:lnTo>
                <a:lnTo>
                  <a:pt x="16723883" y="2130842"/>
                </a:lnTo>
                <a:lnTo>
                  <a:pt x="0" y="2130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" r="-81422"/>
            </a:stretch>
          </a:blipFill>
        </p:spPr>
        <p:txBody>
          <a:bodyPr/>
          <a:lstStyle/>
          <a:p>
            <a:endParaRPr lang="ru-RU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600" y="647700"/>
            <a:ext cx="17068800" cy="1447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ЧАСТЬ </a:t>
            </a:r>
            <a:r>
              <a:rPr lang="ru-RU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2</a:t>
            </a: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. </a:t>
            </a:r>
            <a:r>
              <a:rPr lang="ru-RU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РЕДУКЦИЯ (УПРОЩЕНИЕ) ВЫРАЖЕНИЙ, СОДЕРЖАЩИХ ОБЪЕКТЫ И ИХ СВОЙСТВА</a:t>
            </a:r>
            <a:endParaRPr lang="en-US" sz="4800" b="1" u="sng" spc="-48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6E47-E47D-7D6A-106C-D090CABB6A02}"/>
              </a:ext>
            </a:extLst>
          </p:cNvPr>
          <p:cNvSpPr txBox="1"/>
          <p:nvPr/>
        </p:nvSpPr>
        <p:spPr>
          <a:xfrm>
            <a:off x="838200" y="6028078"/>
            <a:ext cx="7467600" cy="221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760"/>
              </a:lnSpc>
            </a:pPr>
            <a:r>
              <a:rPr lang="ru-RU" sz="2400" b="1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Пример:</a:t>
            </a:r>
          </a:p>
          <a:p>
            <a:pPr algn="l">
              <a:lnSpc>
                <a:spcPts val="5760"/>
              </a:lnSpc>
            </a:pPr>
            <a:endParaRPr lang="ru-RU" sz="2400" b="1" spc="-48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5760"/>
              </a:lnSpc>
            </a:pPr>
            <a:r>
              <a:rPr lang="ru-RU" sz="2400" b="1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Результат: 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4DCA2E2-DED2-1CAC-98AF-C3365E7399FA}"/>
              </a:ext>
            </a:extLst>
          </p:cNvPr>
          <p:cNvSpPr/>
          <p:nvPr/>
        </p:nvSpPr>
        <p:spPr>
          <a:xfrm>
            <a:off x="2971800" y="3086100"/>
            <a:ext cx="13419056" cy="2503387"/>
          </a:xfrm>
          <a:custGeom>
            <a:avLst/>
            <a:gdLst/>
            <a:ahLst/>
            <a:cxnLst/>
            <a:rect l="l" t="t" r="r" b="b"/>
            <a:pathLst>
              <a:path w="17541712" h="3272487">
                <a:moveTo>
                  <a:pt x="0" y="0"/>
                </a:moveTo>
                <a:lnTo>
                  <a:pt x="17541712" y="0"/>
                </a:lnTo>
                <a:lnTo>
                  <a:pt x="17541712" y="3272487"/>
                </a:lnTo>
                <a:lnTo>
                  <a:pt x="0" y="327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7F01F815-8298-7E06-4D6B-58346FE07C67}"/>
              </a:ext>
            </a:extLst>
          </p:cNvPr>
          <p:cNvSpPr/>
          <p:nvPr/>
        </p:nvSpPr>
        <p:spPr>
          <a:xfrm>
            <a:off x="2971800" y="6389587"/>
            <a:ext cx="12875783" cy="966863"/>
          </a:xfrm>
          <a:custGeom>
            <a:avLst/>
            <a:gdLst/>
            <a:ahLst/>
            <a:cxnLst/>
            <a:rect l="l" t="t" r="r" b="b"/>
            <a:pathLst>
              <a:path w="17217167" h="1292864">
                <a:moveTo>
                  <a:pt x="0" y="0"/>
                </a:moveTo>
                <a:lnTo>
                  <a:pt x="17217166" y="0"/>
                </a:lnTo>
                <a:lnTo>
                  <a:pt x="17217166" y="1292864"/>
                </a:lnTo>
                <a:lnTo>
                  <a:pt x="0" y="1292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989784D5-FF4E-4862-D7B9-E88B5016521F}"/>
              </a:ext>
            </a:extLst>
          </p:cNvPr>
          <p:cNvSpPr/>
          <p:nvPr/>
        </p:nvSpPr>
        <p:spPr>
          <a:xfrm>
            <a:off x="2971800" y="7898069"/>
            <a:ext cx="1323407" cy="781730"/>
          </a:xfrm>
          <a:custGeom>
            <a:avLst/>
            <a:gdLst/>
            <a:ahLst/>
            <a:cxnLst/>
            <a:rect l="l" t="t" r="r" b="b"/>
            <a:pathLst>
              <a:path w="1888649" h="1162245">
                <a:moveTo>
                  <a:pt x="0" y="0"/>
                </a:moveTo>
                <a:lnTo>
                  <a:pt x="1888649" y="0"/>
                </a:lnTo>
                <a:lnTo>
                  <a:pt x="1888649" y="1162245"/>
                </a:lnTo>
                <a:lnTo>
                  <a:pt x="0" y="1162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600" y="647700"/>
            <a:ext cx="17068800" cy="70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ЧАСТЬ </a:t>
            </a:r>
            <a:r>
              <a:rPr lang="ru-RU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3</a:t>
            </a:r>
            <a:r>
              <a:rPr lang="en-US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. </a:t>
            </a:r>
            <a:r>
              <a:rPr lang="ru-RU" sz="4800" b="1" u="sng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КОПИРОВАНИЕ ОБЪЕКТА</a:t>
            </a:r>
            <a:endParaRPr lang="en-US" sz="4800" b="1" u="sng" spc="-48" dirty="0">
              <a:solidFill>
                <a:srgbClr val="253532"/>
              </a:solidFill>
              <a:latin typeface="Bookman Old Style" panose="02050604050505020204" pitchFamily="18" charset="0"/>
              <a:ea typeface="Garet Bold"/>
              <a:cs typeface="Garet Bold"/>
              <a:sym typeface="Gare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6E47-E47D-7D6A-106C-D090CABB6A02}"/>
              </a:ext>
            </a:extLst>
          </p:cNvPr>
          <p:cNvSpPr txBox="1"/>
          <p:nvPr/>
        </p:nvSpPr>
        <p:spPr>
          <a:xfrm>
            <a:off x="1033637" y="6451841"/>
            <a:ext cx="7467600" cy="72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760"/>
              </a:lnSpc>
            </a:pPr>
            <a:r>
              <a:rPr lang="ru-RU" sz="2400" b="1" spc="-48" dirty="0">
                <a:solidFill>
                  <a:srgbClr val="253532"/>
                </a:solidFill>
                <a:latin typeface="Bookman Old Style" panose="02050604050505020204" pitchFamily="18" charset="0"/>
                <a:ea typeface="Garet Bold"/>
                <a:cs typeface="Garet Bold"/>
                <a:sym typeface="Garet Bold"/>
              </a:rPr>
              <a:t>Пример: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FE62B79-2C87-1525-B25B-CFCB396CDE5A}"/>
              </a:ext>
            </a:extLst>
          </p:cNvPr>
          <p:cNvSpPr/>
          <p:nvPr/>
        </p:nvSpPr>
        <p:spPr>
          <a:xfrm>
            <a:off x="2819400" y="2324100"/>
            <a:ext cx="13571456" cy="3404938"/>
          </a:xfrm>
          <a:custGeom>
            <a:avLst/>
            <a:gdLst/>
            <a:ahLst/>
            <a:cxnLst/>
            <a:rect l="l" t="t" r="r" b="b"/>
            <a:pathLst>
              <a:path w="17275482" h="4334240">
                <a:moveTo>
                  <a:pt x="0" y="0"/>
                </a:moveTo>
                <a:lnTo>
                  <a:pt x="17275482" y="0"/>
                </a:lnTo>
                <a:lnTo>
                  <a:pt x="17275482" y="4334240"/>
                </a:lnTo>
                <a:lnTo>
                  <a:pt x="0" y="4334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5C7C4B0-5E44-BDED-2075-75BECF22899A}"/>
              </a:ext>
            </a:extLst>
          </p:cNvPr>
          <p:cNvSpPr/>
          <p:nvPr/>
        </p:nvSpPr>
        <p:spPr>
          <a:xfrm>
            <a:off x="2819400" y="6813351"/>
            <a:ext cx="8806037" cy="2147784"/>
          </a:xfrm>
          <a:custGeom>
            <a:avLst/>
            <a:gdLst/>
            <a:ahLst/>
            <a:cxnLst/>
            <a:rect l="l" t="t" r="r" b="b"/>
            <a:pathLst>
              <a:path w="16373597" h="2935955">
                <a:moveTo>
                  <a:pt x="0" y="0"/>
                </a:moveTo>
                <a:lnTo>
                  <a:pt x="16373596" y="0"/>
                </a:lnTo>
                <a:lnTo>
                  <a:pt x="16373596" y="2935955"/>
                </a:lnTo>
                <a:lnTo>
                  <a:pt x="0" y="2935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6021"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414</Words>
  <Application>Microsoft Office PowerPoint</Application>
  <PresentationFormat>Произвольный</PresentationFormat>
  <Paragraphs>67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Aptos</vt:lpstr>
      <vt:lpstr>Cambria Math</vt:lpstr>
      <vt:lpstr>Bookman Old Style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КомпАлгебра</dc:title>
  <dc:creator>Кристина Зезина</dc:creator>
  <cp:lastModifiedBy>Вагнер Артем Александрович</cp:lastModifiedBy>
  <cp:revision>3</cp:revision>
  <dcterms:created xsi:type="dcterms:W3CDTF">2006-08-16T00:00:00Z</dcterms:created>
  <dcterms:modified xsi:type="dcterms:W3CDTF">2024-12-13T22:26:47Z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86655E0A32194D2AAA2BFB5099C3DA5F_12</vt:lpwstr>
  </property>
  <property fmtid="{D5CDD505-2E9C-101B-9397-08002B2CF9AE}" pid="3" name="KSOProductBuildVer">
    <vt:lpwstr>1033-12.2.0.19307</vt:lpwstr>
  </property>
</Properties>
</file>