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95" r:id="rId6"/>
    <p:sldId id="265" r:id="rId7"/>
    <p:sldId id="296" r:id="rId8"/>
    <p:sldId id="266" r:id="rId9"/>
    <p:sldId id="267" r:id="rId10"/>
    <p:sldId id="268" r:id="rId11"/>
    <p:sldId id="298" r:id="rId12"/>
    <p:sldId id="299" r:id="rId13"/>
    <p:sldId id="300" r:id="rId14"/>
    <p:sldId id="301" r:id="rId15"/>
    <p:sldId id="302" r:id="rId16"/>
    <p:sldId id="286" r:id="rId17"/>
    <p:sldId id="287" r:id="rId18"/>
    <p:sldId id="288" r:id="rId19"/>
    <p:sldId id="303" r:id="rId20"/>
    <p:sldId id="314" r:id="rId21"/>
    <p:sldId id="312" r:id="rId22"/>
    <p:sldId id="313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04" r:id="rId31"/>
    <p:sldId id="285" r:id="rId32"/>
    <p:sldId id="292" r:id="rId33"/>
    <p:sldId id="277" r:id="rId34"/>
  </p:sldIdLst>
  <p:sldSz cx="12192000" cy="6858000"/>
  <p:notesSz cx="6858000" cy="9144000"/>
  <p:embeddedFontLst>
    <p:embeddedFont>
      <p:font typeface="Abril Fatface" panose="02000503000000020003" pitchFamily="2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Roboto Mono" panose="00000009000000000000" pitchFamily="49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48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84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993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4965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68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892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4858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3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620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66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552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68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820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4903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996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6789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310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737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214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04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095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421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877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4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652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Beau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Kobe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  <p:sldLayoutId id="2147483659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yperui.dev/components/application-ui/side-men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Hier is alles wat je moet weten over</a:t>
            </a:r>
            <a:br>
              <a:rPr lang="en" sz="5000" dirty="0"/>
            </a:br>
            <a:r>
              <a:rPr lang="en" dirty="0">
                <a:solidFill>
                  <a:schemeClr val="accent1"/>
                </a:solidFill>
              </a:rPr>
              <a:t>STUDENTO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sz="2400" dirty="0"/>
              <a:t>by Beau Frans &amp; Kobe Vervaele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Welkom bij de presentatie van Beau Frans en Kobe vervaele. </a:t>
            </a:r>
            <a:r>
              <a:rPr lang="nl-BE" dirty="0">
                <a:solidFill>
                  <a:schemeClr val="accent1"/>
                </a:solidFill>
              </a:rPr>
              <a:t>&lt;/p&gt;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/>
          <p:nvPr/>
        </p:nvSpPr>
        <p:spPr>
          <a:xfrm>
            <a:off x="316800" y="194225"/>
            <a:ext cx="11648700" cy="6398100"/>
          </a:xfrm>
          <a:prstGeom prst="roundRect">
            <a:avLst>
              <a:gd name="adj" fmla="val 246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Firebase">
            <a:extLst>
              <a:ext uri="{FF2B5EF4-FFF2-40B4-BE49-F238E27FC236}">
                <a16:creationId xmlns:a16="http://schemas.microsoft.com/office/drawing/2014/main" id="{73F7B7FD-8EC0-BAD5-BB4D-A4B5E9E1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6" y="1558224"/>
            <a:ext cx="5682004" cy="284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8" name="Google Shape;498;p34"/>
          <p:cNvSpPr txBox="1">
            <a:spLocks noGrp="1"/>
          </p:cNvSpPr>
          <p:nvPr>
            <p:ph type="title" idx="4294967295"/>
          </p:nvPr>
        </p:nvSpPr>
        <p:spPr>
          <a:xfrm>
            <a:off x="6501000" y="1250548"/>
            <a:ext cx="5374200" cy="345635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1"/>
                </a:solidFill>
              </a:rPr>
              <a:t>Firebase</a:t>
            </a:r>
            <a:br>
              <a:rPr lang="en" sz="7200" dirty="0">
                <a:solidFill>
                  <a:schemeClr val="tx1"/>
                </a:solidFill>
              </a:rPr>
            </a:br>
            <a:r>
              <a:rPr lang="en" sz="6000" dirty="0">
                <a:solidFill>
                  <a:schemeClr val="tx1"/>
                </a:solidFill>
              </a:rPr>
              <a:t>als</a:t>
            </a:r>
            <a:br>
              <a:rPr lang="en" sz="8000" dirty="0">
                <a:solidFill>
                  <a:schemeClr val="tx1"/>
                </a:solidFill>
              </a:rPr>
            </a:br>
            <a:r>
              <a:rPr lang="en" sz="6600" dirty="0">
                <a:solidFill>
                  <a:schemeClr val="accent1"/>
                </a:solidFill>
              </a:rPr>
              <a:t>Database</a:t>
            </a:r>
            <a:endParaRPr sz="6500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550225" y="4580878"/>
            <a:ext cx="11129100" cy="173532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dirty="0"/>
              <a:t>Backend as service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dirty="0"/>
              <a:t>Real-time database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dirty="0"/>
              <a:t>Gebruiksauthenticatie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dirty="0"/>
              <a:t>Hosting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dirty="0"/>
              <a:t>Analyse</a:t>
            </a: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grpSp>
        <p:nvGrpSpPr>
          <p:cNvPr id="504" name="Google Shape;504;p34"/>
          <p:cNvGrpSpPr/>
          <p:nvPr/>
        </p:nvGrpSpPr>
        <p:grpSpPr>
          <a:xfrm>
            <a:off x="413996" y="309734"/>
            <a:ext cx="635280" cy="147600"/>
            <a:chOff x="2147366" y="4139382"/>
            <a:chExt cx="635280" cy="147600"/>
          </a:xfrm>
        </p:grpSpPr>
        <p:sp>
          <p:nvSpPr>
            <p:cNvPr id="505" name="Google Shape;50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49" y="358863"/>
            <a:ext cx="10725069" cy="10023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Hoe zijn we er aan </a:t>
            </a:r>
            <a:r>
              <a:rPr lang="en" sz="6000" dirty="0">
                <a:solidFill>
                  <a:schemeClr val="accent1"/>
                </a:solidFill>
              </a:rPr>
              <a:t>begonnen</a:t>
            </a:r>
            <a:r>
              <a:rPr lang="en" sz="6000" dirty="0">
                <a:solidFill>
                  <a:schemeClr val="tx1"/>
                </a:solidFill>
              </a:rPr>
              <a:t>?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&lt;stap1&gt; </a:t>
            </a:r>
            <a:r>
              <a:rPr lang="en" dirty="0">
                <a:solidFill>
                  <a:schemeClr val="tx1"/>
                </a:solidFill>
              </a:rPr>
              <a:t>Welke </a:t>
            </a:r>
            <a:r>
              <a:rPr lang="en" dirty="0">
                <a:solidFill>
                  <a:schemeClr val="accent3"/>
                </a:solidFill>
              </a:rPr>
              <a:t>programmeertaal</a:t>
            </a:r>
            <a:r>
              <a:rPr lang="en" dirty="0">
                <a:solidFill>
                  <a:schemeClr val="tx1"/>
                </a:solidFill>
              </a:rPr>
              <a:t> en </a:t>
            </a:r>
            <a:r>
              <a:rPr lang="en" dirty="0">
                <a:solidFill>
                  <a:schemeClr val="accent3"/>
                </a:solidFill>
              </a:rPr>
              <a:t>database</a:t>
            </a:r>
            <a:r>
              <a:rPr lang="en" dirty="0">
                <a:solidFill>
                  <a:schemeClr val="tx1"/>
                </a:solidFill>
              </a:rPr>
              <a:t> gaan we gebruiken?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&lt;/stap1&gt;</a:t>
            </a:r>
            <a:endParaRPr dirty="0"/>
          </a:p>
        </p:txBody>
      </p:sp>
      <p:sp>
        <p:nvSpPr>
          <p:cNvPr id="4" name="Google Shape;442;p29">
            <a:extLst>
              <a:ext uri="{FF2B5EF4-FFF2-40B4-BE49-F238E27FC236}">
                <a16:creationId xmlns:a16="http://schemas.microsoft.com/office/drawing/2014/main" id="{AC926F13-6A3B-CA83-7A7F-5449E4D85224}"/>
              </a:ext>
            </a:extLst>
          </p:cNvPr>
          <p:cNvSpPr txBox="1">
            <a:spLocks/>
          </p:cNvSpPr>
          <p:nvPr/>
        </p:nvSpPr>
        <p:spPr>
          <a:xfrm>
            <a:off x="1217550" y="2284276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React, Tailwind CSS en Firebase</a:t>
            </a:r>
          </a:p>
        </p:txBody>
      </p:sp>
      <p:pic>
        <p:nvPicPr>
          <p:cNvPr id="11" name="Picture 12" descr="React.js from scratch - DEV Community 👩‍💻👨‍💻">
            <a:extLst>
              <a:ext uri="{FF2B5EF4-FFF2-40B4-BE49-F238E27FC236}">
                <a16:creationId xmlns:a16="http://schemas.microsoft.com/office/drawing/2014/main" id="{824DC925-218D-9958-0F47-C5D636B1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072" y="2284276"/>
            <a:ext cx="999028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12" name="Picture 2" descr="Tailwind CSS SVG Vector Logos - Vector Logo Zone">
            <a:extLst>
              <a:ext uri="{FF2B5EF4-FFF2-40B4-BE49-F238E27FC236}">
                <a16:creationId xmlns:a16="http://schemas.microsoft.com/office/drawing/2014/main" id="{C2E87A89-2479-2397-4B54-E4D78C789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92" y="2284276"/>
            <a:ext cx="1123906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D877C31-DB92-1389-19C3-744FD6867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190" y="2284276"/>
            <a:ext cx="1123906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Google Shape;443;p29">
            <a:extLst>
              <a:ext uri="{FF2B5EF4-FFF2-40B4-BE49-F238E27FC236}">
                <a16:creationId xmlns:a16="http://schemas.microsoft.com/office/drawing/2014/main" id="{8CE93C8E-2FB3-730E-9585-0205DB62EF2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17550" y="2891176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&lt;stap2&gt; </a:t>
            </a:r>
            <a:r>
              <a:rPr lang="nl-BE" dirty="0">
                <a:solidFill>
                  <a:schemeClr val="tx1"/>
                </a:solidFill>
              </a:rPr>
              <a:t>Het </a:t>
            </a:r>
            <a:r>
              <a:rPr lang="nl-BE" dirty="0">
                <a:solidFill>
                  <a:schemeClr val="accent2"/>
                </a:solidFill>
              </a:rPr>
              <a:t>design</a:t>
            </a:r>
            <a:r>
              <a:rPr lang="nl-BE" dirty="0">
                <a:solidFill>
                  <a:schemeClr val="tx1"/>
                </a:solidFill>
              </a:rPr>
              <a:t> van de website gemaakt</a:t>
            </a:r>
            <a:r>
              <a:rPr lang="en" dirty="0"/>
              <a:t>. </a:t>
            </a:r>
            <a:r>
              <a:rPr lang="en" dirty="0">
                <a:solidFill>
                  <a:schemeClr val="accent2"/>
                </a:solidFill>
              </a:rPr>
              <a:t>&lt;/stap2&gt;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" name="Google Shape;442;p29">
            <a:extLst>
              <a:ext uri="{FF2B5EF4-FFF2-40B4-BE49-F238E27FC236}">
                <a16:creationId xmlns:a16="http://schemas.microsoft.com/office/drawing/2014/main" id="{BA7FF6AB-BA25-F441-02D0-5E1088A4251F}"/>
              </a:ext>
            </a:extLst>
          </p:cNvPr>
          <p:cNvSpPr txBox="1">
            <a:spLocks/>
          </p:cNvSpPr>
          <p:nvPr/>
        </p:nvSpPr>
        <p:spPr>
          <a:xfrm>
            <a:off x="1217550" y="3374223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Figma, HyperUI en Haikei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12B2FB-10B1-5E5A-A2B9-C84B354D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99" y="3351749"/>
            <a:ext cx="1012862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Free Open Source Tailwind CSS Components | HyperUI">
            <a:extLst>
              <a:ext uri="{FF2B5EF4-FFF2-40B4-BE49-F238E27FC236}">
                <a16:creationId xmlns:a16="http://schemas.microsoft.com/office/drawing/2014/main" id="{9044B08F-D8CA-1FD4-0F2A-7CC66F06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27" y="3350571"/>
            <a:ext cx="585605" cy="585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 descr="Haikei">
            <a:extLst>
              <a:ext uri="{FF2B5EF4-FFF2-40B4-BE49-F238E27FC236}">
                <a16:creationId xmlns:a16="http://schemas.microsoft.com/office/drawing/2014/main" id="{AA159199-D3BC-1CAB-AE48-699351FA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98" y="3329276"/>
            <a:ext cx="1118992" cy="585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8286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/>
          <p:nvPr/>
        </p:nvSpPr>
        <p:spPr>
          <a:xfrm>
            <a:off x="7563774" y="457333"/>
            <a:ext cx="4401725" cy="6134991"/>
          </a:xfrm>
          <a:prstGeom prst="roundRect">
            <a:avLst>
              <a:gd name="adj" fmla="val 246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title" idx="4294967295"/>
          </p:nvPr>
        </p:nvSpPr>
        <p:spPr>
          <a:xfrm>
            <a:off x="1153720" y="170818"/>
            <a:ext cx="5237825" cy="158895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Het </a:t>
            </a:r>
            <a:r>
              <a:rPr lang="en" dirty="0">
                <a:solidFill>
                  <a:schemeClr val="accent2"/>
                </a:solidFill>
              </a:rPr>
              <a:t>design</a:t>
            </a:r>
            <a:r>
              <a:rPr lang="en" dirty="0">
                <a:solidFill>
                  <a:schemeClr val="tx1"/>
                </a:solidFill>
              </a:rPr>
              <a:t> van </a:t>
            </a:r>
            <a:r>
              <a:rPr lang="en" dirty="0">
                <a:solidFill>
                  <a:schemeClr val="accent2"/>
                </a:solidFill>
              </a:rPr>
              <a:t>Studento</a:t>
            </a:r>
            <a:endParaRPr lang="nl-BE" dirty="0">
              <a:solidFill>
                <a:schemeClr val="accent2"/>
              </a:solidFill>
            </a:endParaRPr>
          </a:p>
        </p:txBody>
      </p:sp>
      <p:grpSp>
        <p:nvGrpSpPr>
          <p:cNvPr id="504" name="Google Shape;504;p34"/>
          <p:cNvGrpSpPr/>
          <p:nvPr/>
        </p:nvGrpSpPr>
        <p:grpSpPr>
          <a:xfrm>
            <a:off x="7684808" y="611575"/>
            <a:ext cx="635280" cy="147600"/>
            <a:chOff x="2147366" y="4139382"/>
            <a:chExt cx="635280" cy="147600"/>
          </a:xfrm>
        </p:grpSpPr>
        <p:sp>
          <p:nvSpPr>
            <p:cNvPr id="505" name="Google Shape;50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3F576F7B-07DF-F4A1-1B6E-2717C8A28BA9}"/>
              </a:ext>
            </a:extLst>
          </p:cNvPr>
          <p:cNvSpPr txBox="1"/>
          <p:nvPr/>
        </p:nvSpPr>
        <p:spPr>
          <a:xfrm>
            <a:off x="7758608" y="1145219"/>
            <a:ext cx="3906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28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Figma</a:t>
            </a:r>
            <a:endParaRPr lang="nl-BE" sz="2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HyperUI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Haikei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BE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nl-BE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9" name="Afbeelding 18" descr="Afbeelding met schermopname&#10;&#10;Automatisch gegenereerde beschrijving">
            <a:extLst>
              <a:ext uri="{FF2B5EF4-FFF2-40B4-BE49-F238E27FC236}">
                <a16:creationId xmlns:a16="http://schemas.microsoft.com/office/drawing/2014/main" id="{948242EB-FEFB-683F-57C3-797E6342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91" y="2064577"/>
            <a:ext cx="7231866" cy="4067925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EF401E13-5D44-C031-8F35-538CE7351955}"/>
              </a:ext>
            </a:extLst>
          </p:cNvPr>
          <p:cNvSpPr txBox="1"/>
          <p:nvPr/>
        </p:nvSpPr>
        <p:spPr>
          <a:xfrm>
            <a:off x="7928648" y="2873567"/>
            <a:ext cx="3736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tx1"/>
                </a:solidFill>
              </a:rPr>
              <a:t>Figma: Een web applicatie ontworpen voor web design die je gemakkelijk een ontwerp laat maken om deze later om te zetten naar code</a:t>
            </a:r>
          </a:p>
        </p:txBody>
      </p:sp>
    </p:spTree>
    <p:extLst>
      <p:ext uri="{BB962C8B-B14F-4D97-AF65-F5344CB8AC3E}">
        <p14:creationId xmlns:p14="http://schemas.microsoft.com/office/powerpoint/2010/main" val="317789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/>
          <p:nvPr/>
        </p:nvSpPr>
        <p:spPr>
          <a:xfrm>
            <a:off x="7563774" y="457333"/>
            <a:ext cx="4401725" cy="6134991"/>
          </a:xfrm>
          <a:prstGeom prst="roundRect">
            <a:avLst>
              <a:gd name="adj" fmla="val 246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title" idx="4294967295"/>
          </p:nvPr>
        </p:nvSpPr>
        <p:spPr>
          <a:xfrm>
            <a:off x="1153720" y="170818"/>
            <a:ext cx="5237825" cy="158895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Het </a:t>
            </a:r>
            <a:r>
              <a:rPr lang="en" dirty="0">
                <a:solidFill>
                  <a:schemeClr val="accent2"/>
                </a:solidFill>
              </a:rPr>
              <a:t>design</a:t>
            </a:r>
            <a:r>
              <a:rPr lang="en" dirty="0">
                <a:solidFill>
                  <a:schemeClr val="tx1"/>
                </a:solidFill>
              </a:rPr>
              <a:t> van </a:t>
            </a:r>
            <a:r>
              <a:rPr lang="en" dirty="0">
                <a:solidFill>
                  <a:schemeClr val="accent2"/>
                </a:solidFill>
              </a:rPr>
              <a:t>Studento</a:t>
            </a:r>
            <a:endParaRPr lang="nl-BE" dirty="0">
              <a:solidFill>
                <a:schemeClr val="accent2"/>
              </a:solidFill>
            </a:endParaRPr>
          </a:p>
        </p:txBody>
      </p:sp>
      <p:grpSp>
        <p:nvGrpSpPr>
          <p:cNvPr id="504" name="Google Shape;504;p34"/>
          <p:cNvGrpSpPr/>
          <p:nvPr/>
        </p:nvGrpSpPr>
        <p:grpSpPr>
          <a:xfrm>
            <a:off x="7684808" y="611575"/>
            <a:ext cx="635280" cy="147600"/>
            <a:chOff x="2147366" y="4139382"/>
            <a:chExt cx="635280" cy="147600"/>
          </a:xfrm>
        </p:grpSpPr>
        <p:sp>
          <p:nvSpPr>
            <p:cNvPr id="505" name="Google Shape;50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3F576F7B-07DF-F4A1-1B6E-2717C8A28BA9}"/>
              </a:ext>
            </a:extLst>
          </p:cNvPr>
          <p:cNvSpPr txBox="1"/>
          <p:nvPr/>
        </p:nvSpPr>
        <p:spPr>
          <a:xfrm>
            <a:off x="7758608" y="1145219"/>
            <a:ext cx="3906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Figma</a:t>
            </a:r>
            <a:endParaRPr lang="nl-BE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HyperUI</a:t>
            </a:r>
            <a:endParaRPr lang="nl-BE" sz="28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Haikei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BE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nl-BE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Afbeelding 5" descr="Afbeelding met schermopname, tekst, software, Multimediasoftware&#10;&#10;Automatisch gegenereerde beschrijving">
            <a:extLst>
              <a:ext uri="{FF2B5EF4-FFF2-40B4-BE49-F238E27FC236}">
                <a16:creationId xmlns:a16="http://schemas.microsoft.com/office/drawing/2014/main" id="{DB953A2F-6059-5AB6-53FB-02EA49E34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01" y="2064578"/>
            <a:ext cx="7231865" cy="4067924"/>
          </a:xfrm>
          <a:prstGeom prst="rect">
            <a:avLst/>
          </a:prstGeom>
        </p:spPr>
      </p:pic>
      <p:sp>
        <p:nvSpPr>
          <p:cNvPr id="9" name="Pijl: links 8">
            <a:extLst>
              <a:ext uri="{FF2B5EF4-FFF2-40B4-BE49-F238E27FC236}">
                <a16:creationId xmlns:a16="http://schemas.microsoft.com/office/drawing/2014/main" id="{F27017F1-418F-9503-9CAA-1AB00D367A01}"/>
              </a:ext>
            </a:extLst>
          </p:cNvPr>
          <p:cNvSpPr/>
          <p:nvPr/>
        </p:nvSpPr>
        <p:spPr>
          <a:xfrm rot="19505698">
            <a:off x="1357524" y="2432859"/>
            <a:ext cx="1341120" cy="17148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A80CC51-4509-C57E-DD05-474817A7888A}"/>
              </a:ext>
            </a:extLst>
          </p:cNvPr>
          <p:cNvSpPr txBox="1"/>
          <p:nvPr/>
        </p:nvSpPr>
        <p:spPr>
          <a:xfrm>
            <a:off x="7928648" y="2873567"/>
            <a:ext cx="373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tx1"/>
                </a:solidFill>
              </a:rPr>
              <a:t>HyperUI: Collectie van gratis Tailwind CSS components waar wij veel onderdelen van onze site gehaald hebben.</a:t>
            </a:r>
          </a:p>
        </p:txBody>
      </p:sp>
    </p:spTree>
    <p:extLst>
      <p:ext uri="{BB962C8B-B14F-4D97-AF65-F5344CB8AC3E}">
        <p14:creationId xmlns:p14="http://schemas.microsoft.com/office/powerpoint/2010/main" val="390896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/>
          <p:nvPr/>
        </p:nvSpPr>
        <p:spPr>
          <a:xfrm>
            <a:off x="7563774" y="457333"/>
            <a:ext cx="4401725" cy="6134991"/>
          </a:xfrm>
          <a:prstGeom prst="roundRect">
            <a:avLst>
              <a:gd name="adj" fmla="val 246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title" idx="4294967295"/>
          </p:nvPr>
        </p:nvSpPr>
        <p:spPr>
          <a:xfrm>
            <a:off x="1153720" y="170818"/>
            <a:ext cx="5237825" cy="158895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Het </a:t>
            </a:r>
            <a:r>
              <a:rPr lang="en" dirty="0">
                <a:solidFill>
                  <a:schemeClr val="accent2"/>
                </a:solidFill>
              </a:rPr>
              <a:t>design</a:t>
            </a:r>
            <a:r>
              <a:rPr lang="en" dirty="0">
                <a:solidFill>
                  <a:schemeClr val="tx1"/>
                </a:solidFill>
              </a:rPr>
              <a:t> van </a:t>
            </a:r>
            <a:r>
              <a:rPr lang="en" dirty="0">
                <a:solidFill>
                  <a:schemeClr val="accent2"/>
                </a:solidFill>
              </a:rPr>
              <a:t>Studento</a:t>
            </a:r>
            <a:endParaRPr lang="nl-BE" dirty="0">
              <a:solidFill>
                <a:schemeClr val="accent2"/>
              </a:solidFill>
            </a:endParaRPr>
          </a:p>
        </p:txBody>
      </p:sp>
      <p:grpSp>
        <p:nvGrpSpPr>
          <p:cNvPr id="504" name="Google Shape;504;p34"/>
          <p:cNvGrpSpPr/>
          <p:nvPr/>
        </p:nvGrpSpPr>
        <p:grpSpPr>
          <a:xfrm>
            <a:off x="7684808" y="611575"/>
            <a:ext cx="635280" cy="147600"/>
            <a:chOff x="2147366" y="4139382"/>
            <a:chExt cx="635280" cy="147600"/>
          </a:xfrm>
        </p:grpSpPr>
        <p:sp>
          <p:nvSpPr>
            <p:cNvPr id="505" name="Google Shape;50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3F576F7B-07DF-F4A1-1B6E-2717C8A28BA9}"/>
              </a:ext>
            </a:extLst>
          </p:cNvPr>
          <p:cNvSpPr txBox="1"/>
          <p:nvPr/>
        </p:nvSpPr>
        <p:spPr>
          <a:xfrm>
            <a:off x="7758608" y="1145219"/>
            <a:ext cx="3906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Figma</a:t>
            </a:r>
            <a:endParaRPr lang="nl-BE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HyperUI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Haikei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BE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nl-BE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7E4EE9CE-7ABA-B3D7-C642-F10AAF35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2" y="2079816"/>
            <a:ext cx="7235220" cy="3406583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7FBBDB7D-0BAD-E3FE-2D24-D4240C73AFE3}"/>
              </a:ext>
            </a:extLst>
          </p:cNvPr>
          <p:cNvSpPr txBox="1"/>
          <p:nvPr/>
        </p:nvSpPr>
        <p:spPr>
          <a:xfrm>
            <a:off x="7928648" y="2873567"/>
            <a:ext cx="3736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tx1"/>
                </a:solidFill>
              </a:rPr>
              <a:t>Haikei: Een website dat achtergronden met willekeurige patronen maakt voor jouw, deze hebben wij dan gebruikt als achtergrond voor wanneer je nog niet bent ingelogd.</a:t>
            </a:r>
          </a:p>
        </p:txBody>
      </p:sp>
    </p:spTree>
    <p:extLst>
      <p:ext uri="{BB962C8B-B14F-4D97-AF65-F5344CB8AC3E}">
        <p14:creationId xmlns:p14="http://schemas.microsoft.com/office/powerpoint/2010/main" val="152973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49" y="358863"/>
            <a:ext cx="10725069" cy="10023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Hoe zijn we er aan </a:t>
            </a:r>
            <a:r>
              <a:rPr lang="en" sz="6000" dirty="0">
                <a:solidFill>
                  <a:schemeClr val="accent1"/>
                </a:solidFill>
              </a:rPr>
              <a:t>begonnen</a:t>
            </a:r>
            <a:r>
              <a:rPr lang="en" sz="6000" dirty="0">
                <a:solidFill>
                  <a:schemeClr val="tx1"/>
                </a:solidFill>
              </a:rPr>
              <a:t>?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&lt;stap1&gt; </a:t>
            </a:r>
            <a:r>
              <a:rPr lang="en" dirty="0">
                <a:solidFill>
                  <a:schemeClr val="tx1"/>
                </a:solidFill>
              </a:rPr>
              <a:t>Welke </a:t>
            </a:r>
            <a:r>
              <a:rPr lang="en" dirty="0">
                <a:solidFill>
                  <a:schemeClr val="accent3"/>
                </a:solidFill>
              </a:rPr>
              <a:t>programmeertaal</a:t>
            </a:r>
            <a:r>
              <a:rPr lang="en" dirty="0">
                <a:solidFill>
                  <a:schemeClr val="tx1"/>
                </a:solidFill>
              </a:rPr>
              <a:t> en </a:t>
            </a:r>
            <a:r>
              <a:rPr lang="en" dirty="0">
                <a:solidFill>
                  <a:schemeClr val="accent3"/>
                </a:solidFill>
              </a:rPr>
              <a:t>database</a:t>
            </a:r>
            <a:r>
              <a:rPr lang="en" dirty="0">
                <a:solidFill>
                  <a:schemeClr val="tx1"/>
                </a:solidFill>
              </a:rPr>
              <a:t> gaan we gebruiken?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&lt;/stap1&gt;</a:t>
            </a:r>
            <a:endParaRPr dirty="0"/>
          </a:p>
        </p:txBody>
      </p:sp>
      <p:sp>
        <p:nvSpPr>
          <p:cNvPr id="4" name="Google Shape;442;p29">
            <a:extLst>
              <a:ext uri="{FF2B5EF4-FFF2-40B4-BE49-F238E27FC236}">
                <a16:creationId xmlns:a16="http://schemas.microsoft.com/office/drawing/2014/main" id="{AC926F13-6A3B-CA83-7A7F-5449E4D85224}"/>
              </a:ext>
            </a:extLst>
          </p:cNvPr>
          <p:cNvSpPr txBox="1">
            <a:spLocks/>
          </p:cNvSpPr>
          <p:nvPr/>
        </p:nvSpPr>
        <p:spPr>
          <a:xfrm>
            <a:off x="1217550" y="2284276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React, Tailwind CSS en Firebase</a:t>
            </a:r>
          </a:p>
        </p:txBody>
      </p:sp>
      <p:pic>
        <p:nvPicPr>
          <p:cNvPr id="11" name="Picture 12" descr="React.js from scratch - DEV Community 👩‍💻👨‍💻">
            <a:extLst>
              <a:ext uri="{FF2B5EF4-FFF2-40B4-BE49-F238E27FC236}">
                <a16:creationId xmlns:a16="http://schemas.microsoft.com/office/drawing/2014/main" id="{824DC925-218D-9958-0F47-C5D636B1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072" y="2284276"/>
            <a:ext cx="999028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12" name="Picture 2" descr="Tailwind CSS SVG Vector Logos - Vector Logo Zone">
            <a:extLst>
              <a:ext uri="{FF2B5EF4-FFF2-40B4-BE49-F238E27FC236}">
                <a16:creationId xmlns:a16="http://schemas.microsoft.com/office/drawing/2014/main" id="{C2E87A89-2479-2397-4B54-E4D78C789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92" y="2284276"/>
            <a:ext cx="1123906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D877C31-DB92-1389-19C3-744FD6867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190" y="2284276"/>
            <a:ext cx="1123906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Google Shape;443;p29">
            <a:extLst>
              <a:ext uri="{FF2B5EF4-FFF2-40B4-BE49-F238E27FC236}">
                <a16:creationId xmlns:a16="http://schemas.microsoft.com/office/drawing/2014/main" id="{8CE93C8E-2FB3-730E-9585-0205DB62EF2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17550" y="2891176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&lt;stap2&gt; </a:t>
            </a:r>
            <a:r>
              <a:rPr lang="nl-BE" dirty="0">
                <a:solidFill>
                  <a:schemeClr val="tx1"/>
                </a:solidFill>
              </a:rPr>
              <a:t>Het </a:t>
            </a:r>
            <a:r>
              <a:rPr lang="nl-BE" dirty="0">
                <a:solidFill>
                  <a:schemeClr val="accent2"/>
                </a:solidFill>
              </a:rPr>
              <a:t>design</a:t>
            </a:r>
            <a:r>
              <a:rPr lang="nl-BE" dirty="0">
                <a:solidFill>
                  <a:schemeClr val="tx1"/>
                </a:solidFill>
              </a:rPr>
              <a:t> van de website gemaakt</a:t>
            </a:r>
            <a:r>
              <a:rPr lang="en" dirty="0"/>
              <a:t>. </a:t>
            </a:r>
            <a:r>
              <a:rPr lang="en" dirty="0">
                <a:solidFill>
                  <a:schemeClr val="accent2"/>
                </a:solidFill>
              </a:rPr>
              <a:t>&lt;/stap2&gt;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" name="Google Shape;442;p29">
            <a:extLst>
              <a:ext uri="{FF2B5EF4-FFF2-40B4-BE49-F238E27FC236}">
                <a16:creationId xmlns:a16="http://schemas.microsoft.com/office/drawing/2014/main" id="{BA7FF6AB-BA25-F441-02D0-5E1088A4251F}"/>
              </a:ext>
            </a:extLst>
          </p:cNvPr>
          <p:cNvSpPr txBox="1">
            <a:spLocks/>
          </p:cNvSpPr>
          <p:nvPr/>
        </p:nvSpPr>
        <p:spPr>
          <a:xfrm>
            <a:off x="1217550" y="3374223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Figma, HyperUI en Haikei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12B2FB-10B1-5E5A-A2B9-C84B354D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99" y="3351749"/>
            <a:ext cx="1012862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Free Open Source Tailwind CSS Components | HyperUI">
            <a:extLst>
              <a:ext uri="{FF2B5EF4-FFF2-40B4-BE49-F238E27FC236}">
                <a16:creationId xmlns:a16="http://schemas.microsoft.com/office/drawing/2014/main" id="{9044B08F-D8CA-1FD4-0F2A-7CC66F06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27" y="3350571"/>
            <a:ext cx="585605" cy="585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 descr="Haikei">
            <a:extLst>
              <a:ext uri="{FF2B5EF4-FFF2-40B4-BE49-F238E27FC236}">
                <a16:creationId xmlns:a16="http://schemas.microsoft.com/office/drawing/2014/main" id="{AA159199-D3BC-1CAB-AE48-699351FA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98" y="3329276"/>
            <a:ext cx="1118992" cy="585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Google Shape;445;p29">
            <a:extLst>
              <a:ext uri="{FF2B5EF4-FFF2-40B4-BE49-F238E27FC236}">
                <a16:creationId xmlns:a16="http://schemas.microsoft.com/office/drawing/2014/main" id="{30805DC2-5D22-691B-3D9C-EA685229C48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17550" y="3981123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&lt;stap3&gt; </a:t>
            </a:r>
            <a:r>
              <a:rPr lang="en" dirty="0">
                <a:solidFill>
                  <a:schemeClr val="tx1"/>
                </a:solidFill>
              </a:rPr>
              <a:t>Zorgen dat gebruikers een account hebben. </a:t>
            </a:r>
            <a:r>
              <a:rPr lang="en" dirty="0">
                <a:solidFill>
                  <a:schemeClr val="accent1"/>
                </a:solidFill>
              </a:rPr>
              <a:t>&lt;/stap3&gt;</a:t>
            </a:r>
            <a:endParaRPr dirty="0"/>
          </a:p>
        </p:txBody>
      </p:sp>
      <p:sp>
        <p:nvSpPr>
          <p:cNvPr id="6" name="Google Shape;442;p29">
            <a:extLst>
              <a:ext uri="{FF2B5EF4-FFF2-40B4-BE49-F238E27FC236}">
                <a16:creationId xmlns:a16="http://schemas.microsoft.com/office/drawing/2014/main" id="{389D15F0-8120-4F02-E533-38F088027F46}"/>
              </a:ext>
            </a:extLst>
          </p:cNvPr>
          <p:cNvSpPr txBox="1">
            <a:spLocks/>
          </p:cNvSpPr>
          <p:nvPr/>
        </p:nvSpPr>
        <p:spPr>
          <a:xfrm>
            <a:off x="1217550" y="446417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inloggen, password reset, aanmelden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646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/>
          <p:nvPr/>
        </p:nvSpPr>
        <p:spPr>
          <a:xfrm>
            <a:off x="7510508" y="475089"/>
            <a:ext cx="4401725" cy="6134991"/>
          </a:xfrm>
          <a:prstGeom prst="roundRect">
            <a:avLst>
              <a:gd name="adj" fmla="val 246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title" idx="4294967295"/>
          </p:nvPr>
        </p:nvSpPr>
        <p:spPr>
          <a:xfrm>
            <a:off x="1153720" y="170818"/>
            <a:ext cx="5237825" cy="158895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Inloggen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Google</a:t>
            </a: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504" name="Google Shape;504;p34"/>
          <p:cNvGrpSpPr/>
          <p:nvPr/>
        </p:nvGrpSpPr>
        <p:grpSpPr>
          <a:xfrm>
            <a:off x="7684808" y="611575"/>
            <a:ext cx="635280" cy="147600"/>
            <a:chOff x="2147366" y="4139382"/>
            <a:chExt cx="635280" cy="147600"/>
          </a:xfrm>
        </p:grpSpPr>
        <p:sp>
          <p:nvSpPr>
            <p:cNvPr id="505" name="Google Shape;50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EBA0B7-2364-95D0-EDAC-A3126D85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4" y="2046535"/>
            <a:ext cx="6831155" cy="37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3F576F7B-07DF-F4A1-1B6E-2717C8A28BA9}"/>
              </a:ext>
            </a:extLst>
          </p:cNvPr>
          <p:cNvSpPr txBox="1"/>
          <p:nvPr/>
        </p:nvSpPr>
        <p:spPr>
          <a:xfrm>
            <a:off x="7758607" y="1145219"/>
            <a:ext cx="42603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28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Inloggen (met google)</a:t>
            </a:r>
            <a:endParaRPr lang="nl-BE" sz="2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Password reset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Account aanmaken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BE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nl-BE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5ECA4C8-D7E1-46B0-F397-CD9132A4D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81" t="14975" r="8973"/>
          <a:stretch/>
        </p:blipFill>
        <p:spPr>
          <a:xfrm>
            <a:off x="9029700" y="3368040"/>
            <a:ext cx="1569720" cy="1146868"/>
          </a:xfrm>
          <a:prstGeom prst="rect">
            <a:avLst/>
          </a:prstGeom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75E2B2DC-2C5B-039E-6AE3-7E6E14ACFD73}"/>
              </a:ext>
            </a:extLst>
          </p:cNvPr>
          <p:cNvCxnSpPr/>
          <p:nvPr/>
        </p:nvCxnSpPr>
        <p:spPr>
          <a:xfrm flipV="1">
            <a:off x="4130040" y="4145280"/>
            <a:ext cx="4579620" cy="830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2ABCC12-E34D-68CC-B46C-318102B78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827" y="1862940"/>
            <a:ext cx="3682345" cy="4564679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6489FA3-9CAF-1390-E5A6-388DE3F2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2" y="2172339"/>
            <a:ext cx="7262242" cy="36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45C751AC-12DD-AFD8-8514-A61F41AD8E91}"/>
              </a:ext>
            </a:extLst>
          </p:cNvPr>
          <p:cNvSpPr txBox="1"/>
          <p:nvPr/>
        </p:nvSpPr>
        <p:spPr>
          <a:xfrm>
            <a:off x="8799009" y="4668083"/>
            <a:ext cx="217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tx1"/>
                </a:solidFill>
              </a:rPr>
              <a:t>Geen wachtwoord nodig!</a:t>
            </a:r>
          </a:p>
        </p:txBody>
      </p:sp>
    </p:spTree>
    <p:extLst>
      <p:ext uri="{BB962C8B-B14F-4D97-AF65-F5344CB8AC3E}">
        <p14:creationId xmlns:p14="http://schemas.microsoft.com/office/powerpoint/2010/main" val="7919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/>
          <p:nvPr/>
        </p:nvSpPr>
        <p:spPr>
          <a:xfrm>
            <a:off x="7563774" y="457333"/>
            <a:ext cx="4401725" cy="6134991"/>
          </a:xfrm>
          <a:prstGeom prst="roundRect">
            <a:avLst>
              <a:gd name="adj" fmla="val 246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4" name="Google Shape;504;p34"/>
          <p:cNvGrpSpPr/>
          <p:nvPr/>
        </p:nvGrpSpPr>
        <p:grpSpPr>
          <a:xfrm>
            <a:off x="7684808" y="611575"/>
            <a:ext cx="635280" cy="147600"/>
            <a:chOff x="2147366" y="4139382"/>
            <a:chExt cx="635280" cy="147600"/>
          </a:xfrm>
        </p:grpSpPr>
        <p:sp>
          <p:nvSpPr>
            <p:cNvPr id="505" name="Google Shape;50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EBA0B7-2364-95D0-EDAC-A3126D85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4" y="2046535"/>
            <a:ext cx="6831155" cy="37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3F576F7B-07DF-F4A1-1B6E-2717C8A28BA9}"/>
              </a:ext>
            </a:extLst>
          </p:cNvPr>
          <p:cNvSpPr txBox="1"/>
          <p:nvPr/>
        </p:nvSpPr>
        <p:spPr>
          <a:xfrm>
            <a:off x="7758608" y="1145219"/>
            <a:ext cx="4433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Inloggen (met Google)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28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Password reset</a:t>
            </a:r>
            <a:endParaRPr lang="nl-BE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Account aanmaken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BE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nl-BE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C0C5208-02AD-854D-3308-4B0DC3AC1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63" y="3589124"/>
            <a:ext cx="3328750" cy="973837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0FA9C621-B1CA-94E1-263C-38061C113845}"/>
              </a:ext>
            </a:extLst>
          </p:cNvPr>
          <p:cNvCxnSpPr/>
          <p:nvPr/>
        </p:nvCxnSpPr>
        <p:spPr>
          <a:xfrm>
            <a:off x="3595456" y="4083728"/>
            <a:ext cx="4236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CCDB2E-DA25-11FF-BE9E-9BB6F56F5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03" y="1922877"/>
            <a:ext cx="5625536" cy="394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FD0C4D9-5E25-7EC2-3226-6EFA1B058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94" y="1995163"/>
            <a:ext cx="5204754" cy="402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98;p34">
            <a:extLst>
              <a:ext uri="{FF2B5EF4-FFF2-40B4-BE49-F238E27FC236}">
                <a16:creationId xmlns:a16="http://schemas.microsoft.com/office/drawing/2014/main" id="{B552F1BB-1D7A-217F-90ED-1A27ACCC8FBA}"/>
              </a:ext>
            </a:extLst>
          </p:cNvPr>
          <p:cNvSpPr txBox="1">
            <a:spLocks/>
          </p:cNvSpPr>
          <p:nvPr/>
        </p:nvSpPr>
        <p:spPr>
          <a:xfrm>
            <a:off x="1153720" y="170818"/>
            <a:ext cx="5237825" cy="1588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" dirty="0">
                <a:solidFill>
                  <a:schemeClr val="tx1"/>
                </a:solidFill>
              </a:rPr>
              <a:t>Inloggen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Password reset</a:t>
            </a: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65F08F7-A320-AF63-6DF1-9F6A9732E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2" y="2172339"/>
            <a:ext cx="7262242" cy="36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7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/>
          <p:nvPr/>
        </p:nvSpPr>
        <p:spPr>
          <a:xfrm>
            <a:off x="7563774" y="457333"/>
            <a:ext cx="4401725" cy="6134991"/>
          </a:xfrm>
          <a:prstGeom prst="roundRect">
            <a:avLst>
              <a:gd name="adj" fmla="val 246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4" name="Google Shape;504;p34"/>
          <p:cNvGrpSpPr/>
          <p:nvPr/>
        </p:nvGrpSpPr>
        <p:grpSpPr>
          <a:xfrm>
            <a:off x="7684808" y="611575"/>
            <a:ext cx="635280" cy="147600"/>
            <a:chOff x="2147366" y="4139382"/>
            <a:chExt cx="635280" cy="147600"/>
          </a:xfrm>
        </p:grpSpPr>
        <p:sp>
          <p:nvSpPr>
            <p:cNvPr id="505" name="Google Shape;505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EBA0B7-2364-95D0-EDAC-A3126D85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4" y="2046535"/>
            <a:ext cx="6831155" cy="37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3F576F7B-07DF-F4A1-1B6E-2717C8A28BA9}"/>
              </a:ext>
            </a:extLst>
          </p:cNvPr>
          <p:cNvSpPr txBox="1"/>
          <p:nvPr/>
        </p:nvSpPr>
        <p:spPr>
          <a:xfrm>
            <a:off x="7758608" y="1145219"/>
            <a:ext cx="452551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Inloggen (met Google)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Password reset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BE" sz="28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" sz="28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ccount aanmaken</a:t>
            </a:r>
            <a:endParaRPr lang="nl-BE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BE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BE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BE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nl-BE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7EF7058-60FB-688D-89D1-6177E03DB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408" y="3837921"/>
            <a:ext cx="3625049" cy="697125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D2F87A7-38F0-875F-66F8-75A4256A6509}"/>
              </a:ext>
            </a:extLst>
          </p:cNvPr>
          <p:cNvCxnSpPr>
            <a:cxnSpLocks/>
          </p:cNvCxnSpPr>
          <p:nvPr/>
        </p:nvCxnSpPr>
        <p:spPr>
          <a:xfrm flipV="1">
            <a:off x="3829571" y="4130652"/>
            <a:ext cx="3929037" cy="130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2F57B6-7DD6-A8AF-7B18-351A5CC5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92" y="1908699"/>
            <a:ext cx="5947557" cy="41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98;p34">
            <a:extLst>
              <a:ext uri="{FF2B5EF4-FFF2-40B4-BE49-F238E27FC236}">
                <a16:creationId xmlns:a16="http://schemas.microsoft.com/office/drawing/2014/main" id="{725FD852-D09B-976F-E3E2-6179163017FB}"/>
              </a:ext>
            </a:extLst>
          </p:cNvPr>
          <p:cNvSpPr txBox="1">
            <a:spLocks/>
          </p:cNvSpPr>
          <p:nvPr/>
        </p:nvSpPr>
        <p:spPr>
          <a:xfrm>
            <a:off x="1153720" y="170818"/>
            <a:ext cx="5237825" cy="1588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" dirty="0">
                <a:solidFill>
                  <a:schemeClr val="tx1"/>
                </a:solidFill>
              </a:rPr>
              <a:t>Inloggen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Account aanmaken</a:t>
            </a: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F65B764F-EC50-9514-E955-9CDFBD97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2" y="2172339"/>
            <a:ext cx="7262242" cy="36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2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49" y="358863"/>
            <a:ext cx="10725069" cy="10023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Hoe zijn we er aan </a:t>
            </a:r>
            <a:r>
              <a:rPr lang="en" sz="6000" dirty="0">
                <a:solidFill>
                  <a:schemeClr val="accent1"/>
                </a:solidFill>
              </a:rPr>
              <a:t>begonnen</a:t>
            </a:r>
            <a:r>
              <a:rPr lang="en" sz="6000" dirty="0">
                <a:solidFill>
                  <a:schemeClr val="tx1"/>
                </a:solidFill>
              </a:rPr>
              <a:t>?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&lt;stap1&gt; </a:t>
            </a:r>
            <a:r>
              <a:rPr lang="en" dirty="0">
                <a:solidFill>
                  <a:schemeClr val="tx1"/>
                </a:solidFill>
              </a:rPr>
              <a:t>Welke </a:t>
            </a:r>
            <a:r>
              <a:rPr lang="en" dirty="0">
                <a:solidFill>
                  <a:schemeClr val="accent3"/>
                </a:solidFill>
              </a:rPr>
              <a:t>programmeertaal</a:t>
            </a:r>
            <a:r>
              <a:rPr lang="en" dirty="0">
                <a:solidFill>
                  <a:schemeClr val="tx1"/>
                </a:solidFill>
              </a:rPr>
              <a:t> en </a:t>
            </a:r>
            <a:r>
              <a:rPr lang="en" dirty="0">
                <a:solidFill>
                  <a:schemeClr val="accent3"/>
                </a:solidFill>
              </a:rPr>
              <a:t>database</a:t>
            </a:r>
            <a:r>
              <a:rPr lang="en" dirty="0">
                <a:solidFill>
                  <a:schemeClr val="tx1"/>
                </a:solidFill>
              </a:rPr>
              <a:t> gaan we gebruiken?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&lt;/stap1&gt;</a:t>
            </a:r>
            <a:endParaRPr dirty="0"/>
          </a:p>
        </p:txBody>
      </p:sp>
      <p:sp>
        <p:nvSpPr>
          <p:cNvPr id="4" name="Google Shape;442;p29">
            <a:extLst>
              <a:ext uri="{FF2B5EF4-FFF2-40B4-BE49-F238E27FC236}">
                <a16:creationId xmlns:a16="http://schemas.microsoft.com/office/drawing/2014/main" id="{AC926F13-6A3B-CA83-7A7F-5449E4D85224}"/>
              </a:ext>
            </a:extLst>
          </p:cNvPr>
          <p:cNvSpPr txBox="1">
            <a:spLocks/>
          </p:cNvSpPr>
          <p:nvPr/>
        </p:nvSpPr>
        <p:spPr>
          <a:xfrm>
            <a:off x="1217550" y="2284276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React, Tailwind CSS en Firebase</a:t>
            </a:r>
          </a:p>
        </p:txBody>
      </p:sp>
      <p:pic>
        <p:nvPicPr>
          <p:cNvPr id="11" name="Picture 12" descr="React.js from scratch - DEV Community 👩‍💻👨‍💻">
            <a:extLst>
              <a:ext uri="{FF2B5EF4-FFF2-40B4-BE49-F238E27FC236}">
                <a16:creationId xmlns:a16="http://schemas.microsoft.com/office/drawing/2014/main" id="{824DC925-218D-9958-0F47-C5D636B1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072" y="2284276"/>
            <a:ext cx="999028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12" name="Picture 2" descr="Tailwind CSS SVG Vector Logos - Vector Logo Zone">
            <a:extLst>
              <a:ext uri="{FF2B5EF4-FFF2-40B4-BE49-F238E27FC236}">
                <a16:creationId xmlns:a16="http://schemas.microsoft.com/office/drawing/2014/main" id="{C2E87A89-2479-2397-4B54-E4D78C789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92" y="2284276"/>
            <a:ext cx="1123906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D877C31-DB92-1389-19C3-744FD6867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190" y="2284276"/>
            <a:ext cx="1123906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Google Shape;443;p29">
            <a:extLst>
              <a:ext uri="{FF2B5EF4-FFF2-40B4-BE49-F238E27FC236}">
                <a16:creationId xmlns:a16="http://schemas.microsoft.com/office/drawing/2014/main" id="{8CE93C8E-2FB3-730E-9585-0205DB62EF2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17550" y="2891176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&lt;stap2&gt; </a:t>
            </a:r>
            <a:r>
              <a:rPr lang="nl-BE" dirty="0">
                <a:solidFill>
                  <a:schemeClr val="tx1"/>
                </a:solidFill>
              </a:rPr>
              <a:t>Het </a:t>
            </a:r>
            <a:r>
              <a:rPr lang="nl-BE" dirty="0">
                <a:solidFill>
                  <a:schemeClr val="accent2"/>
                </a:solidFill>
              </a:rPr>
              <a:t>design</a:t>
            </a:r>
            <a:r>
              <a:rPr lang="nl-BE" dirty="0">
                <a:solidFill>
                  <a:schemeClr val="tx1"/>
                </a:solidFill>
              </a:rPr>
              <a:t> van de website gemaakt</a:t>
            </a:r>
            <a:r>
              <a:rPr lang="en" dirty="0"/>
              <a:t>. </a:t>
            </a:r>
            <a:r>
              <a:rPr lang="en" dirty="0">
                <a:solidFill>
                  <a:schemeClr val="accent2"/>
                </a:solidFill>
              </a:rPr>
              <a:t>&lt;/stap2&gt;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" name="Google Shape;442;p29">
            <a:extLst>
              <a:ext uri="{FF2B5EF4-FFF2-40B4-BE49-F238E27FC236}">
                <a16:creationId xmlns:a16="http://schemas.microsoft.com/office/drawing/2014/main" id="{BA7FF6AB-BA25-F441-02D0-5E1088A4251F}"/>
              </a:ext>
            </a:extLst>
          </p:cNvPr>
          <p:cNvSpPr txBox="1">
            <a:spLocks/>
          </p:cNvSpPr>
          <p:nvPr/>
        </p:nvSpPr>
        <p:spPr>
          <a:xfrm>
            <a:off x="1217550" y="3374223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Figma, HyperUI en Haikei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12B2FB-10B1-5E5A-A2B9-C84B354D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99" y="3351749"/>
            <a:ext cx="1012862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Free Open Source Tailwind CSS Components | HyperUI">
            <a:extLst>
              <a:ext uri="{FF2B5EF4-FFF2-40B4-BE49-F238E27FC236}">
                <a16:creationId xmlns:a16="http://schemas.microsoft.com/office/drawing/2014/main" id="{9044B08F-D8CA-1FD4-0F2A-7CC66F06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27" y="3350571"/>
            <a:ext cx="585605" cy="585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 descr="Haikei">
            <a:extLst>
              <a:ext uri="{FF2B5EF4-FFF2-40B4-BE49-F238E27FC236}">
                <a16:creationId xmlns:a16="http://schemas.microsoft.com/office/drawing/2014/main" id="{AA159199-D3BC-1CAB-AE48-699351FA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98" y="3329276"/>
            <a:ext cx="1118992" cy="585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Google Shape;445;p29">
            <a:extLst>
              <a:ext uri="{FF2B5EF4-FFF2-40B4-BE49-F238E27FC236}">
                <a16:creationId xmlns:a16="http://schemas.microsoft.com/office/drawing/2014/main" id="{30805DC2-5D22-691B-3D9C-EA685229C48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17550" y="3981123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&lt;stap3&gt; </a:t>
            </a:r>
            <a:r>
              <a:rPr lang="en" dirty="0">
                <a:solidFill>
                  <a:schemeClr val="tx1"/>
                </a:solidFill>
              </a:rPr>
              <a:t>Zorgen dat gebruikers een </a:t>
            </a:r>
            <a:r>
              <a:rPr lang="en" dirty="0">
                <a:solidFill>
                  <a:schemeClr val="accent1"/>
                </a:solidFill>
              </a:rPr>
              <a:t>account</a:t>
            </a:r>
            <a:r>
              <a:rPr lang="en" dirty="0">
                <a:solidFill>
                  <a:schemeClr val="tx1"/>
                </a:solidFill>
              </a:rPr>
              <a:t> hebben. </a:t>
            </a:r>
            <a:r>
              <a:rPr lang="en" dirty="0">
                <a:solidFill>
                  <a:schemeClr val="accent1"/>
                </a:solidFill>
              </a:rPr>
              <a:t>&lt;/stap3&gt;</a:t>
            </a:r>
            <a:endParaRPr dirty="0"/>
          </a:p>
        </p:txBody>
      </p:sp>
      <p:sp>
        <p:nvSpPr>
          <p:cNvPr id="6" name="Google Shape;442;p29">
            <a:extLst>
              <a:ext uri="{FF2B5EF4-FFF2-40B4-BE49-F238E27FC236}">
                <a16:creationId xmlns:a16="http://schemas.microsoft.com/office/drawing/2014/main" id="{389D15F0-8120-4F02-E533-38F088027F46}"/>
              </a:ext>
            </a:extLst>
          </p:cNvPr>
          <p:cNvSpPr txBox="1">
            <a:spLocks/>
          </p:cNvSpPr>
          <p:nvPr/>
        </p:nvSpPr>
        <p:spPr>
          <a:xfrm>
            <a:off x="1217550" y="446417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inloggen, password reset, aanmelden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7" name="Google Shape;445;p29">
            <a:extLst>
              <a:ext uri="{FF2B5EF4-FFF2-40B4-BE49-F238E27FC236}">
                <a16:creationId xmlns:a16="http://schemas.microsoft.com/office/drawing/2014/main" id="{D178D9E1-CCA0-7523-113D-2EA9DAE4F14F}"/>
              </a:ext>
            </a:extLst>
          </p:cNvPr>
          <p:cNvSpPr txBox="1">
            <a:spLocks/>
          </p:cNvSpPr>
          <p:nvPr/>
        </p:nvSpPr>
        <p:spPr>
          <a:xfrm>
            <a:off x="1217550" y="507107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nl-NL" dirty="0">
                <a:solidFill>
                  <a:schemeClr val="accent5"/>
                </a:solidFill>
              </a:rPr>
              <a:t>&lt;stap4&gt; </a:t>
            </a:r>
            <a:r>
              <a:rPr lang="nl-NL" dirty="0">
                <a:solidFill>
                  <a:schemeClr val="tx1"/>
                </a:solidFill>
              </a:rPr>
              <a:t>De website functioneel maken. </a:t>
            </a:r>
            <a:r>
              <a:rPr lang="nl-NL" dirty="0">
                <a:solidFill>
                  <a:schemeClr val="accent5"/>
                </a:solidFill>
              </a:rPr>
              <a:t>&lt;/stap4&gt;</a:t>
            </a:r>
          </a:p>
        </p:txBody>
      </p:sp>
      <p:sp>
        <p:nvSpPr>
          <p:cNvPr id="8" name="Google Shape;442;p29">
            <a:extLst>
              <a:ext uri="{FF2B5EF4-FFF2-40B4-BE49-F238E27FC236}">
                <a16:creationId xmlns:a16="http://schemas.microsoft.com/office/drawing/2014/main" id="{8F6D6CD2-A9D5-345E-B740-00A62E78697B}"/>
              </a:ext>
            </a:extLst>
          </p:cNvPr>
          <p:cNvSpPr txBox="1">
            <a:spLocks/>
          </p:cNvSpPr>
          <p:nvPr/>
        </p:nvSpPr>
        <p:spPr>
          <a:xfrm>
            <a:off x="1217550" y="5554117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Homepage, Evaluations, Results, My Classes, </a:t>
            </a:r>
            <a:r>
              <a:rPr lang="nl-BE" dirty="0" err="1"/>
              <a:t>Settings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316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Inhouds</a:t>
            </a:r>
            <a:r>
              <a:rPr lang="en" sz="6000" dirty="0">
                <a:solidFill>
                  <a:schemeClr val="accent2"/>
                </a:solidFill>
              </a:rPr>
              <a:t>tafel</a:t>
            </a:r>
            <a:br>
              <a:rPr lang="en" sz="6000" dirty="0">
                <a:solidFill>
                  <a:schemeClr val="accent2"/>
                </a:solidFill>
              </a:rPr>
            </a:b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Introductie</a:t>
            </a:r>
            <a:r>
              <a:rPr lang="en" dirty="0"/>
              <a:t> van onze </a:t>
            </a:r>
            <a:r>
              <a:rPr lang="en" dirty="0">
                <a:solidFill>
                  <a:schemeClr val="tx1"/>
                </a:solidFill>
              </a:rPr>
              <a:t>GIP</a:t>
            </a:r>
            <a:r>
              <a:rPr lang="en" dirty="0"/>
              <a:t> en </a:t>
            </a:r>
            <a:r>
              <a:rPr lang="en" dirty="0">
                <a:solidFill>
                  <a:schemeClr val="accent1"/>
                </a:solidFill>
              </a:rPr>
              <a:t>aanleiding</a:t>
            </a:r>
            <a:r>
              <a:rPr lang="en" dirty="0"/>
              <a:t> hiernaar.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Het </a:t>
            </a:r>
            <a:r>
              <a:rPr lang="en" dirty="0">
                <a:solidFill>
                  <a:schemeClr val="accent3"/>
                </a:solidFill>
              </a:rPr>
              <a:t>begin</a:t>
            </a:r>
            <a:r>
              <a:rPr lang="en" dirty="0"/>
              <a:t> van onze website </a:t>
            </a:r>
            <a:r>
              <a:rPr lang="en" dirty="0">
                <a:solidFill>
                  <a:schemeClr val="accent3"/>
                </a:solidFill>
              </a:rPr>
              <a:t>Studento.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nl-BE" dirty="0"/>
              <a:t>E</a:t>
            </a:r>
            <a:r>
              <a:rPr lang="en" dirty="0"/>
              <a:t>en </a:t>
            </a:r>
            <a:r>
              <a:rPr lang="en" dirty="0">
                <a:solidFill>
                  <a:schemeClr val="accent1"/>
                </a:solidFill>
              </a:rPr>
              <a:t>DEMO</a:t>
            </a:r>
            <a:r>
              <a:rPr lang="en" dirty="0"/>
              <a:t> van onze website </a:t>
            </a:r>
            <a:r>
              <a:rPr lang="en" dirty="0">
                <a:solidFill>
                  <a:schemeClr val="accent1"/>
                </a:solidFill>
              </a:rPr>
              <a:t>Studento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Hoe kan je </a:t>
            </a:r>
            <a:r>
              <a:rPr lang="en" dirty="0">
                <a:solidFill>
                  <a:schemeClr val="accent2"/>
                </a:solidFill>
              </a:rPr>
              <a:t>werken</a:t>
            </a:r>
            <a:r>
              <a:rPr lang="en" dirty="0">
                <a:solidFill>
                  <a:schemeClr val="tx1"/>
                </a:solidFill>
              </a:rPr>
              <a:t> met </a:t>
            </a:r>
            <a:r>
              <a:rPr lang="en" dirty="0">
                <a:solidFill>
                  <a:schemeClr val="accent2"/>
                </a:solidFill>
              </a:rPr>
              <a:t>Studento</a:t>
            </a:r>
            <a:r>
              <a:rPr lang="en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nl-BE" dirty="0">
                <a:solidFill>
                  <a:schemeClr val="accent2"/>
                </a:solidFill>
              </a:rPr>
              <a:t>Vragen</a:t>
            </a:r>
            <a:r>
              <a:rPr lang="nl-BE" dirty="0">
                <a:solidFill>
                  <a:schemeClr val="tx1"/>
                </a:solidFill>
              </a:rPr>
              <a:t> beantwoorden en </a:t>
            </a:r>
            <a:r>
              <a:rPr lang="nl-BE" dirty="0">
                <a:solidFill>
                  <a:schemeClr val="accent2"/>
                </a:solidFill>
              </a:rPr>
              <a:t>code</a:t>
            </a:r>
            <a:r>
              <a:rPr lang="nl-BE" dirty="0">
                <a:solidFill>
                  <a:schemeClr val="tx1"/>
                </a:solidFill>
              </a:rPr>
              <a:t> overlopen.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5"/>
                </a:solidFill>
              </a:rPr>
              <a:t>&lt;p&gt; </a:t>
            </a:r>
            <a:r>
              <a:rPr lang="en" sz="2100" dirty="0">
                <a:solidFill>
                  <a:schemeClr val="tx1"/>
                </a:solidFill>
              </a:rPr>
              <a:t>Hoe gebruik je Studento? </a:t>
            </a:r>
            <a:r>
              <a:rPr lang="en" sz="2100" dirty="0">
                <a:solidFill>
                  <a:schemeClr val="accent5"/>
                </a:solidFill>
              </a:rPr>
              <a:t>&lt;/p&gt;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1854000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5800" dirty="0"/>
              <a:t>Hoe werkt </a:t>
            </a:r>
            <a:r>
              <a:rPr lang="nl-BE" sz="5800" dirty="0">
                <a:solidFill>
                  <a:schemeClr val="accent5"/>
                </a:solidFill>
              </a:rPr>
              <a:t>Studento</a:t>
            </a:r>
            <a:endParaRPr sz="5800" dirty="0">
              <a:solidFill>
                <a:schemeClr val="accent5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" b="1" i="0" dirty="0">
                <a:ln>
                  <a:noFill/>
                </a:ln>
                <a:solidFill>
                  <a:schemeClr val="accent5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03</a:t>
            </a:r>
            <a:endParaRPr b="1" i="0" dirty="0">
              <a:ln>
                <a:noFill/>
              </a:ln>
              <a:solidFill>
                <a:schemeClr val="accent5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6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;p34">
            <a:extLst>
              <a:ext uri="{FF2B5EF4-FFF2-40B4-BE49-F238E27FC236}">
                <a16:creationId xmlns:a16="http://schemas.microsoft.com/office/drawing/2014/main" id="{1C437AAF-671A-8520-5BCB-D1B05B424FBB}"/>
              </a:ext>
            </a:extLst>
          </p:cNvPr>
          <p:cNvSpPr/>
          <p:nvPr/>
        </p:nvSpPr>
        <p:spPr>
          <a:xfrm>
            <a:off x="335210" y="5682039"/>
            <a:ext cx="11630289" cy="866227"/>
          </a:xfrm>
          <a:prstGeom prst="roundRect">
            <a:avLst>
              <a:gd name="adj" fmla="val 13742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398284" y="5554297"/>
            <a:ext cx="11129100" cy="8662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nl-BE" dirty="0"/>
              <a:t>Het onderscheidt tussen leerkracht en leerling. </a:t>
            </a:r>
            <a:endParaRPr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CA69A24A-5C7A-2D89-4380-CB9245D21C67}"/>
              </a:ext>
            </a:extLst>
          </p:cNvPr>
          <p:cNvSpPr txBox="1"/>
          <p:nvPr/>
        </p:nvSpPr>
        <p:spPr>
          <a:xfrm>
            <a:off x="755809" y="146637"/>
            <a:ext cx="158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Leerkracht</a:t>
            </a:r>
            <a:endParaRPr lang="nl-BE" sz="1800" b="1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E14FC4B4-1042-4E1D-A613-7A0DEC44D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5"/>
          <a:stretch/>
        </p:blipFill>
        <p:spPr>
          <a:xfrm>
            <a:off x="755809" y="749479"/>
            <a:ext cx="10098806" cy="4677076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78F01B0E-0290-D774-986B-3FD7601AA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873" y="833060"/>
            <a:ext cx="2435961" cy="4404146"/>
          </a:xfrm>
          <a:prstGeom prst="rect">
            <a:avLst/>
          </a:prstGeom>
        </p:spPr>
      </p:pic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64D46AA7-755A-E2FE-CA1F-52A2F6374F04}"/>
              </a:ext>
            </a:extLst>
          </p:cNvPr>
          <p:cNvCxnSpPr>
            <a:cxnSpLocks/>
          </p:cNvCxnSpPr>
          <p:nvPr/>
        </p:nvCxnSpPr>
        <p:spPr>
          <a:xfrm flipV="1">
            <a:off x="2201153" y="2299316"/>
            <a:ext cx="886284" cy="239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0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;p34">
            <a:extLst>
              <a:ext uri="{FF2B5EF4-FFF2-40B4-BE49-F238E27FC236}">
                <a16:creationId xmlns:a16="http://schemas.microsoft.com/office/drawing/2014/main" id="{1C437AAF-671A-8520-5BCB-D1B05B424FBB}"/>
              </a:ext>
            </a:extLst>
          </p:cNvPr>
          <p:cNvSpPr/>
          <p:nvPr/>
        </p:nvSpPr>
        <p:spPr>
          <a:xfrm>
            <a:off x="335210" y="5682039"/>
            <a:ext cx="11630289" cy="866227"/>
          </a:xfrm>
          <a:prstGeom prst="roundRect">
            <a:avLst>
              <a:gd name="adj" fmla="val 13742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398284" y="5554297"/>
            <a:ext cx="11129100" cy="8662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nl-BE" dirty="0"/>
              <a:t>Het onderscheidt tussen leerkracht en leerling. </a:t>
            </a:r>
            <a:endParaRPr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CA69A24A-5C7A-2D89-4380-CB9245D21C67}"/>
              </a:ext>
            </a:extLst>
          </p:cNvPr>
          <p:cNvSpPr txBox="1"/>
          <p:nvPr/>
        </p:nvSpPr>
        <p:spPr>
          <a:xfrm>
            <a:off x="755809" y="146637"/>
            <a:ext cx="158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Leerkracht</a:t>
            </a:r>
            <a:endParaRPr lang="nl-BE" sz="1800" b="1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99A5C40-FA76-9DEA-90AF-4DFE472B8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15" y="696595"/>
            <a:ext cx="9955638" cy="4677076"/>
          </a:xfrm>
          <a:prstGeom prst="rect">
            <a:avLst/>
          </a:prstGeom>
        </p:spPr>
      </p:pic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64D46AA7-755A-E2FE-CA1F-52A2F6374F04}"/>
              </a:ext>
            </a:extLst>
          </p:cNvPr>
          <p:cNvCxnSpPr>
            <a:cxnSpLocks/>
          </p:cNvCxnSpPr>
          <p:nvPr/>
        </p:nvCxnSpPr>
        <p:spPr>
          <a:xfrm>
            <a:off x="2434230" y="2121764"/>
            <a:ext cx="1321024" cy="12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Afbeelding 7">
            <a:extLst>
              <a:ext uri="{FF2B5EF4-FFF2-40B4-BE49-F238E27FC236}">
                <a16:creationId xmlns:a16="http://schemas.microsoft.com/office/drawing/2014/main" id="{0ACFA721-FDE0-B164-C90A-4D37A2E62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914" y="1049103"/>
            <a:ext cx="239110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1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;p34">
            <a:extLst>
              <a:ext uri="{FF2B5EF4-FFF2-40B4-BE49-F238E27FC236}">
                <a16:creationId xmlns:a16="http://schemas.microsoft.com/office/drawing/2014/main" id="{1C437AAF-671A-8520-5BCB-D1B05B424FBB}"/>
              </a:ext>
            </a:extLst>
          </p:cNvPr>
          <p:cNvSpPr/>
          <p:nvPr/>
        </p:nvSpPr>
        <p:spPr>
          <a:xfrm>
            <a:off x="335210" y="5682039"/>
            <a:ext cx="11630289" cy="866227"/>
          </a:xfrm>
          <a:prstGeom prst="roundRect">
            <a:avLst>
              <a:gd name="adj" fmla="val 13742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398284" y="5554297"/>
            <a:ext cx="11129100" cy="8662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nl-BE" dirty="0"/>
              <a:t>Het onderscheidt tussen leerkracht en leerling. </a:t>
            </a:r>
            <a:endParaRPr dirty="0"/>
          </a:p>
        </p:txBody>
      </p:sp>
      <p:pic>
        <p:nvPicPr>
          <p:cNvPr id="27" name="Afbeelding 26">
            <a:extLst>
              <a:ext uri="{FF2B5EF4-FFF2-40B4-BE49-F238E27FC236}">
                <a16:creationId xmlns:a16="http://schemas.microsoft.com/office/drawing/2014/main" id="{78F01B0E-0290-D774-986B-3FD7601A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9" y="643711"/>
            <a:ext cx="2629267" cy="4753638"/>
          </a:xfrm>
          <a:prstGeom prst="rect">
            <a:avLst/>
          </a:prstGeom>
        </p:spPr>
      </p:pic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A9CD8135-A9DD-4C58-1D44-30EE5DA8CC94}"/>
              </a:ext>
            </a:extLst>
          </p:cNvPr>
          <p:cNvCxnSpPr>
            <a:cxnSpLocks/>
          </p:cNvCxnSpPr>
          <p:nvPr/>
        </p:nvCxnSpPr>
        <p:spPr>
          <a:xfrm flipH="1">
            <a:off x="2482806" y="3365263"/>
            <a:ext cx="654243" cy="127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870982A-6CE2-7DD0-5273-39698BADC666}"/>
              </a:ext>
            </a:extLst>
          </p:cNvPr>
          <p:cNvCxnSpPr>
            <a:cxnSpLocks/>
          </p:cNvCxnSpPr>
          <p:nvPr/>
        </p:nvCxnSpPr>
        <p:spPr>
          <a:xfrm flipH="1">
            <a:off x="2119330" y="3807642"/>
            <a:ext cx="1017719" cy="214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CA69A24A-5C7A-2D89-4380-CB9245D21C67}"/>
              </a:ext>
            </a:extLst>
          </p:cNvPr>
          <p:cNvSpPr txBox="1"/>
          <p:nvPr/>
        </p:nvSpPr>
        <p:spPr>
          <a:xfrm>
            <a:off x="755809" y="146637"/>
            <a:ext cx="158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Leerkracht</a:t>
            </a:r>
            <a:endParaRPr lang="nl-BE" sz="1800" b="1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B749ADD0-9E41-DEA7-EF35-96730297BB34}"/>
              </a:ext>
            </a:extLst>
          </p:cNvPr>
          <p:cNvSpPr txBox="1"/>
          <p:nvPr/>
        </p:nvSpPr>
        <p:spPr>
          <a:xfrm>
            <a:off x="6648627" y="280910"/>
            <a:ext cx="13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Leerling</a:t>
            </a:r>
            <a:endParaRPr lang="nl-BE" sz="1800" b="1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4AE09EC-EE40-FC31-ABB1-900EF3B1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721" y="938573"/>
            <a:ext cx="2962051" cy="4458776"/>
          </a:xfrm>
          <a:prstGeom prst="rect">
            <a:avLst/>
          </a:prstGeom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9D49602D-D867-F528-5729-4AAA1B13FD18}"/>
              </a:ext>
            </a:extLst>
          </p:cNvPr>
          <p:cNvCxnSpPr>
            <a:cxnSpLocks/>
          </p:cNvCxnSpPr>
          <p:nvPr/>
        </p:nvCxnSpPr>
        <p:spPr>
          <a:xfrm flipH="1">
            <a:off x="8581746" y="3592821"/>
            <a:ext cx="1017719" cy="214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CC4BA4D7-4579-C582-5605-C1A00CECE262}"/>
              </a:ext>
            </a:extLst>
          </p:cNvPr>
          <p:cNvCxnSpPr>
            <a:cxnSpLocks/>
          </p:cNvCxnSpPr>
          <p:nvPr/>
        </p:nvCxnSpPr>
        <p:spPr>
          <a:xfrm flipH="1">
            <a:off x="2471707" y="2703974"/>
            <a:ext cx="940523" cy="226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77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;p34">
            <a:extLst>
              <a:ext uri="{FF2B5EF4-FFF2-40B4-BE49-F238E27FC236}">
                <a16:creationId xmlns:a16="http://schemas.microsoft.com/office/drawing/2014/main" id="{1C437AAF-671A-8520-5BCB-D1B05B424FBB}"/>
              </a:ext>
            </a:extLst>
          </p:cNvPr>
          <p:cNvSpPr/>
          <p:nvPr/>
        </p:nvSpPr>
        <p:spPr>
          <a:xfrm>
            <a:off x="335210" y="5682039"/>
            <a:ext cx="11630289" cy="866227"/>
          </a:xfrm>
          <a:prstGeom prst="roundRect">
            <a:avLst>
              <a:gd name="adj" fmla="val 13742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398284" y="5554297"/>
            <a:ext cx="11129100" cy="8662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nl-BE" dirty="0"/>
              <a:t>Een evaluatie aanmaken. </a:t>
            </a:r>
            <a:endParaRPr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CA69A24A-5C7A-2D89-4380-CB9245D21C67}"/>
              </a:ext>
            </a:extLst>
          </p:cNvPr>
          <p:cNvSpPr txBox="1"/>
          <p:nvPr/>
        </p:nvSpPr>
        <p:spPr>
          <a:xfrm>
            <a:off x="755809" y="146637"/>
            <a:ext cx="158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Leerkracht</a:t>
            </a:r>
            <a:endParaRPr lang="nl-BE" sz="1800" b="1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4FDD20A-2611-C5C4-DE4B-1810CC33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67" y="643711"/>
            <a:ext cx="9997467" cy="46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3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;p34">
            <a:extLst>
              <a:ext uri="{FF2B5EF4-FFF2-40B4-BE49-F238E27FC236}">
                <a16:creationId xmlns:a16="http://schemas.microsoft.com/office/drawing/2014/main" id="{1C437AAF-671A-8520-5BCB-D1B05B424FBB}"/>
              </a:ext>
            </a:extLst>
          </p:cNvPr>
          <p:cNvSpPr/>
          <p:nvPr/>
        </p:nvSpPr>
        <p:spPr>
          <a:xfrm>
            <a:off x="280855" y="5699794"/>
            <a:ext cx="11630289" cy="866227"/>
          </a:xfrm>
          <a:prstGeom prst="roundRect">
            <a:avLst>
              <a:gd name="adj" fmla="val 13742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398284" y="5554297"/>
            <a:ext cx="11129100" cy="8662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nl-BE" dirty="0"/>
              <a:t>Bestaande evaluaties bekijken. </a:t>
            </a:r>
            <a:endParaRPr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CA69A24A-5C7A-2D89-4380-CB9245D21C67}"/>
              </a:ext>
            </a:extLst>
          </p:cNvPr>
          <p:cNvSpPr txBox="1"/>
          <p:nvPr/>
        </p:nvSpPr>
        <p:spPr>
          <a:xfrm>
            <a:off x="755809" y="146637"/>
            <a:ext cx="158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Leerkracht</a:t>
            </a:r>
            <a:endParaRPr lang="nl-BE" sz="1800" b="1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71E7D0B-9716-1AE4-9689-B0864F6E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73" y="944352"/>
            <a:ext cx="8925017" cy="4239265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FE5376F1-0730-F2C1-AE37-60E980726E43}"/>
              </a:ext>
            </a:extLst>
          </p:cNvPr>
          <p:cNvSpPr txBox="1"/>
          <p:nvPr/>
        </p:nvSpPr>
        <p:spPr>
          <a:xfrm>
            <a:off x="1608608" y="3524435"/>
            <a:ext cx="73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chemeClr val="tx1"/>
                </a:solidFill>
              </a:rPr>
              <a:t>Titel</a:t>
            </a:r>
            <a:endParaRPr lang="nl-BE" b="1" dirty="0">
              <a:solidFill>
                <a:schemeClr val="tx1"/>
              </a:solidFill>
            </a:endParaRP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B50BFC99-A02C-5C90-B583-542538C0E682}"/>
              </a:ext>
            </a:extLst>
          </p:cNvPr>
          <p:cNvCxnSpPr>
            <a:cxnSpLocks/>
          </p:cNvCxnSpPr>
          <p:nvPr/>
        </p:nvCxnSpPr>
        <p:spPr>
          <a:xfrm>
            <a:off x="2332653" y="3786974"/>
            <a:ext cx="410547" cy="252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AF21A416-ABA0-BCD4-EF12-EFA31990E7F5}"/>
              </a:ext>
            </a:extLst>
          </p:cNvPr>
          <p:cNvSpPr txBox="1"/>
          <p:nvPr/>
        </p:nvSpPr>
        <p:spPr>
          <a:xfrm>
            <a:off x="854942" y="4122095"/>
            <a:ext cx="1477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chemeClr val="tx1"/>
                </a:solidFill>
              </a:rPr>
              <a:t>Beschrijving</a:t>
            </a:r>
            <a:endParaRPr lang="nl-BE" b="1" dirty="0">
              <a:solidFill>
                <a:schemeClr val="tx1"/>
              </a:solidFill>
            </a:endParaRP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0E4A7414-0D69-5AB6-8B9C-445D326E00DB}"/>
              </a:ext>
            </a:extLst>
          </p:cNvPr>
          <p:cNvCxnSpPr>
            <a:cxnSpLocks/>
          </p:cNvCxnSpPr>
          <p:nvPr/>
        </p:nvCxnSpPr>
        <p:spPr>
          <a:xfrm>
            <a:off x="2332652" y="4283668"/>
            <a:ext cx="348404" cy="14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04F13A41-1C3C-B504-58A6-CD67E71266AA}"/>
              </a:ext>
            </a:extLst>
          </p:cNvPr>
          <p:cNvSpPr txBox="1"/>
          <p:nvPr/>
        </p:nvSpPr>
        <p:spPr>
          <a:xfrm>
            <a:off x="3936037" y="4279421"/>
            <a:ext cx="1301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>
                <a:solidFill>
                  <a:schemeClr val="tx1"/>
                </a:solidFill>
              </a:rPr>
              <a:t>Naam leerkracht</a:t>
            </a:r>
            <a:endParaRPr lang="nl-BE" b="1" dirty="0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CE972D8B-BE2E-BF8E-51AD-353E98F99E9A}"/>
              </a:ext>
            </a:extLst>
          </p:cNvPr>
          <p:cNvCxnSpPr>
            <a:cxnSpLocks/>
          </p:cNvCxnSpPr>
          <p:nvPr/>
        </p:nvCxnSpPr>
        <p:spPr>
          <a:xfrm flipH="1" flipV="1">
            <a:off x="3690936" y="3960000"/>
            <a:ext cx="437181" cy="338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982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;p34">
            <a:extLst>
              <a:ext uri="{FF2B5EF4-FFF2-40B4-BE49-F238E27FC236}">
                <a16:creationId xmlns:a16="http://schemas.microsoft.com/office/drawing/2014/main" id="{1C437AAF-671A-8520-5BCB-D1B05B424FBB}"/>
              </a:ext>
            </a:extLst>
          </p:cNvPr>
          <p:cNvSpPr/>
          <p:nvPr/>
        </p:nvSpPr>
        <p:spPr>
          <a:xfrm>
            <a:off x="335210" y="5682039"/>
            <a:ext cx="11630289" cy="866227"/>
          </a:xfrm>
          <a:prstGeom prst="roundRect">
            <a:avLst>
              <a:gd name="adj" fmla="val 13742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398284" y="5554297"/>
            <a:ext cx="11129100" cy="8662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nl-BE" dirty="0"/>
              <a:t>De vragen van de evaluatie beantwoorden. </a:t>
            </a:r>
            <a:endParaRPr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CA69A24A-5C7A-2D89-4380-CB9245D21C67}"/>
              </a:ext>
            </a:extLst>
          </p:cNvPr>
          <p:cNvSpPr txBox="1"/>
          <p:nvPr/>
        </p:nvSpPr>
        <p:spPr>
          <a:xfrm>
            <a:off x="755809" y="146637"/>
            <a:ext cx="158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Leerkracht</a:t>
            </a:r>
            <a:endParaRPr lang="nl-BE" sz="1800" b="1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AD1BBC1-2D2E-34DD-30E8-1A264EB5A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11" y="1013750"/>
            <a:ext cx="10363200" cy="32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53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;p34">
            <a:extLst>
              <a:ext uri="{FF2B5EF4-FFF2-40B4-BE49-F238E27FC236}">
                <a16:creationId xmlns:a16="http://schemas.microsoft.com/office/drawing/2014/main" id="{1C437AAF-671A-8520-5BCB-D1B05B424FBB}"/>
              </a:ext>
            </a:extLst>
          </p:cNvPr>
          <p:cNvSpPr/>
          <p:nvPr/>
        </p:nvSpPr>
        <p:spPr>
          <a:xfrm>
            <a:off x="335210" y="5682039"/>
            <a:ext cx="11630289" cy="866227"/>
          </a:xfrm>
          <a:prstGeom prst="roundRect">
            <a:avLst>
              <a:gd name="adj" fmla="val 13742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335210" y="5127838"/>
            <a:ext cx="11129100" cy="14204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nl-BE" dirty="0"/>
              <a:t>Dan kan de leerkracht bij </a:t>
            </a:r>
            <a:r>
              <a:rPr lang="nl-BE" dirty="0" err="1"/>
              <a:t>results</a:t>
            </a:r>
            <a:r>
              <a:rPr lang="nl-BE" dirty="0"/>
              <a:t> een </a:t>
            </a:r>
            <a:r>
              <a:rPr lang="nl-BE" dirty="0" err="1"/>
              <a:t>enquete</a:t>
            </a:r>
            <a:r>
              <a:rPr lang="nl-BE" dirty="0"/>
              <a:t> selecteren waarna alle leerlingen verschijnen die deze al hebben ingevuld en dan kan je per persoon hun antwoorden zien. </a:t>
            </a:r>
            <a:endParaRPr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CA69A24A-5C7A-2D89-4380-CB9245D21C67}"/>
              </a:ext>
            </a:extLst>
          </p:cNvPr>
          <p:cNvSpPr txBox="1"/>
          <p:nvPr/>
        </p:nvSpPr>
        <p:spPr>
          <a:xfrm>
            <a:off x="755809" y="146637"/>
            <a:ext cx="158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Leerkracht</a:t>
            </a:r>
            <a:endParaRPr lang="nl-BE" sz="1800" b="1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F435A6-5C21-1E18-CB95-AB5865E9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56" y="772356"/>
            <a:ext cx="9431598" cy="43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49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;p34">
            <a:extLst>
              <a:ext uri="{FF2B5EF4-FFF2-40B4-BE49-F238E27FC236}">
                <a16:creationId xmlns:a16="http://schemas.microsoft.com/office/drawing/2014/main" id="{1C437AAF-671A-8520-5BCB-D1B05B424FBB}"/>
              </a:ext>
            </a:extLst>
          </p:cNvPr>
          <p:cNvSpPr/>
          <p:nvPr/>
        </p:nvSpPr>
        <p:spPr>
          <a:xfrm>
            <a:off x="335210" y="5682039"/>
            <a:ext cx="11630289" cy="866227"/>
          </a:xfrm>
          <a:prstGeom prst="roundRect">
            <a:avLst>
              <a:gd name="adj" fmla="val 13742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469511" y="5483276"/>
            <a:ext cx="11129100" cy="8662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nl-BE" dirty="0"/>
              <a:t>Hier kan de leerkracht zelf klassen/groepen aanmaken die ze dan kan gebruiken bij het aanmaken van evaluaties voor wie deze zijn</a:t>
            </a:r>
            <a:endParaRPr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CA69A24A-5C7A-2D89-4380-CB9245D21C67}"/>
              </a:ext>
            </a:extLst>
          </p:cNvPr>
          <p:cNvSpPr txBox="1"/>
          <p:nvPr/>
        </p:nvSpPr>
        <p:spPr>
          <a:xfrm>
            <a:off x="755809" y="146637"/>
            <a:ext cx="158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Leerkracht</a:t>
            </a:r>
            <a:endParaRPr lang="nl-BE" sz="1800" b="1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3A4D02F-4F61-D832-C160-82331D4EF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"/>
          <a:stretch/>
        </p:blipFill>
        <p:spPr>
          <a:xfrm>
            <a:off x="593389" y="643711"/>
            <a:ext cx="10604312" cy="491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0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;p34">
            <a:extLst>
              <a:ext uri="{FF2B5EF4-FFF2-40B4-BE49-F238E27FC236}">
                <a16:creationId xmlns:a16="http://schemas.microsoft.com/office/drawing/2014/main" id="{1C437AAF-671A-8520-5BCB-D1B05B424FBB}"/>
              </a:ext>
            </a:extLst>
          </p:cNvPr>
          <p:cNvSpPr/>
          <p:nvPr/>
        </p:nvSpPr>
        <p:spPr>
          <a:xfrm>
            <a:off x="335210" y="5682039"/>
            <a:ext cx="11630289" cy="866227"/>
          </a:xfrm>
          <a:prstGeom prst="roundRect">
            <a:avLst>
              <a:gd name="adj" fmla="val 13742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4294967295"/>
          </p:nvPr>
        </p:nvSpPr>
        <p:spPr>
          <a:xfrm>
            <a:off x="398284" y="5554297"/>
            <a:ext cx="11129100" cy="8662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nl-BE" dirty="0"/>
              <a:t>De klas waar hij/zij in zit veranderen. </a:t>
            </a:r>
            <a:endParaRPr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CA69A24A-5C7A-2D89-4380-CB9245D21C67}"/>
              </a:ext>
            </a:extLst>
          </p:cNvPr>
          <p:cNvSpPr txBox="1"/>
          <p:nvPr/>
        </p:nvSpPr>
        <p:spPr>
          <a:xfrm>
            <a:off x="9864299" y="309734"/>
            <a:ext cx="158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Leerling</a:t>
            </a:r>
            <a:endParaRPr lang="nl-BE" sz="1800" b="1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AA8A37C-606E-5047-606F-E8F72B0A8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4" y="1118585"/>
            <a:ext cx="10728078" cy="36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7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sz="2100" dirty="0">
                <a:solidFill>
                  <a:schemeClr val="tx1"/>
                </a:solidFill>
              </a:rPr>
              <a:t>Wat is </a:t>
            </a:r>
            <a:r>
              <a:rPr lang="en" sz="2100" dirty="0">
                <a:solidFill>
                  <a:schemeClr val="accent1"/>
                </a:solidFill>
              </a:rPr>
              <a:t>STUDENTO</a:t>
            </a:r>
            <a:r>
              <a:rPr lang="en" sz="2100" dirty="0">
                <a:solidFill>
                  <a:schemeClr val="tx1"/>
                </a:solidFill>
              </a:rPr>
              <a:t> en hoe kwam het tot stand?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nl-NL" sz="4800" dirty="0">
                <a:solidFill>
                  <a:schemeClr val="accent1"/>
                </a:solidFill>
              </a:rPr>
              <a:t>Introductie</a:t>
            </a:r>
            <a:r>
              <a:rPr lang="nl-NL" sz="4800" dirty="0"/>
              <a:t> van onze </a:t>
            </a:r>
            <a:r>
              <a:rPr lang="nl-NL" sz="4800" dirty="0">
                <a:solidFill>
                  <a:schemeClr val="tx1"/>
                </a:solidFill>
              </a:rPr>
              <a:t>GIP</a:t>
            </a:r>
            <a:r>
              <a:rPr lang="nl-NL" sz="4800" dirty="0"/>
              <a:t> en </a:t>
            </a:r>
            <a:r>
              <a:rPr lang="nl-NL" sz="4800" dirty="0">
                <a:solidFill>
                  <a:schemeClr val="accent1"/>
                </a:solidFill>
              </a:rPr>
              <a:t>aanleiding</a:t>
            </a:r>
            <a:r>
              <a:rPr lang="nl-NL" sz="4800" dirty="0"/>
              <a:t> hiernaar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sz="2100" dirty="0">
                <a:solidFill>
                  <a:schemeClr val="tx1"/>
                </a:solidFill>
              </a:rPr>
              <a:t>Demo!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>
                <a:solidFill>
                  <a:schemeClr val="tx1"/>
                </a:solidFill>
              </a:rPr>
              <a:t>Een</a:t>
            </a:r>
            <a:r>
              <a:rPr lang="nl-BE" dirty="0">
                <a:solidFill>
                  <a:schemeClr val="accent1"/>
                </a:solidFill>
              </a:rPr>
              <a:t> DEMO </a:t>
            </a:r>
            <a:r>
              <a:rPr lang="nl-BE" dirty="0">
                <a:solidFill>
                  <a:schemeClr val="tx1"/>
                </a:solidFill>
              </a:rPr>
              <a:t>van</a:t>
            </a:r>
            <a:r>
              <a:rPr lang="nl-BE" dirty="0">
                <a:solidFill>
                  <a:schemeClr val="accent1"/>
                </a:solidFill>
              </a:rPr>
              <a:t> Studento</a:t>
            </a:r>
            <a:endParaRPr lang="nl-BE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nl-BE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088812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sz="2100" dirty="0">
                <a:solidFill>
                  <a:schemeClr val="tx1"/>
                </a:solidFill>
              </a:rPr>
              <a:t>Wat mist Studento nog?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5800" dirty="0">
                <a:solidFill>
                  <a:schemeClr val="tx1"/>
                </a:solidFill>
              </a:rPr>
              <a:t>H</a:t>
            </a:r>
            <a:r>
              <a:rPr lang="en" sz="5800">
                <a:solidFill>
                  <a:schemeClr val="tx1"/>
                </a:solidFill>
              </a:rPr>
              <a:t>ier nog 1 onderwerp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</a:t>
            </a:r>
            <a:r>
              <a:rPr lang="nl-BE" b="1" dirty="0">
                <a:solidFill>
                  <a:schemeClr val="accent3"/>
                </a:solidFill>
                <a:latin typeface="Roboto Mono"/>
              </a:rPr>
              <a:t>5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972283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2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sz="2100" dirty="0">
                <a:solidFill>
                  <a:schemeClr val="tx1"/>
                </a:solidFill>
              </a:rPr>
              <a:t>Wat mist er nog </a:t>
            </a:r>
            <a:r>
              <a:rPr lang="en" sz="2100">
                <a:solidFill>
                  <a:schemeClr val="tx1"/>
                </a:solidFill>
              </a:rPr>
              <a:t>aan </a:t>
            </a:r>
            <a:r>
              <a:rPr lang="en" sz="2100">
                <a:solidFill>
                  <a:schemeClr val="accent2"/>
                </a:solidFill>
              </a:rPr>
              <a:t>STUDENTO</a:t>
            </a:r>
            <a:r>
              <a:rPr lang="en" sz="2100">
                <a:solidFill>
                  <a:schemeClr val="tx1"/>
                </a:solidFill>
              </a:rPr>
              <a:t> </a:t>
            </a:r>
            <a:r>
              <a:rPr lang="en" sz="2100" dirty="0">
                <a:solidFill>
                  <a:schemeClr val="tx1"/>
                </a:solidFill>
              </a:rPr>
              <a:t>en wat gaan welke atributen gaan we nog toevoegen? </a:t>
            </a:r>
            <a:r>
              <a:rPr lang="en" sz="2100" dirty="0">
                <a:solidFill>
                  <a:schemeClr val="accent2"/>
                </a:solidFill>
              </a:rPr>
              <a:t>&lt;/p&gt;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1854000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5800" dirty="0">
                <a:solidFill>
                  <a:schemeClr val="accent2"/>
                </a:solidFill>
              </a:rPr>
              <a:t>Code</a:t>
            </a:r>
            <a:r>
              <a:rPr lang="nl-BE" sz="5800" dirty="0"/>
              <a:t> overlopen</a:t>
            </a:r>
            <a:endParaRPr sz="5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" b="1" i="0" dirty="0">
                <a:ln>
                  <a:noFill/>
                </a:ln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06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51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sz="9000" dirty="0">
                <a:solidFill>
                  <a:schemeClr val="accent3"/>
                </a:solidFill>
              </a:rPr>
              <a:t>YOU!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b="0" dirty="0">
                <a:solidFill>
                  <a:schemeClr val="accent3"/>
                </a:solidFill>
              </a:rPr>
              <a:t>&lt;p&gt;</a:t>
            </a:r>
            <a:r>
              <a:rPr lang="en" b="0" dirty="0"/>
              <a:t> </a:t>
            </a:r>
            <a:r>
              <a:rPr lang="en" dirty="0"/>
              <a:t>Zijn er nog </a:t>
            </a:r>
            <a:r>
              <a:rPr lang="en" sz="2400" dirty="0">
                <a:solidFill>
                  <a:schemeClr val="accent3"/>
                </a:solidFill>
              </a:rPr>
              <a:t>vragen</a:t>
            </a:r>
            <a:r>
              <a:rPr lang="en" dirty="0"/>
              <a:t>? </a:t>
            </a:r>
            <a:r>
              <a:rPr lang="en" sz="2000" b="0" dirty="0">
                <a:solidFill>
                  <a:schemeClr val="accent3"/>
                </a:solidFill>
              </a:rPr>
              <a:t>&lt;/p&gt;</a:t>
            </a:r>
            <a:endParaRPr b="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D99530-E817-311E-E006-5CD4A97AD47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BE" dirty="0"/>
              <a:t> Beau Frans</a:t>
            </a:r>
          </a:p>
          <a:p>
            <a:pPr marL="114300" indent="0">
              <a:buNone/>
            </a:pPr>
            <a:r>
              <a:rPr lang="nl-BE" dirty="0"/>
              <a:t> &amp;</a:t>
            </a:r>
          </a:p>
          <a:p>
            <a:pPr marL="114300" indent="0">
              <a:buNone/>
            </a:pPr>
            <a:r>
              <a:rPr lang="nl-BE" dirty="0"/>
              <a:t> Kobe Vervaele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C9DD16-2DA4-42C5-495C-1B49BF4C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190" y="3787601"/>
            <a:ext cx="1535837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nl-BE" altLang="nl-BE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Studento</a:t>
            </a:r>
            <a:endParaRPr kumimoji="0" lang="nl-BE" altLang="nl-B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ui-sans-serif"/>
              </a:rPr>
            </a:b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Studento">
            <a:hlinkClick r:id="rId3"/>
            <a:extLst>
              <a:ext uri="{FF2B5EF4-FFF2-40B4-BE49-F238E27FC236}">
                <a16:creationId xmlns:a16="http://schemas.microsoft.com/office/drawing/2014/main" id="{6C8799CE-2931-9D5B-7330-6AC3E526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535" y="4134470"/>
            <a:ext cx="870010" cy="66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Probleem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1201000" y="230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b="0" dirty="0">
                <a:solidFill>
                  <a:schemeClr val="accent3"/>
                </a:solidFill>
              </a:rPr>
              <a:t>&lt;p&gt;</a:t>
            </a:r>
            <a:r>
              <a:rPr lang="en" b="0" dirty="0"/>
              <a:t> Opdracht voorgesteld door mevrouw </a:t>
            </a:r>
            <a:br>
              <a:rPr lang="en" b="0" dirty="0"/>
            </a:br>
            <a:r>
              <a:rPr lang="en" b="0" dirty="0"/>
              <a:t>Van Den Bosch </a:t>
            </a:r>
            <a:r>
              <a:rPr lang="en" b="0" dirty="0">
                <a:solidFill>
                  <a:schemeClr val="accent3"/>
                </a:solidFill>
              </a:rPr>
              <a:t>&lt;/p&gt; </a:t>
            </a:r>
            <a:endParaRPr b="0" dirty="0">
              <a:solidFill>
                <a:schemeClr val="accent3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200999" y="3200335"/>
            <a:ext cx="7568928" cy="24120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Problemen</a:t>
            </a:r>
            <a:r>
              <a:rPr lang="en-US" dirty="0"/>
              <a:t> met </a:t>
            </a:r>
            <a:r>
              <a:rPr lang="en" dirty="0">
                <a:solidFill>
                  <a:schemeClr val="accent3"/>
                </a:solidFill>
              </a:rPr>
              <a:t>CompassMe</a:t>
            </a:r>
            <a:r>
              <a:rPr lang="en-US" dirty="0"/>
              <a:t> -&gt; </a:t>
            </a:r>
            <a:r>
              <a:rPr lang="nl-BE" dirty="0"/>
              <a:t>Evaluatietool door vlajo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b="1" dirty="0"/>
              <a:t>Niet gebruiksvriendelijk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dirty="0"/>
              <a:t>Informatie</a:t>
            </a:r>
            <a:r>
              <a:rPr lang="en-US" dirty="0"/>
              <a:t> </a:t>
            </a:r>
            <a:r>
              <a:rPr lang="nl-BE" dirty="0"/>
              <a:t>verdween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dirty="0"/>
              <a:t>Geen password reset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dirty="0"/>
              <a:t>Afdruksysteem kon niet individueel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Oplossing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1201000" y="2305300"/>
            <a:ext cx="9293818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b="0" dirty="0">
                <a:solidFill>
                  <a:schemeClr val="accent2"/>
                </a:solidFill>
              </a:rPr>
              <a:t>&lt;p&gt; </a:t>
            </a:r>
            <a:r>
              <a:rPr lang="en" b="0" dirty="0"/>
              <a:t>Onze eigen evaluatietool maken genaamd </a:t>
            </a:r>
            <a:r>
              <a:rPr lang="en" b="0" dirty="0">
                <a:solidFill>
                  <a:schemeClr val="accent2"/>
                </a:solidFill>
              </a:rPr>
              <a:t>Studento &lt;/p&gt; </a:t>
            </a:r>
            <a:endParaRPr b="0" dirty="0">
              <a:solidFill>
                <a:schemeClr val="accent2"/>
              </a:solidFill>
            </a:endParaRP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201000" y="3023200"/>
            <a:ext cx="5179018" cy="24120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Vervanger voor </a:t>
            </a:r>
            <a:r>
              <a:rPr lang="en" dirty="0">
                <a:solidFill>
                  <a:schemeClr val="accent2"/>
                </a:solidFill>
              </a:rPr>
              <a:t>CompassMe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b="1" dirty="0"/>
              <a:t>Gebruiksvriendelijkheid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dirty="0"/>
              <a:t>Simpel design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dirty="0"/>
              <a:t>Password reset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dirty="0"/>
              <a:t>Afdruk systeem</a:t>
            </a:r>
          </a:p>
        </p:txBody>
      </p:sp>
    </p:spTree>
    <p:extLst>
      <p:ext uri="{BB962C8B-B14F-4D97-AF65-F5344CB8AC3E}">
        <p14:creationId xmlns:p14="http://schemas.microsoft.com/office/powerpoint/2010/main" val="107192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sz="2100" dirty="0">
                <a:solidFill>
                  <a:schemeClr val="tx1"/>
                </a:solidFill>
              </a:rPr>
              <a:t>Hoe zijn we begonnen?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Het </a:t>
            </a:r>
            <a:r>
              <a:rPr lang="en" sz="5800" dirty="0">
                <a:solidFill>
                  <a:schemeClr val="accent3"/>
                </a:solidFill>
              </a:rPr>
              <a:t>begin</a:t>
            </a:r>
            <a:r>
              <a:rPr lang="en" sz="5800" dirty="0"/>
              <a:t> van </a:t>
            </a:r>
            <a:r>
              <a:rPr lang="en" sz="5800" dirty="0">
                <a:solidFill>
                  <a:schemeClr val="accent3"/>
                </a:solidFill>
              </a:rPr>
              <a:t>Studento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49" y="358863"/>
            <a:ext cx="10725069" cy="10023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Hoe zijn we er aan </a:t>
            </a:r>
            <a:r>
              <a:rPr lang="en" sz="6000" dirty="0">
                <a:solidFill>
                  <a:schemeClr val="accent1"/>
                </a:solidFill>
              </a:rPr>
              <a:t>begonnen</a:t>
            </a:r>
            <a:r>
              <a:rPr lang="en" sz="6000" dirty="0">
                <a:solidFill>
                  <a:schemeClr val="tx1"/>
                </a:solidFill>
              </a:rPr>
              <a:t>?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&lt;stap1&gt; </a:t>
            </a:r>
            <a:r>
              <a:rPr lang="en" dirty="0">
                <a:solidFill>
                  <a:schemeClr val="tx1"/>
                </a:solidFill>
              </a:rPr>
              <a:t>Welke </a:t>
            </a:r>
            <a:r>
              <a:rPr lang="en" dirty="0">
                <a:solidFill>
                  <a:schemeClr val="accent3"/>
                </a:solidFill>
              </a:rPr>
              <a:t>programmeertaal</a:t>
            </a:r>
            <a:r>
              <a:rPr lang="en" dirty="0">
                <a:solidFill>
                  <a:schemeClr val="tx1"/>
                </a:solidFill>
              </a:rPr>
              <a:t> en </a:t>
            </a:r>
            <a:r>
              <a:rPr lang="en" dirty="0">
                <a:solidFill>
                  <a:schemeClr val="accent3"/>
                </a:solidFill>
              </a:rPr>
              <a:t>database</a:t>
            </a:r>
            <a:r>
              <a:rPr lang="en" dirty="0">
                <a:solidFill>
                  <a:schemeClr val="tx1"/>
                </a:solidFill>
              </a:rPr>
              <a:t> gaan we gebruiken?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&lt;/stap1&gt;</a:t>
            </a:r>
            <a:endParaRPr dirty="0"/>
          </a:p>
        </p:txBody>
      </p:sp>
      <p:sp>
        <p:nvSpPr>
          <p:cNvPr id="4" name="Google Shape;442;p29">
            <a:extLst>
              <a:ext uri="{FF2B5EF4-FFF2-40B4-BE49-F238E27FC236}">
                <a16:creationId xmlns:a16="http://schemas.microsoft.com/office/drawing/2014/main" id="{AC926F13-6A3B-CA83-7A7F-5449E4D85224}"/>
              </a:ext>
            </a:extLst>
          </p:cNvPr>
          <p:cNvSpPr txBox="1">
            <a:spLocks/>
          </p:cNvSpPr>
          <p:nvPr/>
        </p:nvSpPr>
        <p:spPr>
          <a:xfrm>
            <a:off x="1217550" y="2284276"/>
            <a:ext cx="9755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React, Tailwind CSS en Firebase</a:t>
            </a:r>
          </a:p>
        </p:txBody>
      </p:sp>
      <p:pic>
        <p:nvPicPr>
          <p:cNvPr id="11" name="Picture 12" descr="React.js from scratch - DEV Community 👩‍💻👨‍💻">
            <a:extLst>
              <a:ext uri="{FF2B5EF4-FFF2-40B4-BE49-F238E27FC236}">
                <a16:creationId xmlns:a16="http://schemas.microsoft.com/office/drawing/2014/main" id="{824DC925-218D-9958-0F47-C5D636B1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072" y="2284276"/>
            <a:ext cx="999028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12" name="Picture 2" descr="Tailwind CSS SVG Vector Logos - Vector Logo Zone">
            <a:extLst>
              <a:ext uri="{FF2B5EF4-FFF2-40B4-BE49-F238E27FC236}">
                <a16:creationId xmlns:a16="http://schemas.microsoft.com/office/drawing/2014/main" id="{C2E87A89-2479-2397-4B54-E4D78C789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92" y="2284276"/>
            <a:ext cx="1123906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D877C31-DB92-1389-19C3-744FD6867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190" y="2284276"/>
            <a:ext cx="1123906" cy="561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933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0;p32">
            <a:extLst>
              <a:ext uri="{FF2B5EF4-FFF2-40B4-BE49-F238E27FC236}">
                <a16:creationId xmlns:a16="http://schemas.microsoft.com/office/drawing/2014/main" id="{BAE189B0-D503-BEF4-10C6-F72BCBA2EDAE}"/>
              </a:ext>
            </a:extLst>
          </p:cNvPr>
          <p:cNvSpPr/>
          <p:nvPr/>
        </p:nvSpPr>
        <p:spPr>
          <a:xfrm>
            <a:off x="1007650" y="744718"/>
            <a:ext cx="5282219" cy="4082266"/>
          </a:xfrm>
          <a:prstGeom prst="roundRect">
            <a:avLst>
              <a:gd name="adj" fmla="val 863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6" name="Picture 12" descr="React.js from scratch - DEV Community 👩‍💻👨‍💻">
            <a:extLst>
              <a:ext uri="{FF2B5EF4-FFF2-40B4-BE49-F238E27FC236}">
                <a16:creationId xmlns:a16="http://schemas.microsoft.com/office/drawing/2014/main" id="{65675A15-8472-7692-3363-3879207A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87" y="1521008"/>
            <a:ext cx="4160363" cy="2340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65" name="Google Shape;465;p32"/>
          <p:cNvSpPr txBox="1">
            <a:spLocks noGrp="1"/>
          </p:cNvSpPr>
          <p:nvPr>
            <p:ph type="title" idx="4294967295"/>
          </p:nvPr>
        </p:nvSpPr>
        <p:spPr>
          <a:xfrm>
            <a:off x="1292671" y="1156700"/>
            <a:ext cx="5889600" cy="343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1"/>
                </a:solidFill>
              </a:rPr>
              <a:t>Waarom</a:t>
            </a:r>
            <a:r>
              <a:rPr lang="en" sz="6600" dirty="0"/>
              <a:t> wij werken met </a:t>
            </a:r>
            <a:r>
              <a:rPr lang="en" sz="9600" dirty="0">
                <a:solidFill>
                  <a:schemeClr val="accent1"/>
                </a:solidFill>
              </a:rPr>
              <a:t>REACT</a:t>
            </a:r>
            <a:endParaRPr sz="9600" dirty="0"/>
          </a:p>
        </p:txBody>
      </p:sp>
      <p:grpSp>
        <p:nvGrpSpPr>
          <p:cNvPr id="466" name="Google Shape;466;p32"/>
          <p:cNvGrpSpPr/>
          <p:nvPr/>
        </p:nvGrpSpPr>
        <p:grpSpPr>
          <a:xfrm>
            <a:off x="1199826" y="892363"/>
            <a:ext cx="635280" cy="147600"/>
            <a:chOff x="2147366" y="4139382"/>
            <a:chExt cx="635280" cy="147600"/>
          </a:xfrm>
        </p:grpSpPr>
        <p:sp>
          <p:nvSpPr>
            <p:cNvPr id="467" name="Google Shape;467;p3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p32"/>
          <p:cNvSpPr/>
          <p:nvPr/>
        </p:nvSpPr>
        <p:spPr>
          <a:xfrm>
            <a:off x="1137125" y="4974575"/>
            <a:ext cx="10932600" cy="1575000"/>
          </a:xfrm>
          <a:prstGeom prst="roundRect">
            <a:avLst>
              <a:gd name="adj" fmla="val 8638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2"/>
          <p:cNvSpPr txBox="1">
            <a:spLocks noGrp="1"/>
          </p:cNvSpPr>
          <p:nvPr>
            <p:ph type="body" idx="4294967295"/>
          </p:nvPr>
        </p:nvSpPr>
        <p:spPr>
          <a:xfrm>
            <a:off x="1314875" y="5274875"/>
            <a:ext cx="10577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CDDDE"/>
                </a:solidFill>
                <a:effectLst/>
                <a:latin typeface="gg sans"/>
              </a:rPr>
              <a:t>Gebaseerd op componenten dus is makkelijk te hergebruiken, vermijdt overbodige extra code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CDDDE"/>
                </a:solidFill>
                <a:effectLst/>
                <a:latin typeface="gg sans"/>
              </a:rPr>
              <a:t> Virtueel DOM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CDDDE"/>
                </a:solidFill>
                <a:effectLst/>
                <a:latin typeface="gg sans"/>
              </a:rPr>
              <a:t> Schaalbaar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grpSp>
        <p:nvGrpSpPr>
          <p:cNvPr id="472" name="Google Shape;472;p32"/>
          <p:cNvGrpSpPr/>
          <p:nvPr/>
        </p:nvGrpSpPr>
        <p:grpSpPr>
          <a:xfrm>
            <a:off x="1292671" y="5127284"/>
            <a:ext cx="635280" cy="147600"/>
            <a:chOff x="2147366" y="4139382"/>
            <a:chExt cx="635280" cy="147600"/>
          </a:xfrm>
        </p:grpSpPr>
        <p:sp>
          <p:nvSpPr>
            <p:cNvPr id="473" name="Google Shape;473;p3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Tailwind CSS SVG Vector Logos - Vector Logo Zone">
            <a:extLst>
              <a:ext uri="{FF2B5EF4-FFF2-40B4-BE49-F238E27FC236}">
                <a16:creationId xmlns:a16="http://schemas.microsoft.com/office/drawing/2014/main" id="{FC6E4315-5167-93A8-ACDC-EF0AACC0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999" y="978683"/>
            <a:ext cx="4731341" cy="23656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81" name="Google Shape;481;p33"/>
          <p:cNvSpPr txBox="1">
            <a:spLocks noGrp="1"/>
          </p:cNvSpPr>
          <p:nvPr>
            <p:ph type="title" idx="4294967295"/>
          </p:nvPr>
        </p:nvSpPr>
        <p:spPr>
          <a:xfrm>
            <a:off x="778850" y="1686075"/>
            <a:ext cx="5912700" cy="200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Waarom</a:t>
            </a:r>
            <a:br>
              <a:rPr lang="en" sz="5700" dirty="0"/>
            </a:br>
            <a:r>
              <a:rPr lang="en" sz="5400" dirty="0">
                <a:solidFill>
                  <a:schemeClr val="accent2"/>
                </a:solidFill>
              </a:rPr>
              <a:t>TAILWIND CSS</a:t>
            </a:r>
            <a:endParaRPr sz="5400" dirty="0"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4294967295"/>
          </p:nvPr>
        </p:nvSpPr>
        <p:spPr>
          <a:xfrm>
            <a:off x="1143500" y="3690525"/>
            <a:ext cx="5322600" cy="14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CDDDE"/>
                </a:solidFill>
                <a:effectLst/>
                <a:latin typeface="gg sans"/>
              </a:rPr>
              <a:t>Gebruiksvriendelijk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CDDDE"/>
                </a:solidFill>
                <a:effectLst/>
                <a:latin typeface="gg sans"/>
              </a:rPr>
              <a:t>Gemakkelijk te gebruiken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DDE"/>
                </a:solidFill>
                <a:effectLst/>
                <a:latin typeface="gg sans"/>
              </a:rPr>
              <a:t>Responsive</a:t>
            </a:r>
          </a:p>
        </p:txBody>
      </p:sp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2" name="Picture 4" descr="repository-images.githubusercontent.com/130268121/...">
            <a:extLst>
              <a:ext uri="{FF2B5EF4-FFF2-40B4-BE49-F238E27FC236}">
                <a16:creationId xmlns:a16="http://schemas.microsoft.com/office/drawing/2014/main" id="{FB7C8070-ED6F-AD79-52F8-78F80DB7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00" y="3429000"/>
            <a:ext cx="4731342" cy="23656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816</Words>
  <Application>Microsoft Office PowerPoint</Application>
  <PresentationFormat>Breedbeeld</PresentationFormat>
  <Paragraphs>179</Paragraphs>
  <Slides>33</Slides>
  <Notes>33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41" baseType="lpstr">
      <vt:lpstr>Calibri</vt:lpstr>
      <vt:lpstr>Roboto Mono</vt:lpstr>
      <vt:lpstr>Aldrich</vt:lpstr>
      <vt:lpstr>Abril Fatface</vt:lpstr>
      <vt:lpstr>Arial</vt:lpstr>
      <vt:lpstr>Roboto</vt:lpstr>
      <vt:lpstr>gg sans</vt:lpstr>
      <vt:lpstr>SlidesMania</vt:lpstr>
      <vt:lpstr>Hier is alles wat je moet weten over STUDENTO by Beau Frans &amp; Kobe Vervaele</vt:lpstr>
      <vt:lpstr>06</vt:lpstr>
      <vt:lpstr>Introductie van onze GIP en aanleiding hiernaar</vt:lpstr>
      <vt:lpstr>Probleem</vt:lpstr>
      <vt:lpstr>Oplossing</vt:lpstr>
      <vt:lpstr>Het begin van Studento</vt:lpstr>
      <vt:lpstr>Hoe zijn we er aan begonnen?</vt:lpstr>
      <vt:lpstr>Waarom wij werken met REACT</vt:lpstr>
      <vt:lpstr>Waarom TAILWIND CSS </vt:lpstr>
      <vt:lpstr>Firebase als Database</vt:lpstr>
      <vt:lpstr>Hoe zijn we er aan begonnen?</vt:lpstr>
      <vt:lpstr>Het design van Studento</vt:lpstr>
      <vt:lpstr>Het design van Studento</vt:lpstr>
      <vt:lpstr>Het design van Studento</vt:lpstr>
      <vt:lpstr>Hoe zijn we er aan begonnen?</vt:lpstr>
      <vt:lpstr>Inloggen Google</vt:lpstr>
      <vt:lpstr>PowerPoint-presentatie</vt:lpstr>
      <vt:lpstr>PowerPoint-presentatie</vt:lpstr>
      <vt:lpstr>Hoe zijn we er aan begonnen?</vt:lpstr>
      <vt:lpstr>Hoe werkt Studento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Een DEMO van Studento</vt:lpstr>
      <vt:lpstr>Hier nog 1 onderwerp</vt:lpstr>
      <vt:lpstr>Code overlopen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all you need to know about STUDENTO by Beau Frans &amp; Kobe Vervaele.</dc:title>
  <dc:creator>Kobe Vervaele</dc:creator>
  <cp:lastModifiedBy>Kobe Vervaele</cp:lastModifiedBy>
  <cp:revision>31</cp:revision>
  <dcterms:modified xsi:type="dcterms:W3CDTF">2023-05-21T19:49:33Z</dcterms:modified>
</cp:coreProperties>
</file>