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03"/>
    <p:restoredTop sz="94654"/>
  </p:normalViewPr>
  <p:slideViewPr>
    <p:cSldViewPr snapToGrid="0">
      <p:cViewPr varScale="1">
        <p:scale>
          <a:sx n="54" d="100"/>
          <a:sy n="54" d="100"/>
        </p:scale>
        <p:origin x="216"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626-0272-433F-8C54-36563A3EE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123101-45C6-ED71-7BB2-A56500B7C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50D352-8EE3-6E0E-DD2D-B85E1100FD8F}"/>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5" name="Footer Placeholder 4">
            <a:extLst>
              <a:ext uri="{FF2B5EF4-FFF2-40B4-BE49-F238E27FC236}">
                <a16:creationId xmlns:a16="http://schemas.microsoft.com/office/drawing/2014/main" id="{8B810D33-AA01-9C74-D595-CCB3B6C46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56955-AAEF-77C8-D151-1B22ACA81AA0}"/>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113674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5872-CDAC-BFAB-E21E-524FA4EE4D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FB2391-F322-88DB-91F6-1B5155660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55CA9-8A61-41E7-264C-3BBA3D41BFDE}"/>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5" name="Footer Placeholder 4">
            <a:extLst>
              <a:ext uri="{FF2B5EF4-FFF2-40B4-BE49-F238E27FC236}">
                <a16:creationId xmlns:a16="http://schemas.microsoft.com/office/drawing/2014/main" id="{B7D3542B-E338-620C-E712-9DFF1F47D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60623-CA2A-86CF-A779-731EDB0D29C8}"/>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315129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9C032-DB2E-EA8B-D772-8559BD4B9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42F7CB-8E86-C1D8-9AD4-A2CA6A0DE5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7FAA6-2DE8-95E4-3495-8D956019D5F5}"/>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5" name="Footer Placeholder 4">
            <a:extLst>
              <a:ext uri="{FF2B5EF4-FFF2-40B4-BE49-F238E27FC236}">
                <a16:creationId xmlns:a16="http://schemas.microsoft.com/office/drawing/2014/main" id="{56478E5C-FC21-36DF-ABC7-B4031A67B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F8500-1922-716F-8532-0A71A8AFF175}"/>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64778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FEB5-CBFB-748B-D0AD-082B3E8DA5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60551-3A09-DC4C-C4B5-3D4ED23B7A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C2924-3858-7B19-B041-FC575159DC0D}"/>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5" name="Footer Placeholder 4">
            <a:extLst>
              <a:ext uri="{FF2B5EF4-FFF2-40B4-BE49-F238E27FC236}">
                <a16:creationId xmlns:a16="http://schemas.microsoft.com/office/drawing/2014/main" id="{4E5445B0-3B64-9A39-9F32-AB87ECBAC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5B419-4A45-3264-614A-2E378943647A}"/>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334561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0F85-3C2F-225E-BE63-A08A5C294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8F8B2-6B29-712A-8E4A-613C7E43B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27659-861D-6815-27E0-0CA0FD906C17}"/>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5" name="Footer Placeholder 4">
            <a:extLst>
              <a:ext uri="{FF2B5EF4-FFF2-40B4-BE49-F238E27FC236}">
                <a16:creationId xmlns:a16="http://schemas.microsoft.com/office/drawing/2014/main" id="{33DE19E7-26E1-B1A6-F9D7-BA43F66FF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47F76-DAB3-CCDC-4DF9-D85DE4697276}"/>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2622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D043-E38E-BB15-D720-60487214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FC112-6431-2FC1-1AFC-6063CB72F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5FB25-8895-588A-2582-8B855B4D36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282BF5-1B53-0925-DA87-34D5F5A7B00E}"/>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6" name="Footer Placeholder 5">
            <a:extLst>
              <a:ext uri="{FF2B5EF4-FFF2-40B4-BE49-F238E27FC236}">
                <a16:creationId xmlns:a16="http://schemas.microsoft.com/office/drawing/2014/main" id="{34527166-941D-19EE-4001-A18FC67E5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BD984-BA63-BC80-F97B-E64D38535643}"/>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286375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8BA7-0204-67F6-1AF5-3446B3427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408762-AC42-D694-974A-40FC03060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E475D-180C-7869-9A18-2E69DA549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2F845-4A98-8D06-2CA6-F2735A6D6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276FA-1AEE-2B87-1483-D3A800C3F1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608299-CC68-A237-CA28-71363A288514}"/>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8" name="Footer Placeholder 7">
            <a:extLst>
              <a:ext uri="{FF2B5EF4-FFF2-40B4-BE49-F238E27FC236}">
                <a16:creationId xmlns:a16="http://schemas.microsoft.com/office/drawing/2014/main" id="{F9413A84-815D-F661-005C-2059FDBD1A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49ED6F-9882-1976-467A-AC0D250656F1}"/>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143905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B53C-CD1B-7F52-BFCC-BE808C153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BBCA0-3B87-5EA7-2EAE-30C50E9A79AD}"/>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4" name="Footer Placeholder 3">
            <a:extLst>
              <a:ext uri="{FF2B5EF4-FFF2-40B4-BE49-F238E27FC236}">
                <a16:creationId xmlns:a16="http://schemas.microsoft.com/office/drawing/2014/main" id="{15E97446-E3FC-9B3C-00B2-16CBBE1C41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6ADBF6-274A-BC27-3B4F-9D685606121E}"/>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168335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6FD3D-DC05-9C48-B199-824AE33C38F3}"/>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3" name="Footer Placeholder 2">
            <a:extLst>
              <a:ext uri="{FF2B5EF4-FFF2-40B4-BE49-F238E27FC236}">
                <a16:creationId xmlns:a16="http://schemas.microsoft.com/office/drawing/2014/main" id="{4F727342-39A8-CB52-0DF9-93AAA69840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9A499-64C1-B23D-A660-DB7EF74788BE}"/>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7363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CFA9-4461-DDAA-9911-207FAA9A3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775DFE-A599-48A8-80C5-EA60C4901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6E7303-1837-EF5A-7C6B-BAE8248D0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9ADFE-BA7A-400D-5B99-772088B7C67F}"/>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6" name="Footer Placeholder 5">
            <a:extLst>
              <a:ext uri="{FF2B5EF4-FFF2-40B4-BE49-F238E27FC236}">
                <a16:creationId xmlns:a16="http://schemas.microsoft.com/office/drawing/2014/main" id="{7D7ECF5B-F1AD-8E3C-B6D6-592D3048B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88391-67AB-EBE3-7014-BA4EA6C6C3E8}"/>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312117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BE50-A2E0-134F-883E-8C0AA7418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DC7775-344C-EEB7-10BF-DB8D17072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21623-91C7-1333-9920-2DB9C6D45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077E1-9683-2165-38D1-9282EC15AAA1}"/>
              </a:ext>
            </a:extLst>
          </p:cNvPr>
          <p:cNvSpPr>
            <a:spLocks noGrp="1"/>
          </p:cNvSpPr>
          <p:nvPr>
            <p:ph type="dt" sz="half" idx="10"/>
          </p:nvPr>
        </p:nvSpPr>
        <p:spPr/>
        <p:txBody>
          <a:bodyPr/>
          <a:lstStyle/>
          <a:p>
            <a:fld id="{44459F06-3255-D748-AA7B-E7958BA9B81E}" type="datetimeFigureOut">
              <a:rPr lang="en-US" smtClean="0"/>
              <a:t>6/20/23</a:t>
            </a:fld>
            <a:endParaRPr lang="en-US"/>
          </a:p>
        </p:txBody>
      </p:sp>
      <p:sp>
        <p:nvSpPr>
          <p:cNvPr id="6" name="Footer Placeholder 5">
            <a:extLst>
              <a:ext uri="{FF2B5EF4-FFF2-40B4-BE49-F238E27FC236}">
                <a16:creationId xmlns:a16="http://schemas.microsoft.com/office/drawing/2014/main" id="{A595CB43-5AE5-3C52-A9E0-976377300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66386-BE8F-E585-D5F6-5903BA6B7C80}"/>
              </a:ext>
            </a:extLst>
          </p:cNvPr>
          <p:cNvSpPr>
            <a:spLocks noGrp="1"/>
          </p:cNvSpPr>
          <p:nvPr>
            <p:ph type="sldNum" sz="quarter" idx="12"/>
          </p:nvPr>
        </p:nvSpPr>
        <p:spPr/>
        <p:txBody>
          <a:bodyPr/>
          <a:lstStyle/>
          <a:p>
            <a:fld id="{1CDAB616-2BB0-1444-9D40-E0B576A0FB3B}" type="slidenum">
              <a:rPr lang="en-US" smtClean="0"/>
              <a:t>‹#›</a:t>
            </a:fld>
            <a:endParaRPr lang="en-US"/>
          </a:p>
        </p:txBody>
      </p:sp>
    </p:spTree>
    <p:extLst>
      <p:ext uri="{BB962C8B-B14F-4D97-AF65-F5344CB8AC3E}">
        <p14:creationId xmlns:p14="http://schemas.microsoft.com/office/powerpoint/2010/main" val="281838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C90841-8E11-A4B0-FC08-A1B851E2B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AF6392-4E48-4FCF-B39A-3C95AE9F5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C2B94-E6F2-B7BE-26EB-2D3CE5188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59F06-3255-D748-AA7B-E7958BA9B81E}" type="datetimeFigureOut">
              <a:rPr lang="en-US" smtClean="0"/>
              <a:t>6/20/23</a:t>
            </a:fld>
            <a:endParaRPr lang="en-US"/>
          </a:p>
        </p:txBody>
      </p:sp>
      <p:sp>
        <p:nvSpPr>
          <p:cNvPr id="5" name="Footer Placeholder 4">
            <a:extLst>
              <a:ext uri="{FF2B5EF4-FFF2-40B4-BE49-F238E27FC236}">
                <a16:creationId xmlns:a16="http://schemas.microsoft.com/office/drawing/2014/main" id="{9102C391-CAE4-BECF-D223-59FDE3A42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90474-CF7E-02B3-F106-D50ACE728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B616-2BB0-1444-9D40-E0B576A0FB3B}" type="slidenum">
              <a:rPr lang="en-US" smtClean="0"/>
              <a:t>‹#›</a:t>
            </a:fld>
            <a:endParaRPr lang="en-US"/>
          </a:p>
        </p:txBody>
      </p:sp>
    </p:spTree>
    <p:extLst>
      <p:ext uri="{BB962C8B-B14F-4D97-AF65-F5344CB8AC3E}">
        <p14:creationId xmlns:p14="http://schemas.microsoft.com/office/powerpoint/2010/main" val="315727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89CCD33-D110-6DC9-175A-84F905FD744F}"/>
              </a:ext>
            </a:extLst>
          </p:cNvPr>
          <p:cNvSpPr>
            <a:spLocks noGrp="1"/>
          </p:cNvSpPr>
          <p:nvPr>
            <p:ph type="ctrTitle"/>
          </p:nvPr>
        </p:nvSpPr>
        <p:spPr>
          <a:xfrm>
            <a:off x="1804988" y="1442172"/>
            <a:ext cx="8582025" cy="2177328"/>
          </a:xfrm>
        </p:spPr>
        <p:txBody>
          <a:bodyPr anchor="ctr">
            <a:normAutofit/>
          </a:bodyPr>
          <a:lstStyle/>
          <a:p>
            <a:r>
              <a:rPr lang="en-US" sz="6600" dirty="0"/>
              <a:t>Agile Presentation</a:t>
            </a:r>
          </a:p>
        </p:txBody>
      </p:sp>
      <p:sp>
        <p:nvSpPr>
          <p:cNvPr id="25"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82218B1-A4D0-8815-175F-C83A585CB4B2}"/>
              </a:ext>
            </a:extLst>
          </p:cNvPr>
          <p:cNvSpPr>
            <a:spLocks noGrp="1"/>
          </p:cNvSpPr>
          <p:nvPr>
            <p:ph type="subTitle" idx="1"/>
          </p:nvPr>
        </p:nvSpPr>
        <p:spPr>
          <a:xfrm>
            <a:off x="2566988" y="3962400"/>
            <a:ext cx="7058025" cy="581025"/>
          </a:xfrm>
        </p:spPr>
        <p:txBody>
          <a:bodyPr anchor="ctr">
            <a:normAutofit/>
          </a:bodyPr>
          <a:lstStyle/>
          <a:p>
            <a:r>
              <a:rPr lang="en-US" sz="2800" dirty="0">
                <a:solidFill>
                  <a:srgbClr val="FFFFFF"/>
                </a:solidFill>
              </a:rPr>
              <a:t>Beau Jackson </a:t>
            </a:r>
          </a:p>
        </p:txBody>
      </p:sp>
    </p:spTree>
    <p:extLst>
      <p:ext uri="{BB962C8B-B14F-4D97-AF65-F5344CB8AC3E}">
        <p14:creationId xmlns:p14="http://schemas.microsoft.com/office/powerpoint/2010/main" val="113220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88F52B1-49FE-7780-934F-7E76C5EC732A}"/>
              </a:ext>
            </a:extLst>
          </p:cNvPr>
          <p:cNvSpPr>
            <a:spLocks noGrp="1"/>
          </p:cNvSpPr>
          <p:nvPr>
            <p:ph type="title"/>
          </p:nvPr>
        </p:nvSpPr>
        <p:spPr>
          <a:xfrm>
            <a:off x="640080" y="1243013"/>
            <a:ext cx="3855720" cy="4371974"/>
          </a:xfrm>
        </p:spPr>
        <p:txBody>
          <a:bodyPr>
            <a:normAutofit fontScale="90000"/>
          </a:bodyPr>
          <a:lstStyle/>
          <a:p>
            <a:r>
              <a:rPr lang="en-US" sz="3600" b="1" i="0" u="none" strike="noStrike" dirty="0">
                <a:solidFill>
                  <a:srgbClr val="565A5C"/>
                </a:solidFill>
                <a:effectLst/>
                <a:latin typeface="Times New Roman" panose="02020603050405020304" pitchFamily="18" charset="0"/>
                <a:cs typeface="Times New Roman" panose="02020603050405020304" pitchFamily="18" charset="0"/>
              </a:rPr>
              <a:t>Explain the various roles on a Scrum-agile Team</a:t>
            </a:r>
            <a:r>
              <a:rPr lang="en-US" sz="3600" b="0" i="0" u="none" strike="noStrike" dirty="0">
                <a:solidFill>
                  <a:srgbClr val="565A5C"/>
                </a:solidFill>
                <a:effectLst/>
                <a:latin typeface="Times New Roman" panose="02020603050405020304" pitchFamily="18" charset="0"/>
                <a:cs typeface="Times New Roman" panose="02020603050405020304" pitchFamily="18" charset="0"/>
              </a:rPr>
              <a:t> by identifying each role and describing its importance.</a:t>
            </a:r>
            <a:br>
              <a:rPr lang="en-US" sz="3600" b="0" i="0" u="none" strike="noStrike" dirty="0">
                <a:solidFill>
                  <a:srgbClr val="565A5C"/>
                </a:solidFill>
                <a:effectLst/>
                <a:latin typeface="Times New Roman" panose="02020603050405020304" pitchFamily="18" charset="0"/>
                <a:cs typeface="Times New Roman" panose="02020603050405020304" pitchFamily="18" charset="0"/>
              </a:rPr>
            </a:br>
            <a:endParaRPr lang="en-US" sz="7200"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5A2DA73-14EC-654F-B032-D4EA2B02785A}"/>
              </a:ext>
            </a:extLst>
          </p:cNvPr>
          <p:cNvSpPr txBox="1"/>
          <p:nvPr/>
        </p:nvSpPr>
        <p:spPr>
          <a:xfrm>
            <a:off x="5535835" y="1038602"/>
            <a:ext cx="6254599" cy="4780796"/>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Scrum Master: Responsible for the facilitation of the SCRUM framework. The scrum master is whom leads, trains, and coaches the members of an organization.</a:t>
            </a:r>
          </a:p>
          <a:p>
            <a:pPr marL="342900" indent="-342900">
              <a:buAutoNum type="arabicPeriod"/>
            </a:pPr>
            <a:r>
              <a:rPr lang="en-US" sz="2000" dirty="0">
                <a:latin typeface="Times New Roman" panose="02020603050405020304" pitchFamily="18" charset="0"/>
                <a:cs typeface="Times New Roman" panose="02020603050405020304" pitchFamily="18" charset="0"/>
              </a:rPr>
              <a:t>Product Owner: Is whom ensures proper and efficient project execution. They are who acquire proper information, create a project roadmap, and are the first point of contact for clients.  </a:t>
            </a:r>
          </a:p>
          <a:p>
            <a:pPr marL="342900" indent="-342900">
              <a:buAutoNum type="arabicPeriod"/>
            </a:pPr>
            <a:r>
              <a:rPr lang="en-US" sz="2000" dirty="0">
                <a:latin typeface="Times New Roman" panose="02020603050405020304" pitchFamily="18" charset="0"/>
                <a:cs typeface="Times New Roman" panose="02020603050405020304" pitchFamily="18" charset="0"/>
              </a:rPr>
              <a:t>Scrum Team: Actively creating a product as developer </a:t>
            </a:r>
          </a:p>
          <a:p>
            <a:pPr marL="342900" indent="-342900">
              <a:buAutoNum type="arabicPeriod"/>
            </a:pPr>
            <a:r>
              <a:rPr lang="en-US" sz="2000" dirty="0">
                <a:latin typeface="Times New Roman" panose="02020603050405020304" pitchFamily="18" charset="0"/>
                <a:cs typeface="Times New Roman" panose="02020603050405020304" pitchFamily="18" charset="0"/>
              </a:rPr>
              <a:t>Stakeholders: Influence the decision-making process.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References</a:t>
            </a:r>
          </a:p>
          <a:p>
            <a:pPr marL="457200" indent="-457200" algn="l">
              <a:lnSpc>
                <a:spcPts val="275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Scrum team | Scrum alliance. (n.d.). Retrieved from https://</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resources.scrumalliance.org</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/Article/scrum-team</a:t>
            </a:r>
          </a:p>
          <a:p>
            <a:endParaRPr lang="en-US" dirty="0"/>
          </a:p>
        </p:txBody>
      </p:sp>
    </p:spTree>
    <p:extLst>
      <p:ext uri="{BB962C8B-B14F-4D97-AF65-F5344CB8AC3E}">
        <p14:creationId xmlns:p14="http://schemas.microsoft.com/office/powerpoint/2010/main" val="162941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88F52B1-49FE-7780-934F-7E76C5EC732A}"/>
              </a:ext>
            </a:extLst>
          </p:cNvPr>
          <p:cNvSpPr>
            <a:spLocks noGrp="1"/>
          </p:cNvSpPr>
          <p:nvPr>
            <p:ph type="title"/>
          </p:nvPr>
        </p:nvSpPr>
        <p:spPr>
          <a:xfrm>
            <a:off x="640080" y="1243013"/>
            <a:ext cx="3855720" cy="4371974"/>
          </a:xfrm>
        </p:spPr>
        <p:txBody>
          <a:bodyPr>
            <a:normAutofit/>
          </a:bodyPr>
          <a:lstStyle/>
          <a:p>
            <a:r>
              <a:rPr lang="en-US" sz="3200" b="1" i="0" u="none" strike="noStrike" dirty="0">
                <a:solidFill>
                  <a:srgbClr val="565A5C"/>
                </a:solidFill>
                <a:effectLst/>
                <a:latin typeface="Times New Roman" panose="02020603050405020304" pitchFamily="18" charset="0"/>
                <a:cs typeface="Times New Roman" panose="02020603050405020304" pitchFamily="18" charset="0"/>
              </a:rPr>
              <a:t>Explain how the various phases of the SDLC work in an agile approach</a:t>
            </a:r>
            <a:r>
              <a:rPr lang="en-US" sz="3200" b="0" i="0" u="none" strike="noStrike" dirty="0">
                <a:solidFill>
                  <a:srgbClr val="565A5C"/>
                </a:solidFill>
                <a:effectLst/>
                <a:latin typeface="Times New Roman" panose="02020603050405020304" pitchFamily="18" charset="0"/>
                <a:cs typeface="Times New Roman" panose="02020603050405020304" pitchFamily="18" charset="0"/>
              </a:rPr>
              <a:t>. Be sure to identify each phase and describe its importance</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CC800B-B645-04B6-643B-FBB9118599C3}"/>
              </a:ext>
            </a:extLst>
          </p:cNvPr>
          <p:cNvSpPr txBox="1"/>
          <p:nvPr/>
        </p:nvSpPr>
        <p:spPr>
          <a:xfrm>
            <a:off x="6095847" y="413041"/>
            <a:ext cx="5568778" cy="6391493"/>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Project Planning Phase: used to identify scope of the project </a:t>
            </a:r>
          </a:p>
          <a:p>
            <a:pPr marL="342900" indent="-342900">
              <a:buAutoNum type="arabicPeriod"/>
            </a:pPr>
            <a:r>
              <a:rPr lang="en-US" sz="2000" dirty="0">
                <a:latin typeface="Times New Roman" panose="02020603050405020304" pitchFamily="18" charset="0"/>
                <a:cs typeface="Times New Roman" panose="02020603050405020304" pitchFamily="18" charset="0"/>
              </a:rPr>
              <a:t>Analysis: business needs, requirements, and alternatives are evaluated </a:t>
            </a:r>
          </a:p>
          <a:p>
            <a:pPr marL="342900" indent="-342900">
              <a:buAutoNum type="arabicPeriod"/>
            </a:pPr>
            <a:r>
              <a:rPr lang="en-US" sz="2000" dirty="0">
                <a:latin typeface="Times New Roman" panose="02020603050405020304" pitchFamily="18" charset="0"/>
                <a:cs typeface="Times New Roman" panose="02020603050405020304" pitchFamily="18" charset="0"/>
              </a:rPr>
              <a:t>Design: application structure, UI/UX, establishing network connection, and prototypes to test are designed </a:t>
            </a:r>
          </a:p>
          <a:p>
            <a:pPr marL="342900" indent="-342900">
              <a:buAutoNum type="arabicPeriod"/>
            </a:pPr>
            <a:r>
              <a:rPr lang="en-US" sz="2000" dirty="0">
                <a:latin typeface="Times New Roman" panose="02020603050405020304" pitchFamily="18" charset="0"/>
                <a:cs typeface="Times New Roman" panose="02020603050405020304" pitchFamily="18" charset="0"/>
              </a:rPr>
              <a:t>Implementation: testing and establishing working environment</a:t>
            </a:r>
          </a:p>
          <a:p>
            <a:pPr marL="342900" indent="-342900">
              <a:buAutoNum type="arabicPeriod"/>
            </a:pPr>
            <a:r>
              <a:rPr lang="en-US" sz="2000" dirty="0">
                <a:latin typeface="Times New Roman" panose="02020603050405020304" pitchFamily="18" charset="0"/>
                <a:cs typeface="Times New Roman" panose="02020603050405020304" pitchFamily="18" charset="0"/>
              </a:rPr>
              <a:t>Support: system maintaining system  and system  enhancements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References</a:t>
            </a:r>
          </a:p>
          <a:p>
            <a:pPr marL="457200" indent="-457200" algn="l">
              <a:lnSpc>
                <a:spcPts val="275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What is SDLC(Software development life cycle) and its phases. (2023, February 4). Retrieved from https://</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www.geeksforgeeks.org</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/what-is-</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sdlc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-model-and-its-phases/</a:t>
            </a:r>
          </a:p>
          <a:p>
            <a:endParaRPr lang="en-US" sz="2000"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44158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88F52B1-49FE-7780-934F-7E76C5EC732A}"/>
              </a:ext>
            </a:extLst>
          </p:cNvPr>
          <p:cNvSpPr>
            <a:spLocks noGrp="1"/>
          </p:cNvSpPr>
          <p:nvPr>
            <p:ph type="title"/>
          </p:nvPr>
        </p:nvSpPr>
        <p:spPr>
          <a:xfrm>
            <a:off x="640080" y="1243013"/>
            <a:ext cx="3855720" cy="4371974"/>
          </a:xfrm>
        </p:spPr>
        <p:txBody>
          <a:bodyPr>
            <a:noAutofit/>
          </a:bodyPr>
          <a:lstStyle/>
          <a:p>
            <a:r>
              <a:rPr lang="en-US" sz="2600" b="1" i="0" u="none" strike="noStrike" dirty="0">
                <a:solidFill>
                  <a:srgbClr val="565A5C"/>
                </a:solidFill>
                <a:effectLst/>
                <a:latin typeface="Times New Roman" panose="02020603050405020304" pitchFamily="18" charset="0"/>
                <a:cs typeface="Times New Roman" panose="02020603050405020304" pitchFamily="18" charset="0"/>
              </a:rPr>
              <a:t>Describe how the process would have been different with a waterfall development approach</a:t>
            </a:r>
            <a:r>
              <a:rPr lang="en-US" sz="2600" b="0" i="0" u="none" strike="noStrike" dirty="0">
                <a:solidFill>
                  <a:srgbClr val="565A5C"/>
                </a:solidFill>
                <a:effectLst/>
                <a:latin typeface="Times New Roman" panose="02020603050405020304" pitchFamily="18" charset="0"/>
                <a:cs typeface="Times New Roman" panose="02020603050405020304" pitchFamily="18" charset="0"/>
              </a:rPr>
              <a:t> rather than the agile approach you used. For instance, you might discuss how a particular problem in development would have proceeded differently.</a:t>
            </a:r>
            <a:br>
              <a:rPr lang="en-US" sz="2600" b="0" i="0" u="none" strike="noStrike" dirty="0">
                <a:solidFill>
                  <a:srgbClr val="565A5C"/>
                </a:solidFill>
                <a:effectLst/>
                <a:latin typeface="Times New Roman" panose="02020603050405020304" pitchFamily="18" charset="0"/>
                <a:cs typeface="Times New Roman" panose="02020603050405020304" pitchFamily="18" charset="0"/>
              </a:rPr>
            </a:br>
            <a:endParaRPr lang="en-US" sz="26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780454-2B5A-F722-CE90-1D2BB5961ADF}"/>
              </a:ext>
            </a:extLst>
          </p:cNvPr>
          <p:cNvSpPr txBox="1"/>
          <p:nvPr/>
        </p:nvSpPr>
        <p:spPr>
          <a:xfrm>
            <a:off x="6095847" y="46632"/>
            <a:ext cx="5667632" cy="716093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process of the waterfall approach would differ in the stages. The stages would start by structuring the project, organizing tasks, set up charts and schedules and monitor project process. The process aren't required to have individual execution teams in continual contact. The team would have worked independently without reporting their progress. One stage will need to be completed before the other phase began.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References</a:t>
            </a:r>
          </a:p>
          <a:p>
            <a:pPr marL="457200" indent="-457200" algn="l">
              <a:lnSpc>
                <a:spcPts val="2750"/>
              </a:lnSpc>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Waterfall methodology. (2022, August 4). Retrieved from https://</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www.projectmanager.com</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/guides/waterfall-methodology</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73655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88F52B1-49FE-7780-934F-7E76C5EC732A}"/>
              </a:ext>
            </a:extLst>
          </p:cNvPr>
          <p:cNvSpPr>
            <a:spLocks noGrp="1"/>
          </p:cNvSpPr>
          <p:nvPr>
            <p:ph type="title"/>
          </p:nvPr>
        </p:nvSpPr>
        <p:spPr>
          <a:xfrm>
            <a:off x="640080" y="1243013"/>
            <a:ext cx="3855720" cy="4371974"/>
          </a:xfrm>
        </p:spPr>
        <p:txBody>
          <a:bodyPr>
            <a:noAutofit/>
          </a:bodyPr>
          <a:lstStyle/>
          <a:p>
            <a:r>
              <a:rPr lang="en-US" sz="3200" b="1" i="0" u="none" strike="noStrike" dirty="0">
                <a:solidFill>
                  <a:srgbClr val="565A5C"/>
                </a:solidFill>
                <a:effectLst/>
                <a:latin typeface="Times New Roman" panose="02020603050405020304" pitchFamily="18" charset="0"/>
                <a:cs typeface="Times New Roman" panose="02020603050405020304" pitchFamily="18" charset="0"/>
              </a:rPr>
              <a:t>Explain what factors you would consider when choosing a waterfall approach or an agile approach</a:t>
            </a:r>
            <a:r>
              <a:rPr lang="en-US" sz="3200" b="0" i="0" u="none" strike="noStrike" dirty="0">
                <a:solidFill>
                  <a:srgbClr val="565A5C"/>
                </a:solidFill>
                <a:effectLst/>
                <a:latin typeface="Times New Roman" panose="02020603050405020304" pitchFamily="18" charset="0"/>
                <a:cs typeface="Times New Roman" panose="02020603050405020304" pitchFamily="18" charset="0"/>
              </a:rPr>
              <a:t>, using your course experience to back up your explanation.</a:t>
            </a:r>
            <a:br>
              <a:rPr lang="en-US" sz="3200" b="0" i="0" u="none" strike="noStrike" dirty="0">
                <a:solidFill>
                  <a:srgbClr val="565A5C"/>
                </a:solidFill>
                <a:effectLst/>
                <a:latin typeface="Times New Roman" panose="02020603050405020304" pitchFamily="18" charset="0"/>
                <a:cs typeface="Times New Roman" panose="02020603050405020304" pitchFamily="18" charset="0"/>
              </a:rPr>
            </a:b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8AEF7-23C3-F534-68D6-3AC5ACD980B9}"/>
              </a:ext>
            </a:extLst>
          </p:cNvPr>
          <p:cNvSpPr txBox="1"/>
          <p:nvPr/>
        </p:nvSpPr>
        <p:spPr>
          <a:xfrm>
            <a:off x="6096000" y="939114"/>
            <a:ext cx="5840627" cy="567334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 would consider if the waterfall method would be the best use instance for the type of project. If the project is more so timeline based and have defined needs I would consider this approach.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References</a:t>
            </a:r>
          </a:p>
          <a:p>
            <a:pPr marL="457200" indent="-457200" algn="l">
              <a:lnSpc>
                <a:spcPts val="2750"/>
              </a:lnSpc>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Gaba, I. (2020, August 24). Agile vs waterfall: Choosing the best methodology [Updated]. Retrieved from https://</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www.simplilearn.com</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/tutorials/agile-scrum-tutorial/agile-vs-waterfall</a:t>
            </a:r>
          </a:p>
          <a:p>
            <a:endParaRPr lang="en-US" dirty="0"/>
          </a:p>
          <a:p>
            <a:endParaRPr lang="en-US" dirty="0"/>
          </a:p>
          <a:p>
            <a:endParaRPr lang="en-US" dirty="0"/>
          </a:p>
        </p:txBody>
      </p:sp>
    </p:spTree>
    <p:extLst>
      <p:ext uri="{BB962C8B-B14F-4D97-AF65-F5344CB8AC3E}">
        <p14:creationId xmlns:p14="http://schemas.microsoft.com/office/powerpoint/2010/main" val="87766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{F3619810-DB44-0646-B818-8D8D7EFB92A4}tf10001072</Template>
  <TotalTime>28</TotalTime>
  <Words>473</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Agile Presentation</vt:lpstr>
      <vt:lpstr>Explain the various roles on a Scrum-agile Team by identifying each role and describing its importance. </vt:lpstr>
      <vt:lpstr>Explain how the various phases of the SDLC work in an agile approach. Be sure to identify each phase and describe its importance</vt:lpstr>
      <vt:lpstr>Describe how the process would have been different with a waterfall development approach rather than the agile approach you used. For instance, you might discuss how a particular problem in development would have proceeded differently. </vt:lpstr>
      <vt:lpstr>Explain what factors you would consider when choosing a waterfall approach or an agile approach, using your course experience to back up your explanation.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Breanna Jackson</dc:creator>
  <cp:lastModifiedBy>Breanna Jackson</cp:lastModifiedBy>
  <cp:revision>1</cp:revision>
  <dcterms:created xsi:type="dcterms:W3CDTF">2023-06-20T16:27:41Z</dcterms:created>
  <dcterms:modified xsi:type="dcterms:W3CDTF">2023-06-20T16:56:40Z</dcterms:modified>
</cp:coreProperties>
</file>