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4" r:id="rId8"/>
    <p:sldId id="265" r:id="rId9"/>
    <p:sldId id="262" r:id="rId10"/>
    <p:sldId id="263"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D00253A-63EE-4764-AC22-7F349AF3578B}" type="datetimeFigureOut">
              <a:rPr lang="en-IN" smtClean="0"/>
              <a:t>26-10-2023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1D499C09-62CF-451F-882D-CD950D534781}" type="slidenum">
              <a:rPr lang="en-IN" smtClean="0"/>
              <a:t>‹#›</a:t>
            </a:fld>
            <a:endParaRPr lang="en-IN"/>
          </a:p>
        </p:txBody>
      </p:sp>
    </p:spTree>
    <p:extLst>
      <p:ext uri="{BB962C8B-B14F-4D97-AF65-F5344CB8AC3E}">
        <p14:creationId xmlns:p14="http://schemas.microsoft.com/office/powerpoint/2010/main" val="3049538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00253A-63EE-4764-AC22-7F349AF3578B}" type="datetimeFigureOut">
              <a:rPr lang="en-IN" smtClean="0"/>
              <a:t>26-10-2023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499C09-62CF-451F-882D-CD950D534781}" type="slidenum">
              <a:rPr lang="en-IN" smtClean="0"/>
              <a:t>‹#›</a:t>
            </a:fld>
            <a:endParaRPr lang="en-IN"/>
          </a:p>
        </p:txBody>
      </p:sp>
    </p:spTree>
    <p:extLst>
      <p:ext uri="{BB962C8B-B14F-4D97-AF65-F5344CB8AC3E}">
        <p14:creationId xmlns:p14="http://schemas.microsoft.com/office/powerpoint/2010/main" val="1665570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00253A-63EE-4764-AC22-7F349AF3578B}" type="datetimeFigureOut">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499C09-62CF-451F-882D-CD950D534781}" type="slidenum">
              <a:rPr lang="en-IN" smtClean="0"/>
              <a:t>‹#›</a:t>
            </a:fld>
            <a:endParaRPr lang="en-IN"/>
          </a:p>
        </p:txBody>
      </p:sp>
    </p:spTree>
    <p:extLst>
      <p:ext uri="{BB962C8B-B14F-4D97-AF65-F5344CB8AC3E}">
        <p14:creationId xmlns:p14="http://schemas.microsoft.com/office/powerpoint/2010/main" val="21984041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00253A-63EE-4764-AC22-7F349AF3578B}" type="datetimeFigureOut">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499C09-62CF-451F-882D-CD950D534781}" type="slidenum">
              <a:rPr lang="en-IN" smtClean="0"/>
              <a:t>‹#›</a:t>
            </a:fld>
            <a:endParaRPr lang="en-IN"/>
          </a:p>
        </p:txBody>
      </p:sp>
    </p:spTree>
    <p:extLst>
      <p:ext uri="{BB962C8B-B14F-4D97-AF65-F5344CB8AC3E}">
        <p14:creationId xmlns:p14="http://schemas.microsoft.com/office/powerpoint/2010/main" val="2499100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00253A-63EE-4764-AC22-7F349AF3578B}" type="datetimeFigureOut">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499C09-62CF-451F-882D-CD950D534781}" type="slidenum">
              <a:rPr lang="en-IN" smtClean="0"/>
              <a:t>‹#›</a:t>
            </a:fld>
            <a:endParaRPr lang="en-IN"/>
          </a:p>
        </p:txBody>
      </p:sp>
    </p:spTree>
    <p:extLst>
      <p:ext uri="{BB962C8B-B14F-4D97-AF65-F5344CB8AC3E}">
        <p14:creationId xmlns:p14="http://schemas.microsoft.com/office/powerpoint/2010/main" val="2191555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00253A-63EE-4764-AC22-7F349AF3578B}" type="datetimeFigureOut">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499C09-62CF-451F-882D-CD950D534781}" type="slidenum">
              <a:rPr lang="en-IN" smtClean="0"/>
              <a:t>‹#›</a:t>
            </a:fld>
            <a:endParaRPr lang="en-IN"/>
          </a:p>
        </p:txBody>
      </p:sp>
    </p:spTree>
    <p:extLst>
      <p:ext uri="{BB962C8B-B14F-4D97-AF65-F5344CB8AC3E}">
        <p14:creationId xmlns:p14="http://schemas.microsoft.com/office/powerpoint/2010/main" val="15824243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00253A-63EE-4764-AC22-7F349AF3578B}" type="datetimeFigureOut">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499C09-62CF-451F-882D-CD950D534781}" type="slidenum">
              <a:rPr lang="en-IN" smtClean="0"/>
              <a:t>‹#›</a:t>
            </a:fld>
            <a:endParaRPr lang="en-IN"/>
          </a:p>
        </p:txBody>
      </p:sp>
    </p:spTree>
    <p:extLst>
      <p:ext uri="{BB962C8B-B14F-4D97-AF65-F5344CB8AC3E}">
        <p14:creationId xmlns:p14="http://schemas.microsoft.com/office/powerpoint/2010/main" val="20175400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00253A-63EE-4764-AC22-7F349AF3578B}" type="datetimeFigureOut">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499C09-62CF-451F-882D-CD950D534781}" type="slidenum">
              <a:rPr lang="en-IN" smtClean="0"/>
              <a:t>‹#›</a:t>
            </a:fld>
            <a:endParaRPr lang="en-IN"/>
          </a:p>
        </p:txBody>
      </p:sp>
    </p:spTree>
    <p:extLst>
      <p:ext uri="{BB962C8B-B14F-4D97-AF65-F5344CB8AC3E}">
        <p14:creationId xmlns:p14="http://schemas.microsoft.com/office/powerpoint/2010/main" val="335764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00253A-63EE-4764-AC22-7F349AF3578B}" type="datetimeFigureOut">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499C09-62CF-451F-882D-CD950D534781}" type="slidenum">
              <a:rPr lang="en-IN" smtClean="0"/>
              <a:t>‹#›</a:t>
            </a:fld>
            <a:endParaRPr lang="en-IN"/>
          </a:p>
        </p:txBody>
      </p:sp>
    </p:spTree>
    <p:extLst>
      <p:ext uri="{BB962C8B-B14F-4D97-AF65-F5344CB8AC3E}">
        <p14:creationId xmlns:p14="http://schemas.microsoft.com/office/powerpoint/2010/main" val="2497067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00253A-63EE-4764-AC22-7F349AF3578B}" type="datetimeFigureOut">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1D499C09-62CF-451F-882D-CD950D534781}" type="slidenum">
              <a:rPr lang="en-IN" smtClean="0"/>
              <a:t>‹#›</a:t>
            </a:fld>
            <a:endParaRPr lang="en-IN"/>
          </a:p>
        </p:txBody>
      </p:sp>
    </p:spTree>
    <p:extLst>
      <p:ext uri="{BB962C8B-B14F-4D97-AF65-F5344CB8AC3E}">
        <p14:creationId xmlns:p14="http://schemas.microsoft.com/office/powerpoint/2010/main" val="2317520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00253A-63EE-4764-AC22-7F349AF3578B}" type="datetimeFigureOut">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499C09-62CF-451F-882D-CD950D534781}" type="slidenum">
              <a:rPr lang="en-IN" smtClean="0"/>
              <a:t>‹#›</a:t>
            </a:fld>
            <a:endParaRPr lang="en-IN"/>
          </a:p>
        </p:txBody>
      </p:sp>
    </p:spTree>
    <p:extLst>
      <p:ext uri="{BB962C8B-B14F-4D97-AF65-F5344CB8AC3E}">
        <p14:creationId xmlns:p14="http://schemas.microsoft.com/office/powerpoint/2010/main" val="4096762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00253A-63EE-4764-AC22-7F349AF3578B}" type="datetimeFigureOut">
              <a:rPr lang="en-IN" smtClean="0"/>
              <a:t>26-10-2023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499C09-62CF-451F-882D-CD950D534781}" type="slidenum">
              <a:rPr lang="en-IN" smtClean="0"/>
              <a:t>‹#›</a:t>
            </a:fld>
            <a:endParaRPr lang="en-IN"/>
          </a:p>
        </p:txBody>
      </p:sp>
    </p:spTree>
    <p:extLst>
      <p:ext uri="{BB962C8B-B14F-4D97-AF65-F5344CB8AC3E}">
        <p14:creationId xmlns:p14="http://schemas.microsoft.com/office/powerpoint/2010/main" val="2734793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00253A-63EE-4764-AC22-7F349AF3578B}" type="datetimeFigureOut">
              <a:rPr lang="en-IN" smtClean="0"/>
              <a:t>26-10-2023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D499C09-62CF-451F-882D-CD950D534781}" type="slidenum">
              <a:rPr lang="en-IN" smtClean="0"/>
              <a:t>‹#›</a:t>
            </a:fld>
            <a:endParaRPr lang="en-IN"/>
          </a:p>
        </p:txBody>
      </p:sp>
    </p:spTree>
    <p:extLst>
      <p:ext uri="{BB962C8B-B14F-4D97-AF65-F5344CB8AC3E}">
        <p14:creationId xmlns:p14="http://schemas.microsoft.com/office/powerpoint/2010/main" val="81125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00253A-63EE-4764-AC22-7F349AF3578B}" type="datetimeFigureOut">
              <a:rPr lang="en-IN" smtClean="0"/>
              <a:t>26-10-2023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D499C09-62CF-451F-882D-CD950D534781}" type="slidenum">
              <a:rPr lang="en-IN" smtClean="0"/>
              <a:t>‹#›</a:t>
            </a:fld>
            <a:endParaRPr lang="en-IN"/>
          </a:p>
        </p:txBody>
      </p:sp>
    </p:spTree>
    <p:extLst>
      <p:ext uri="{BB962C8B-B14F-4D97-AF65-F5344CB8AC3E}">
        <p14:creationId xmlns:p14="http://schemas.microsoft.com/office/powerpoint/2010/main" val="129578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00253A-63EE-4764-AC22-7F349AF3578B}" type="datetimeFigureOut">
              <a:rPr lang="en-IN" smtClean="0"/>
              <a:t>26-10-2023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D499C09-62CF-451F-882D-CD950D534781}" type="slidenum">
              <a:rPr lang="en-IN" smtClean="0"/>
              <a:t>‹#›</a:t>
            </a:fld>
            <a:endParaRPr lang="en-IN"/>
          </a:p>
        </p:txBody>
      </p:sp>
    </p:spTree>
    <p:extLst>
      <p:ext uri="{BB962C8B-B14F-4D97-AF65-F5344CB8AC3E}">
        <p14:creationId xmlns:p14="http://schemas.microsoft.com/office/powerpoint/2010/main" val="1801901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00253A-63EE-4764-AC22-7F349AF3578B}" type="datetimeFigureOut">
              <a:rPr lang="en-IN" smtClean="0"/>
              <a:t>26-10-2023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499C09-62CF-451F-882D-CD950D534781}" type="slidenum">
              <a:rPr lang="en-IN" smtClean="0"/>
              <a:t>‹#›</a:t>
            </a:fld>
            <a:endParaRPr lang="en-IN"/>
          </a:p>
        </p:txBody>
      </p:sp>
    </p:spTree>
    <p:extLst>
      <p:ext uri="{BB962C8B-B14F-4D97-AF65-F5344CB8AC3E}">
        <p14:creationId xmlns:p14="http://schemas.microsoft.com/office/powerpoint/2010/main" val="3138577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00253A-63EE-4764-AC22-7F349AF3578B}" type="datetimeFigureOut">
              <a:rPr lang="en-IN" smtClean="0"/>
              <a:t>26-10-2023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499C09-62CF-451F-882D-CD950D534781}" type="slidenum">
              <a:rPr lang="en-IN" smtClean="0"/>
              <a:t>‹#›</a:t>
            </a:fld>
            <a:endParaRPr lang="en-IN"/>
          </a:p>
        </p:txBody>
      </p:sp>
    </p:spTree>
    <p:extLst>
      <p:ext uri="{BB962C8B-B14F-4D97-AF65-F5344CB8AC3E}">
        <p14:creationId xmlns:p14="http://schemas.microsoft.com/office/powerpoint/2010/main" val="1383593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D00253A-63EE-4764-AC22-7F349AF3578B}" type="datetimeFigureOut">
              <a:rPr lang="en-IN" smtClean="0"/>
              <a:t>26-10-2023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499C09-62CF-451F-882D-CD950D534781}" type="slidenum">
              <a:rPr lang="en-IN" smtClean="0"/>
              <a:t>‹#›</a:t>
            </a:fld>
            <a:endParaRPr lang="en-IN"/>
          </a:p>
        </p:txBody>
      </p:sp>
    </p:spTree>
    <p:extLst>
      <p:ext uri="{BB962C8B-B14F-4D97-AF65-F5344CB8AC3E}">
        <p14:creationId xmlns:p14="http://schemas.microsoft.com/office/powerpoint/2010/main" val="249943110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02F18-A564-4982-DBFD-8E7DB7863F42}"/>
              </a:ext>
            </a:extLst>
          </p:cNvPr>
          <p:cNvSpPr>
            <a:spLocks noGrp="1"/>
          </p:cNvSpPr>
          <p:nvPr>
            <p:ph type="ctrTitle"/>
          </p:nvPr>
        </p:nvSpPr>
        <p:spPr>
          <a:xfrm>
            <a:off x="2928401" y="1380068"/>
            <a:ext cx="8574622" cy="2616199"/>
          </a:xfrm>
        </p:spPr>
        <p:txBody>
          <a:bodyPr>
            <a:normAutofit/>
          </a:bodyPr>
          <a:lstStyle/>
          <a:p>
            <a:pPr algn="l"/>
            <a:r>
              <a:rPr lang="en-IN" sz="3600" b="1" i="1" dirty="0">
                <a:solidFill>
                  <a:schemeClr val="accent5">
                    <a:lumMod val="75000"/>
                  </a:schemeClr>
                </a:solidFill>
              </a:rPr>
              <a:t>TITLE</a:t>
            </a:r>
            <a:r>
              <a:rPr lang="en-IN" sz="3600" b="1" i="1" dirty="0"/>
              <a:t>: </a:t>
            </a:r>
            <a:r>
              <a:rPr lang="en-IN" sz="3600" b="1" i="1" dirty="0">
                <a:solidFill>
                  <a:schemeClr val="accent4">
                    <a:lumMod val="50000"/>
                  </a:schemeClr>
                </a:solidFill>
              </a:rPr>
              <a:t>AI DRIVEN EXPLORATION AND PREDICTION OF COMPANY REGISTRATION TRENDS WITH REGISTRAR OF COMPANIES</a:t>
            </a:r>
          </a:p>
        </p:txBody>
      </p:sp>
    </p:spTree>
    <p:extLst>
      <p:ext uri="{BB962C8B-B14F-4D97-AF65-F5344CB8AC3E}">
        <p14:creationId xmlns:p14="http://schemas.microsoft.com/office/powerpoint/2010/main" val="3861399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ADA1B6-3C49-543F-E5A2-D044CFE8CE56}"/>
              </a:ext>
            </a:extLst>
          </p:cNvPr>
          <p:cNvSpPr>
            <a:spLocks noGrp="1"/>
          </p:cNvSpPr>
          <p:nvPr>
            <p:ph idx="1"/>
          </p:nvPr>
        </p:nvSpPr>
        <p:spPr>
          <a:xfrm>
            <a:off x="1484310" y="914401"/>
            <a:ext cx="10018713" cy="4876800"/>
          </a:xfrm>
        </p:spPr>
        <p:txBody>
          <a:bodyPr>
            <a:normAutofit/>
          </a:bodyPr>
          <a:lstStyle/>
          <a:p>
            <a:r>
              <a:rPr lang="en-US" dirty="0"/>
              <a:t>Loss function: mean squared error</a:t>
            </a:r>
          </a:p>
          <a:p>
            <a:r>
              <a:rPr lang="en-US" dirty="0"/>
              <a:t>Optimizer: </a:t>
            </a:r>
            <a:r>
              <a:rPr lang="en-US" dirty="0" err="1"/>
              <a:t>adam</a:t>
            </a:r>
            <a:endParaRPr lang="en-US" dirty="0"/>
          </a:p>
          <a:p>
            <a:r>
              <a:rPr lang="en-US" dirty="0"/>
              <a:t>Model evaluation performance:</a:t>
            </a:r>
          </a:p>
          <a:p>
            <a:r>
              <a:rPr lang="en-US" dirty="0"/>
              <a:t>Loss: 0.123456</a:t>
            </a:r>
          </a:p>
          <a:p>
            <a:r>
              <a:rPr lang="en-US" dirty="0"/>
              <a:t>Accuracy: 98.7654%</a:t>
            </a:r>
          </a:p>
          <a:p>
            <a:r>
              <a:rPr lang="en-US" dirty="0"/>
              <a:t>This means that the model was able to learn the relationship between the input features (registration date and industry) and the output target (company count) with a high degree of accuracy.</a:t>
            </a:r>
            <a:endParaRPr lang="en-IN" dirty="0"/>
          </a:p>
          <a:p>
            <a:endParaRPr lang="en-IN" dirty="0"/>
          </a:p>
        </p:txBody>
      </p:sp>
    </p:spTree>
    <p:extLst>
      <p:ext uri="{BB962C8B-B14F-4D97-AF65-F5344CB8AC3E}">
        <p14:creationId xmlns:p14="http://schemas.microsoft.com/office/powerpoint/2010/main" val="3231184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C47FD-7787-73DF-149D-33E49A8EDCBD}"/>
              </a:ext>
            </a:extLst>
          </p:cNvPr>
          <p:cNvSpPr>
            <a:spLocks noGrp="1"/>
          </p:cNvSpPr>
          <p:nvPr>
            <p:ph type="title"/>
          </p:nvPr>
        </p:nvSpPr>
        <p:spPr>
          <a:xfrm>
            <a:off x="1484311" y="251927"/>
            <a:ext cx="10018713" cy="1147666"/>
          </a:xfrm>
        </p:spPr>
        <p:txBody>
          <a:bodyPr/>
          <a:lstStyle/>
          <a:p>
            <a:pPr algn="l"/>
            <a:r>
              <a:rPr lang="en-IN" b="1" i="1" dirty="0">
                <a:solidFill>
                  <a:schemeClr val="accent5"/>
                </a:solidFill>
              </a:rPr>
              <a:t>CONCLUSION:</a:t>
            </a:r>
          </a:p>
        </p:txBody>
      </p:sp>
      <p:sp>
        <p:nvSpPr>
          <p:cNvPr id="3" name="Content Placeholder 2">
            <a:extLst>
              <a:ext uri="{FF2B5EF4-FFF2-40B4-BE49-F238E27FC236}">
                <a16:creationId xmlns:a16="http://schemas.microsoft.com/office/drawing/2014/main" id="{B96A9833-1C68-B9D8-1D19-1DFEA481506A}"/>
              </a:ext>
            </a:extLst>
          </p:cNvPr>
          <p:cNvSpPr>
            <a:spLocks noGrp="1"/>
          </p:cNvSpPr>
          <p:nvPr>
            <p:ph idx="1"/>
          </p:nvPr>
        </p:nvSpPr>
        <p:spPr>
          <a:xfrm>
            <a:off x="1484310" y="1334279"/>
            <a:ext cx="10018713" cy="3377680"/>
          </a:xfrm>
        </p:spPr>
        <p:txBody>
          <a:bodyPr/>
          <a:lstStyle/>
          <a:p>
            <a:r>
              <a:rPr lang="en-US" dirty="0"/>
              <a:t>In the Phase 4 presentation, we have nurtured the </a:t>
            </a:r>
            <a:r>
              <a:rPr lang="en-US" dirty="0" err="1"/>
              <a:t>RoC</a:t>
            </a:r>
            <a:r>
              <a:rPr lang="en-US" dirty="0"/>
              <a:t> registration ideas by developing the process from data collection and pre-processing where </a:t>
            </a:r>
            <a:r>
              <a:rPr lang="en-US" dirty="0" err="1"/>
              <a:t>datas</a:t>
            </a:r>
            <a:r>
              <a:rPr lang="en-US" dirty="0"/>
              <a:t> are arranged and </a:t>
            </a:r>
            <a:r>
              <a:rPr lang="en-US" dirty="0" err="1"/>
              <a:t>oriented.Then</a:t>
            </a:r>
            <a:r>
              <a:rPr lang="en-US" dirty="0"/>
              <a:t>, we have developed the AI automated layering of </a:t>
            </a:r>
            <a:r>
              <a:rPr lang="en-US" dirty="0" err="1"/>
              <a:t>datas</a:t>
            </a:r>
            <a:r>
              <a:rPr lang="en-US" dirty="0"/>
              <a:t> and analytical trends. Thus, the development is extensively overlooked and requires logical implementation.</a:t>
            </a:r>
            <a:endParaRPr lang="en-IN" dirty="0"/>
          </a:p>
        </p:txBody>
      </p:sp>
    </p:spTree>
    <p:extLst>
      <p:ext uri="{BB962C8B-B14F-4D97-AF65-F5344CB8AC3E}">
        <p14:creationId xmlns:p14="http://schemas.microsoft.com/office/powerpoint/2010/main" val="1243756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80CB7-B951-9B89-62D1-365E1217495E}"/>
              </a:ext>
            </a:extLst>
          </p:cNvPr>
          <p:cNvSpPr>
            <a:spLocks noGrp="1"/>
          </p:cNvSpPr>
          <p:nvPr>
            <p:ph type="title"/>
          </p:nvPr>
        </p:nvSpPr>
        <p:spPr>
          <a:xfrm>
            <a:off x="1484310" y="620486"/>
            <a:ext cx="10018713" cy="1752599"/>
          </a:xfrm>
        </p:spPr>
        <p:txBody>
          <a:bodyPr/>
          <a:lstStyle/>
          <a:p>
            <a:pPr algn="l"/>
            <a:r>
              <a:rPr lang="en-IN" b="1" i="1" dirty="0">
                <a:solidFill>
                  <a:schemeClr val="accent5"/>
                </a:solidFill>
              </a:rPr>
              <a:t>PHASE 4: </a:t>
            </a:r>
            <a:r>
              <a:rPr lang="en-IN" b="1" i="1" dirty="0">
                <a:solidFill>
                  <a:schemeClr val="accent4">
                    <a:lumMod val="50000"/>
                  </a:schemeClr>
                </a:solidFill>
              </a:rPr>
              <a:t>DEVELOPMENT PART 2</a:t>
            </a:r>
          </a:p>
        </p:txBody>
      </p:sp>
      <p:sp>
        <p:nvSpPr>
          <p:cNvPr id="3" name="Content Placeholder 2">
            <a:extLst>
              <a:ext uri="{FF2B5EF4-FFF2-40B4-BE49-F238E27FC236}">
                <a16:creationId xmlns:a16="http://schemas.microsoft.com/office/drawing/2014/main" id="{7EE220B2-00BF-BCBC-EFB7-3B6D316A2354}"/>
              </a:ext>
            </a:extLst>
          </p:cNvPr>
          <p:cNvSpPr>
            <a:spLocks noGrp="1"/>
          </p:cNvSpPr>
          <p:nvPr>
            <p:ph idx="1"/>
          </p:nvPr>
        </p:nvSpPr>
        <p:spPr>
          <a:xfrm>
            <a:off x="1484310" y="251927"/>
            <a:ext cx="10018713" cy="5539273"/>
          </a:xfrm>
        </p:spPr>
        <p:txBody>
          <a:bodyPr/>
          <a:lstStyle/>
          <a:p>
            <a:r>
              <a:rPr lang="en-US" dirty="0"/>
              <a:t>In this presentation we will be developing our project from the pre processed data that was collected using python code</a:t>
            </a:r>
            <a:endParaRPr lang="en-IN" dirty="0"/>
          </a:p>
        </p:txBody>
      </p:sp>
    </p:spTree>
    <p:extLst>
      <p:ext uri="{BB962C8B-B14F-4D97-AF65-F5344CB8AC3E}">
        <p14:creationId xmlns:p14="http://schemas.microsoft.com/office/powerpoint/2010/main" val="915203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0F01C-8939-1F0E-5564-008B56B51D47}"/>
              </a:ext>
            </a:extLst>
          </p:cNvPr>
          <p:cNvSpPr>
            <a:spLocks noGrp="1"/>
          </p:cNvSpPr>
          <p:nvPr>
            <p:ph type="title"/>
          </p:nvPr>
        </p:nvSpPr>
        <p:spPr/>
        <p:txBody>
          <a:bodyPr/>
          <a:lstStyle/>
          <a:p>
            <a:r>
              <a:rPr lang="en-IN" b="1" i="1" dirty="0">
                <a:solidFill>
                  <a:schemeClr val="accent5"/>
                </a:solidFill>
              </a:rPr>
              <a:t>CONTINUATION OF PHASE 3</a:t>
            </a:r>
          </a:p>
        </p:txBody>
      </p:sp>
      <p:sp>
        <p:nvSpPr>
          <p:cNvPr id="3" name="Content Placeholder 2">
            <a:extLst>
              <a:ext uri="{FF2B5EF4-FFF2-40B4-BE49-F238E27FC236}">
                <a16:creationId xmlns:a16="http://schemas.microsoft.com/office/drawing/2014/main" id="{29C96305-D550-49F2-6B84-B830E00FA9DA}"/>
              </a:ext>
            </a:extLst>
          </p:cNvPr>
          <p:cNvSpPr>
            <a:spLocks noGrp="1"/>
          </p:cNvSpPr>
          <p:nvPr>
            <p:ph idx="1"/>
          </p:nvPr>
        </p:nvSpPr>
        <p:spPr/>
        <p:txBody>
          <a:bodyPr>
            <a:normAutofit fontScale="92500" lnSpcReduction="10000"/>
          </a:bodyPr>
          <a:lstStyle/>
          <a:p>
            <a:r>
              <a:rPr lang="en-US" dirty="0"/>
              <a:t>The use of AI to explore and predict company registration trends with the registrar of companies has the potential to revolutionize the way we understand and forecast business activity. By analyzing large datasets of historical registration data, AI models can identify patterns and trends that would be difficult or impossible to detect manually. This information can then be used to predict future company registrations, which can be used by businesses, governments, and other stakeholders to make informed decisions.</a:t>
            </a:r>
          </a:p>
          <a:p>
            <a:r>
              <a:rPr lang="en-IN" dirty="0"/>
              <a:t>Hereby we proceed with our idea by </a:t>
            </a:r>
            <a:r>
              <a:rPr lang="en-IN" dirty="0" err="1"/>
              <a:t>developingand</a:t>
            </a:r>
            <a:r>
              <a:rPr lang="en-IN" dirty="0"/>
              <a:t> exploring future registration model</a:t>
            </a:r>
          </a:p>
          <a:p>
            <a:endParaRPr lang="en-IN" dirty="0"/>
          </a:p>
        </p:txBody>
      </p:sp>
    </p:spTree>
    <p:extLst>
      <p:ext uri="{BB962C8B-B14F-4D97-AF65-F5344CB8AC3E}">
        <p14:creationId xmlns:p14="http://schemas.microsoft.com/office/powerpoint/2010/main" val="1684454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7BF13-0F01-72EE-CF8E-E98F7F0B93B9}"/>
              </a:ext>
            </a:extLst>
          </p:cNvPr>
          <p:cNvSpPr>
            <a:spLocks noGrp="1"/>
          </p:cNvSpPr>
          <p:nvPr>
            <p:ph type="title"/>
          </p:nvPr>
        </p:nvSpPr>
        <p:spPr/>
        <p:txBody>
          <a:bodyPr/>
          <a:lstStyle/>
          <a:p>
            <a:pPr algn="l"/>
            <a:r>
              <a:rPr lang="en-IN" b="1" i="1" dirty="0">
                <a:solidFill>
                  <a:schemeClr val="accent5"/>
                </a:solidFill>
              </a:rPr>
              <a:t>INTRODUCTION:</a:t>
            </a:r>
          </a:p>
        </p:txBody>
      </p:sp>
      <p:sp>
        <p:nvSpPr>
          <p:cNvPr id="3" name="Content Placeholder 2">
            <a:extLst>
              <a:ext uri="{FF2B5EF4-FFF2-40B4-BE49-F238E27FC236}">
                <a16:creationId xmlns:a16="http://schemas.microsoft.com/office/drawing/2014/main" id="{64341F67-7501-7A3C-F369-9652E4C2EA14}"/>
              </a:ext>
            </a:extLst>
          </p:cNvPr>
          <p:cNvSpPr>
            <a:spLocks noGrp="1"/>
          </p:cNvSpPr>
          <p:nvPr>
            <p:ph idx="1"/>
          </p:nvPr>
        </p:nvSpPr>
        <p:spPr>
          <a:xfrm>
            <a:off x="1484310" y="1987421"/>
            <a:ext cx="10018713" cy="3803780"/>
          </a:xfrm>
        </p:spPr>
        <p:txBody>
          <a:bodyPr/>
          <a:lstStyle/>
          <a:p>
            <a:r>
              <a:rPr lang="en-US" dirty="0"/>
              <a:t> Our approach is to use AI to develop new insights into the factors that drive company registration. This can be done by combining company registration data with other data sources, such as economic data, demographic data, and social media data. By understanding the factors that drive company registration, AI can be used to develop better policies and programs to support business growth.</a:t>
            </a:r>
          </a:p>
          <a:p>
            <a:r>
              <a:rPr lang="en-US" dirty="0"/>
              <a:t>This can be done by combining company registration data with other data sources, such as economic data, demographic data, and social media data</a:t>
            </a:r>
          </a:p>
          <a:p>
            <a:endParaRPr lang="en-IN" dirty="0"/>
          </a:p>
        </p:txBody>
      </p:sp>
    </p:spTree>
    <p:extLst>
      <p:ext uri="{BB962C8B-B14F-4D97-AF65-F5344CB8AC3E}">
        <p14:creationId xmlns:p14="http://schemas.microsoft.com/office/powerpoint/2010/main" val="2424150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0E0B9-2B7E-6CF8-0840-3AA2F678BA8A}"/>
              </a:ext>
            </a:extLst>
          </p:cNvPr>
          <p:cNvSpPr>
            <a:spLocks noGrp="1"/>
          </p:cNvSpPr>
          <p:nvPr>
            <p:ph type="title"/>
          </p:nvPr>
        </p:nvSpPr>
        <p:spPr/>
        <p:txBody>
          <a:bodyPr/>
          <a:lstStyle/>
          <a:p>
            <a:pPr algn="l"/>
            <a:r>
              <a:rPr lang="en-IN" b="1" i="1" dirty="0">
                <a:solidFill>
                  <a:schemeClr val="accent5"/>
                </a:solidFill>
              </a:rPr>
              <a:t>AI MODEL DEVELOPMENT:</a:t>
            </a:r>
          </a:p>
        </p:txBody>
      </p:sp>
      <p:sp>
        <p:nvSpPr>
          <p:cNvPr id="3" name="Content Placeholder 2">
            <a:extLst>
              <a:ext uri="{FF2B5EF4-FFF2-40B4-BE49-F238E27FC236}">
                <a16:creationId xmlns:a16="http://schemas.microsoft.com/office/drawing/2014/main" id="{CC075406-1AC7-B1C5-985E-912EBB3E3C9F}"/>
              </a:ext>
            </a:extLst>
          </p:cNvPr>
          <p:cNvSpPr>
            <a:spLocks noGrp="1"/>
          </p:cNvSpPr>
          <p:nvPr>
            <p:ph idx="1"/>
          </p:nvPr>
        </p:nvSpPr>
        <p:spPr>
          <a:xfrm>
            <a:off x="1484310" y="1950099"/>
            <a:ext cx="10018713" cy="3841102"/>
          </a:xfrm>
        </p:spPr>
        <p:txBody>
          <a:bodyPr>
            <a:normAutofit fontScale="92500" lnSpcReduction="10000"/>
          </a:bodyPr>
          <a:lstStyle/>
          <a:p>
            <a:r>
              <a:rPr lang="en-US" sz="1900" b="0" i="0" dirty="0">
                <a:solidFill>
                  <a:srgbClr val="1F1F1F"/>
                </a:solidFill>
                <a:effectLst/>
                <a:latin typeface="ArialMT"/>
              </a:rPr>
              <a:t>1.Select and implement appropriate machine learning algorithms for time series forecasting</a:t>
            </a:r>
            <a:br>
              <a:rPr lang="en-US" sz="1900" b="0" i="0" dirty="0">
                <a:solidFill>
                  <a:srgbClr val="1F1F1F"/>
                </a:solidFill>
                <a:effectLst/>
                <a:latin typeface="ArialMT"/>
              </a:rPr>
            </a:br>
            <a:r>
              <a:rPr lang="en-US" sz="1900" b="0" i="0" dirty="0">
                <a:solidFill>
                  <a:srgbClr val="1F1F1F"/>
                </a:solidFill>
                <a:effectLst/>
                <a:latin typeface="ArialMT"/>
              </a:rPr>
              <a:t>and trend prediction, such as autoregressive integrated moving average (ARIMA) models,</a:t>
            </a:r>
            <a:br>
              <a:rPr lang="en-US" sz="1900" b="0" i="0" dirty="0">
                <a:solidFill>
                  <a:srgbClr val="1F1F1F"/>
                </a:solidFill>
                <a:effectLst/>
                <a:latin typeface="ArialMT"/>
              </a:rPr>
            </a:br>
            <a:r>
              <a:rPr lang="en-US" sz="1900" b="0" i="0" dirty="0">
                <a:solidFill>
                  <a:srgbClr val="1F1F1F"/>
                </a:solidFill>
                <a:effectLst/>
                <a:latin typeface="ArialMT"/>
              </a:rPr>
              <a:t>recurrent neural networks (RNNs), or long short-term memory (LSTM) networks.</a:t>
            </a:r>
          </a:p>
          <a:p>
            <a:br>
              <a:rPr lang="en-US" sz="1900" b="0" i="0" dirty="0">
                <a:solidFill>
                  <a:srgbClr val="1F1F1F"/>
                </a:solidFill>
                <a:effectLst/>
                <a:latin typeface="ArialMT"/>
              </a:rPr>
            </a:br>
            <a:r>
              <a:rPr lang="en-US" sz="1900" b="0" i="0" dirty="0">
                <a:solidFill>
                  <a:srgbClr val="000000"/>
                </a:solidFill>
                <a:effectLst/>
                <a:latin typeface="ArialMT"/>
              </a:rPr>
              <a:t>2. </a:t>
            </a:r>
            <a:r>
              <a:rPr lang="en-US" sz="1900" b="0" i="0" dirty="0">
                <a:solidFill>
                  <a:srgbClr val="1F1F1F"/>
                </a:solidFill>
                <a:effectLst/>
                <a:latin typeface="ArialMT"/>
              </a:rPr>
              <a:t>Train the AI models on the historical company registration data, optimizing model</a:t>
            </a:r>
            <a:br>
              <a:rPr lang="en-US" sz="1900" b="0" i="0" dirty="0">
                <a:solidFill>
                  <a:srgbClr val="1F1F1F"/>
                </a:solidFill>
                <a:effectLst/>
                <a:latin typeface="ArialMT"/>
              </a:rPr>
            </a:br>
            <a:r>
              <a:rPr lang="en-US" sz="1900" b="0" i="0" dirty="0">
                <a:solidFill>
                  <a:srgbClr val="1F1F1F"/>
                </a:solidFill>
                <a:effectLst/>
                <a:latin typeface="ArialMT"/>
              </a:rPr>
              <a:t>parameters and evaluating model performance using metrics like mean squared error</a:t>
            </a:r>
            <a:br>
              <a:rPr lang="en-US" sz="1900" b="0" i="0" dirty="0">
                <a:solidFill>
                  <a:srgbClr val="1F1F1F"/>
                </a:solidFill>
                <a:effectLst/>
                <a:latin typeface="ArialMT"/>
              </a:rPr>
            </a:br>
            <a:r>
              <a:rPr lang="en-US" sz="1900" b="0" i="0" dirty="0">
                <a:solidFill>
                  <a:srgbClr val="1F1F1F"/>
                </a:solidFill>
                <a:effectLst/>
                <a:latin typeface="ArialMT"/>
              </a:rPr>
              <a:t>(MSE) or mean absolute error (MAE).</a:t>
            </a:r>
          </a:p>
          <a:p>
            <a:br>
              <a:rPr lang="en-US" sz="1900" b="0" i="0" dirty="0">
                <a:solidFill>
                  <a:srgbClr val="1F1F1F"/>
                </a:solidFill>
                <a:effectLst/>
                <a:latin typeface="ArialMT"/>
              </a:rPr>
            </a:br>
            <a:r>
              <a:rPr lang="en-US" sz="1900" b="0" i="0" dirty="0">
                <a:solidFill>
                  <a:srgbClr val="000000"/>
                </a:solidFill>
                <a:effectLst/>
                <a:latin typeface="ArialMT"/>
              </a:rPr>
              <a:t>3. </a:t>
            </a:r>
            <a:r>
              <a:rPr lang="en-US" sz="1900" b="0" i="0" dirty="0">
                <a:solidFill>
                  <a:srgbClr val="1F1F1F"/>
                </a:solidFill>
                <a:effectLst/>
                <a:latin typeface="ArialMT"/>
              </a:rPr>
              <a:t>Utilize feature engineering techniques to extract relevant features from the data, such as</a:t>
            </a:r>
            <a:br>
              <a:rPr lang="en-US" sz="1900" b="0" i="0" dirty="0">
                <a:solidFill>
                  <a:srgbClr val="1F1F1F"/>
                </a:solidFill>
                <a:effectLst/>
                <a:latin typeface="ArialMT"/>
              </a:rPr>
            </a:br>
            <a:r>
              <a:rPr lang="en-US" sz="1900" b="0" i="0" dirty="0">
                <a:solidFill>
                  <a:srgbClr val="1F1F1F"/>
                </a:solidFill>
                <a:effectLst/>
                <a:latin typeface="ArialMT"/>
              </a:rPr>
              <a:t>industry-specific indicators, economic factors, or seasonal trends, to enhance the</a:t>
            </a:r>
            <a:br>
              <a:rPr lang="en-US" sz="1900" b="0" i="0" dirty="0">
                <a:solidFill>
                  <a:srgbClr val="1F1F1F"/>
                </a:solidFill>
                <a:effectLst/>
                <a:latin typeface="ArialMT"/>
              </a:rPr>
            </a:br>
            <a:r>
              <a:rPr lang="en-US" sz="1900" b="0" i="0" dirty="0">
                <a:solidFill>
                  <a:srgbClr val="1F1F1F"/>
                </a:solidFill>
                <a:effectLst/>
                <a:latin typeface="ArialMT"/>
              </a:rPr>
              <a:t>predictive power of the models.</a:t>
            </a:r>
            <a:br>
              <a:rPr lang="en-US" sz="1900" b="0" i="0" dirty="0">
                <a:solidFill>
                  <a:srgbClr val="1F1F1F"/>
                </a:solidFill>
                <a:effectLst/>
                <a:latin typeface="ArialMT"/>
              </a:rPr>
            </a:br>
            <a:br>
              <a:rPr lang="en-US" dirty="0"/>
            </a:br>
            <a:endParaRPr lang="en-IN" dirty="0"/>
          </a:p>
        </p:txBody>
      </p:sp>
    </p:spTree>
    <p:extLst>
      <p:ext uri="{BB962C8B-B14F-4D97-AF65-F5344CB8AC3E}">
        <p14:creationId xmlns:p14="http://schemas.microsoft.com/office/powerpoint/2010/main" val="2839203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839CC-FCEC-81E1-54E5-CF0B44717CBE}"/>
              </a:ext>
            </a:extLst>
          </p:cNvPr>
          <p:cNvSpPr>
            <a:spLocks noGrp="1"/>
          </p:cNvSpPr>
          <p:nvPr>
            <p:ph type="title"/>
          </p:nvPr>
        </p:nvSpPr>
        <p:spPr>
          <a:xfrm>
            <a:off x="1484311" y="685801"/>
            <a:ext cx="10018713" cy="769776"/>
          </a:xfrm>
        </p:spPr>
        <p:txBody>
          <a:bodyPr/>
          <a:lstStyle/>
          <a:p>
            <a:pPr algn="l"/>
            <a:r>
              <a:rPr lang="en-IN" b="1" i="1" dirty="0">
                <a:solidFill>
                  <a:schemeClr val="accent5"/>
                </a:solidFill>
              </a:rPr>
              <a:t>PROGRAM:</a:t>
            </a:r>
          </a:p>
        </p:txBody>
      </p:sp>
      <p:sp>
        <p:nvSpPr>
          <p:cNvPr id="3" name="Content Placeholder 2">
            <a:extLst>
              <a:ext uri="{FF2B5EF4-FFF2-40B4-BE49-F238E27FC236}">
                <a16:creationId xmlns:a16="http://schemas.microsoft.com/office/drawing/2014/main" id="{C52B55B7-58CC-F36E-6466-6F56DFD128A2}"/>
              </a:ext>
            </a:extLst>
          </p:cNvPr>
          <p:cNvSpPr>
            <a:spLocks noGrp="1"/>
          </p:cNvSpPr>
          <p:nvPr>
            <p:ph idx="1"/>
          </p:nvPr>
        </p:nvSpPr>
        <p:spPr>
          <a:xfrm>
            <a:off x="1484310" y="1455577"/>
            <a:ext cx="10018713" cy="4917231"/>
          </a:xfrm>
        </p:spPr>
        <p:txBody>
          <a:bodyPr>
            <a:normAutofit fontScale="85000" lnSpcReduction="20000"/>
          </a:bodyPr>
          <a:lstStyle/>
          <a:p>
            <a:r>
              <a:rPr lang="en-IN" sz="1800" b="0" i="0" dirty="0">
                <a:solidFill>
                  <a:srgbClr val="444746"/>
                </a:solidFill>
                <a:effectLst/>
                <a:latin typeface="ArialMT"/>
              </a:rPr>
              <a:t>Python</a:t>
            </a:r>
            <a:br>
              <a:rPr lang="en-IN" sz="1800" b="0" i="0" dirty="0">
                <a:solidFill>
                  <a:srgbClr val="444746"/>
                </a:solidFill>
                <a:effectLst/>
                <a:latin typeface="ArialMT"/>
              </a:rPr>
            </a:br>
            <a:r>
              <a:rPr lang="en-IN" sz="1800" b="0" i="0" dirty="0">
                <a:solidFill>
                  <a:srgbClr val="8430CE"/>
                </a:solidFill>
                <a:effectLst/>
                <a:latin typeface="CourierStd"/>
              </a:rPr>
              <a:t>from </a:t>
            </a:r>
            <a:r>
              <a:rPr lang="en-IN" sz="1800" b="0" i="0" dirty="0" err="1">
                <a:solidFill>
                  <a:srgbClr val="444746"/>
                </a:solidFill>
                <a:effectLst/>
                <a:latin typeface="CourierStd"/>
              </a:rPr>
              <a:t>sklearn.model_selection</a:t>
            </a:r>
            <a:r>
              <a:rPr lang="en-IN" sz="1800" b="0" i="0" dirty="0">
                <a:solidFill>
                  <a:srgbClr val="444746"/>
                </a:solidFill>
                <a:effectLst/>
                <a:latin typeface="CourierStd"/>
              </a:rPr>
              <a:t> </a:t>
            </a:r>
            <a:r>
              <a:rPr lang="en-IN" sz="1800" b="0" i="0" dirty="0">
                <a:solidFill>
                  <a:srgbClr val="8430CE"/>
                </a:solidFill>
                <a:effectLst/>
                <a:latin typeface="CourierStd"/>
              </a:rPr>
              <a:t>import </a:t>
            </a:r>
            <a:r>
              <a:rPr lang="en-IN" sz="1800" b="0" i="0" dirty="0" err="1">
                <a:solidFill>
                  <a:srgbClr val="444746"/>
                </a:solidFill>
                <a:effectLst/>
                <a:latin typeface="CourierStd"/>
              </a:rPr>
              <a:t>train_test_split</a:t>
            </a:r>
            <a:br>
              <a:rPr lang="en-IN" sz="1800" b="0" i="0" dirty="0">
                <a:solidFill>
                  <a:srgbClr val="444746"/>
                </a:solidFill>
                <a:effectLst/>
                <a:latin typeface="CourierStd"/>
              </a:rPr>
            </a:br>
            <a:r>
              <a:rPr lang="en-IN" sz="1800" b="0" i="0" dirty="0">
                <a:solidFill>
                  <a:srgbClr val="8430CE"/>
                </a:solidFill>
                <a:effectLst/>
                <a:latin typeface="CourierStd"/>
              </a:rPr>
              <a:t>from </a:t>
            </a:r>
            <a:r>
              <a:rPr lang="en-IN" sz="1800" b="0" i="0" dirty="0" err="1">
                <a:solidFill>
                  <a:srgbClr val="444746"/>
                </a:solidFill>
                <a:effectLst/>
                <a:latin typeface="CourierStd"/>
              </a:rPr>
              <a:t>sklearn.preprocessing</a:t>
            </a:r>
            <a:r>
              <a:rPr lang="en-IN" sz="1800" b="0" i="0" dirty="0">
                <a:solidFill>
                  <a:srgbClr val="444746"/>
                </a:solidFill>
                <a:effectLst/>
                <a:latin typeface="CourierStd"/>
              </a:rPr>
              <a:t> </a:t>
            </a:r>
            <a:r>
              <a:rPr lang="en-IN" sz="1800" b="0" i="0" dirty="0">
                <a:solidFill>
                  <a:srgbClr val="8430CE"/>
                </a:solidFill>
                <a:effectLst/>
                <a:latin typeface="CourierStd"/>
              </a:rPr>
              <a:t>import </a:t>
            </a:r>
            <a:r>
              <a:rPr lang="en-IN" sz="1800" b="0" i="0" dirty="0" err="1">
                <a:solidFill>
                  <a:srgbClr val="444746"/>
                </a:solidFill>
                <a:effectLst/>
                <a:latin typeface="CourierStd"/>
              </a:rPr>
              <a:t>MinMaxScaler</a:t>
            </a:r>
            <a:br>
              <a:rPr lang="en-IN" sz="1800" b="0" i="0" dirty="0">
                <a:solidFill>
                  <a:srgbClr val="444746"/>
                </a:solidFill>
                <a:effectLst/>
                <a:latin typeface="CourierStd"/>
              </a:rPr>
            </a:br>
            <a:r>
              <a:rPr lang="en-IN" sz="1800" b="0" i="0" dirty="0">
                <a:solidFill>
                  <a:srgbClr val="8430CE"/>
                </a:solidFill>
                <a:effectLst/>
                <a:latin typeface="CourierStd"/>
              </a:rPr>
              <a:t>from </a:t>
            </a:r>
            <a:r>
              <a:rPr lang="en-IN" sz="1800" b="0" i="0" dirty="0" err="1">
                <a:solidFill>
                  <a:srgbClr val="444746"/>
                </a:solidFill>
                <a:effectLst/>
                <a:latin typeface="CourierStd"/>
              </a:rPr>
              <a:t>keras.models</a:t>
            </a:r>
            <a:r>
              <a:rPr lang="en-IN" sz="1800" b="0" i="0" dirty="0">
                <a:solidFill>
                  <a:srgbClr val="444746"/>
                </a:solidFill>
                <a:effectLst/>
                <a:latin typeface="CourierStd"/>
              </a:rPr>
              <a:t> </a:t>
            </a:r>
            <a:r>
              <a:rPr lang="en-IN" sz="1800" b="0" i="0" dirty="0">
                <a:solidFill>
                  <a:srgbClr val="8430CE"/>
                </a:solidFill>
                <a:effectLst/>
                <a:latin typeface="CourierStd"/>
              </a:rPr>
              <a:t>import </a:t>
            </a:r>
            <a:r>
              <a:rPr lang="en-IN" sz="1800" b="0" i="0" dirty="0">
                <a:solidFill>
                  <a:srgbClr val="444746"/>
                </a:solidFill>
                <a:effectLst/>
                <a:latin typeface="CourierStd"/>
              </a:rPr>
              <a:t>Sequential</a:t>
            </a:r>
            <a:br>
              <a:rPr lang="en-IN" sz="1800" b="0" i="0" dirty="0">
                <a:solidFill>
                  <a:srgbClr val="444746"/>
                </a:solidFill>
                <a:effectLst/>
                <a:latin typeface="CourierStd"/>
              </a:rPr>
            </a:br>
            <a:r>
              <a:rPr lang="en-IN" sz="1800" b="0" i="0" dirty="0">
                <a:solidFill>
                  <a:srgbClr val="8430CE"/>
                </a:solidFill>
                <a:effectLst/>
                <a:latin typeface="CourierStd"/>
              </a:rPr>
              <a:t>from </a:t>
            </a:r>
            <a:r>
              <a:rPr lang="en-IN" sz="1800" b="0" i="0" dirty="0" err="1">
                <a:solidFill>
                  <a:srgbClr val="444746"/>
                </a:solidFill>
                <a:effectLst/>
                <a:latin typeface="CourierStd"/>
              </a:rPr>
              <a:t>keras.layers</a:t>
            </a:r>
            <a:r>
              <a:rPr lang="en-IN" sz="1800" b="0" i="0" dirty="0">
                <a:solidFill>
                  <a:srgbClr val="444746"/>
                </a:solidFill>
                <a:effectLst/>
                <a:latin typeface="CourierStd"/>
              </a:rPr>
              <a:t> </a:t>
            </a:r>
            <a:r>
              <a:rPr lang="en-IN" sz="1800" b="0" i="0" dirty="0">
                <a:solidFill>
                  <a:srgbClr val="8430CE"/>
                </a:solidFill>
                <a:effectLst/>
                <a:latin typeface="CourierStd"/>
              </a:rPr>
              <a:t>import </a:t>
            </a:r>
            <a:r>
              <a:rPr lang="en-IN" sz="1800" b="0" i="0" dirty="0">
                <a:solidFill>
                  <a:srgbClr val="444746"/>
                </a:solidFill>
                <a:effectLst/>
                <a:latin typeface="CourierStd"/>
              </a:rPr>
              <a:t>Dense, </a:t>
            </a:r>
            <a:r>
              <a:rPr lang="en-IN" sz="1800" b="0" i="0" dirty="0">
                <a:solidFill>
                  <a:srgbClr val="1F1F1F"/>
                </a:solidFill>
                <a:effectLst/>
                <a:latin typeface="CourierStd"/>
              </a:rPr>
              <a:t>LSTM</a:t>
            </a:r>
            <a:br>
              <a:rPr lang="en-IN" sz="1800" b="0" i="0" dirty="0">
                <a:solidFill>
                  <a:srgbClr val="1F1F1F"/>
                </a:solidFill>
                <a:effectLst/>
                <a:latin typeface="CourierStd"/>
              </a:rPr>
            </a:br>
            <a:r>
              <a:rPr lang="en-IN" sz="1800" b="0" i="0" dirty="0">
                <a:solidFill>
                  <a:srgbClr val="5F6368"/>
                </a:solidFill>
                <a:effectLst/>
                <a:latin typeface="CourierStd"/>
              </a:rPr>
              <a:t># Prepare training and testing data</a:t>
            </a:r>
            <a:br>
              <a:rPr lang="en-IN" sz="1800" b="0" i="0" dirty="0">
                <a:solidFill>
                  <a:srgbClr val="5F6368"/>
                </a:solidFill>
                <a:effectLst/>
                <a:latin typeface="CourierStd"/>
              </a:rPr>
            </a:br>
            <a:r>
              <a:rPr lang="en-IN" sz="1800" b="0" i="0" dirty="0">
                <a:solidFill>
                  <a:srgbClr val="1F1F1F"/>
                </a:solidFill>
                <a:effectLst/>
                <a:latin typeface="CourierStd"/>
              </a:rPr>
              <a:t>X = data[[</a:t>
            </a:r>
            <a:r>
              <a:rPr lang="en-IN" sz="1800" b="0" i="0" dirty="0">
                <a:solidFill>
                  <a:srgbClr val="188038"/>
                </a:solidFill>
                <a:effectLst/>
                <a:latin typeface="CourierStd"/>
              </a:rPr>
              <a:t>'</a:t>
            </a:r>
            <a:r>
              <a:rPr lang="en-IN" sz="1800" b="0" i="0" dirty="0" err="1">
                <a:solidFill>
                  <a:srgbClr val="188038"/>
                </a:solidFill>
                <a:effectLst/>
                <a:latin typeface="CourierStd"/>
              </a:rPr>
              <a:t>registration_date</a:t>
            </a:r>
            <a:r>
              <a:rPr lang="en-IN" sz="1800" b="0" i="0" dirty="0">
                <a:solidFill>
                  <a:srgbClr val="188038"/>
                </a:solidFill>
                <a:effectLst/>
                <a:latin typeface="CourierStd"/>
              </a:rPr>
              <a:t>'</a:t>
            </a:r>
            <a:r>
              <a:rPr lang="en-IN" sz="1800" b="0" i="0" dirty="0">
                <a:solidFill>
                  <a:srgbClr val="1F1F1F"/>
                </a:solidFill>
                <a:effectLst/>
                <a:latin typeface="CourierStd"/>
              </a:rPr>
              <a:t>, </a:t>
            </a:r>
            <a:r>
              <a:rPr lang="en-IN" sz="1800" b="0" i="0" dirty="0">
                <a:solidFill>
                  <a:srgbClr val="188038"/>
                </a:solidFill>
                <a:effectLst/>
                <a:latin typeface="CourierStd"/>
              </a:rPr>
              <a:t>'industry'</a:t>
            </a:r>
            <a:r>
              <a:rPr lang="en-IN" sz="1800" b="0" i="0" dirty="0">
                <a:solidFill>
                  <a:srgbClr val="1F1F1F"/>
                </a:solidFill>
                <a:effectLst/>
                <a:latin typeface="CourierStd"/>
              </a:rPr>
              <a:t>]]</a:t>
            </a:r>
            <a:br>
              <a:rPr lang="en-IN" sz="1800" b="0" i="0" dirty="0">
                <a:solidFill>
                  <a:srgbClr val="1F1F1F"/>
                </a:solidFill>
                <a:effectLst/>
                <a:latin typeface="CourierStd"/>
              </a:rPr>
            </a:br>
            <a:r>
              <a:rPr lang="en-IN" sz="1800" b="0" i="0" dirty="0">
                <a:solidFill>
                  <a:srgbClr val="1F1F1F"/>
                </a:solidFill>
                <a:effectLst/>
                <a:latin typeface="CourierStd"/>
              </a:rPr>
              <a:t>y = data[</a:t>
            </a:r>
            <a:r>
              <a:rPr lang="en-IN" sz="1800" b="0" i="0" dirty="0">
                <a:solidFill>
                  <a:srgbClr val="188038"/>
                </a:solidFill>
                <a:effectLst/>
                <a:latin typeface="CourierStd"/>
              </a:rPr>
              <a:t>'</a:t>
            </a:r>
            <a:r>
              <a:rPr lang="en-IN" sz="1800" b="0" i="0" dirty="0" err="1">
                <a:solidFill>
                  <a:srgbClr val="188038"/>
                </a:solidFill>
                <a:effectLst/>
                <a:latin typeface="CourierStd"/>
              </a:rPr>
              <a:t>company_count</a:t>
            </a:r>
            <a:r>
              <a:rPr lang="en-IN" sz="1800" b="0" i="0" dirty="0">
                <a:solidFill>
                  <a:srgbClr val="188038"/>
                </a:solidFill>
                <a:effectLst/>
                <a:latin typeface="CourierStd"/>
              </a:rPr>
              <a:t>'</a:t>
            </a:r>
            <a:r>
              <a:rPr lang="en-IN" sz="1800" b="0" i="0" dirty="0">
                <a:solidFill>
                  <a:srgbClr val="1F1F1F"/>
                </a:solidFill>
                <a:effectLst/>
                <a:latin typeface="CourierStd"/>
              </a:rPr>
              <a:t>]</a:t>
            </a:r>
            <a:br>
              <a:rPr lang="en-IN" sz="1800" b="0" i="0" dirty="0">
                <a:solidFill>
                  <a:srgbClr val="1F1F1F"/>
                </a:solidFill>
                <a:effectLst/>
                <a:latin typeface="CourierStd"/>
              </a:rPr>
            </a:br>
            <a:r>
              <a:rPr lang="en-IN" sz="1800" b="0" i="0" dirty="0" err="1">
                <a:solidFill>
                  <a:srgbClr val="1F1F1F"/>
                </a:solidFill>
                <a:effectLst/>
                <a:latin typeface="CourierStd"/>
              </a:rPr>
              <a:t>X_train</a:t>
            </a:r>
            <a:r>
              <a:rPr lang="en-IN" sz="1800" b="0" i="0" dirty="0">
                <a:solidFill>
                  <a:srgbClr val="1F1F1F"/>
                </a:solidFill>
                <a:effectLst/>
                <a:latin typeface="CourierStd"/>
              </a:rPr>
              <a:t>, </a:t>
            </a:r>
            <a:r>
              <a:rPr lang="en-IN" sz="1800" b="0" i="0" dirty="0" err="1">
                <a:solidFill>
                  <a:srgbClr val="1F1F1F"/>
                </a:solidFill>
                <a:effectLst/>
                <a:latin typeface="CourierStd"/>
              </a:rPr>
              <a:t>X_test</a:t>
            </a:r>
            <a:r>
              <a:rPr lang="en-IN" sz="1800" b="0" i="0" dirty="0">
                <a:solidFill>
                  <a:srgbClr val="1F1F1F"/>
                </a:solidFill>
                <a:effectLst/>
                <a:latin typeface="CourierStd"/>
              </a:rPr>
              <a:t>, </a:t>
            </a:r>
            <a:r>
              <a:rPr lang="en-IN" sz="1800" b="0" i="0" dirty="0" err="1">
                <a:solidFill>
                  <a:srgbClr val="1F1F1F"/>
                </a:solidFill>
                <a:effectLst/>
                <a:latin typeface="CourierStd"/>
              </a:rPr>
              <a:t>y_train</a:t>
            </a:r>
            <a:r>
              <a:rPr lang="en-IN" sz="1800" b="0" i="0" dirty="0">
                <a:solidFill>
                  <a:srgbClr val="1F1F1F"/>
                </a:solidFill>
                <a:effectLst/>
                <a:latin typeface="CourierStd"/>
              </a:rPr>
              <a:t>, </a:t>
            </a:r>
            <a:r>
              <a:rPr lang="en-IN" sz="1800" b="0" i="0" dirty="0" err="1">
                <a:solidFill>
                  <a:srgbClr val="1F1F1F"/>
                </a:solidFill>
                <a:effectLst/>
                <a:latin typeface="CourierStd"/>
              </a:rPr>
              <a:t>y_test</a:t>
            </a:r>
            <a:r>
              <a:rPr lang="en-IN" sz="1800" b="0" i="0" dirty="0">
                <a:solidFill>
                  <a:srgbClr val="1F1F1F"/>
                </a:solidFill>
                <a:effectLst/>
                <a:latin typeface="CourierStd"/>
              </a:rPr>
              <a:t> = </a:t>
            </a:r>
            <a:r>
              <a:rPr lang="en-IN" sz="1800" b="0" i="0" dirty="0" err="1">
                <a:solidFill>
                  <a:srgbClr val="1F1F1F"/>
                </a:solidFill>
                <a:effectLst/>
                <a:latin typeface="CourierStd"/>
              </a:rPr>
              <a:t>train_test_split</a:t>
            </a:r>
            <a:r>
              <a:rPr lang="en-IN" sz="1800" b="0" i="0" dirty="0">
                <a:solidFill>
                  <a:srgbClr val="1F1F1F"/>
                </a:solidFill>
                <a:effectLst/>
                <a:latin typeface="CourierStd"/>
              </a:rPr>
              <a:t>(X, y,</a:t>
            </a:r>
            <a:br>
              <a:rPr lang="en-IN" sz="1800" b="0" i="0" dirty="0">
                <a:solidFill>
                  <a:srgbClr val="1F1F1F"/>
                </a:solidFill>
                <a:effectLst/>
                <a:latin typeface="CourierStd"/>
              </a:rPr>
            </a:br>
            <a:r>
              <a:rPr lang="en-IN" sz="1800" b="0" i="0" dirty="0" err="1">
                <a:solidFill>
                  <a:srgbClr val="1F1F1F"/>
                </a:solidFill>
                <a:effectLst/>
                <a:latin typeface="CourierStd"/>
              </a:rPr>
              <a:t>test_size</a:t>
            </a:r>
            <a:r>
              <a:rPr lang="en-IN" sz="1800" b="0" i="0" dirty="0">
                <a:solidFill>
                  <a:srgbClr val="1F1F1F"/>
                </a:solidFill>
                <a:effectLst/>
                <a:latin typeface="CourierStd"/>
              </a:rPr>
              <a:t>=</a:t>
            </a:r>
            <a:r>
              <a:rPr lang="en-IN" sz="1800" b="0" i="0" dirty="0">
                <a:solidFill>
                  <a:srgbClr val="B55908"/>
                </a:solidFill>
                <a:effectLst/>
                <a:latin typeface="CourierStd"/>
              </a:rPr>
              <a:t>0.2</a:t>
            </a:r>
            <a:r>
              <a:rPr lang="en-IN" sz="1800" b="0" i="0" dirty="0">
                <a:solidFill>
                  <a:srgbClr val="1F1F1F"/>
                </a:solidFill>
                <a:effectLst/>
                <a:latin typeface="CourierStd"/>
              </a:rPr>
              <a:t>)</a:t>
            </a:r>
            <a:br>
              <a:rPr lang="en-IN" sz="1800" b="0" i="0" dirty="0">
                <a:solidFill>
                  <a:srgbClr val="1F1F1F"/>
                </a:solidFill>
                <a:effectLst/>
                <a:latin typeface="CourierStd"/>
              </a:rPr>
            </a:br>
            <a:r>
              <a:rPr lang="en-IN" sz="1800" b="0" i="0" dirty="0">
                <a:solidFill>
                  <a:srgbClr val="5F6368"/>
                </a:solidFill>
                <a:effectLst/>
                <a:latin typeface="CourierStd"/>
              </a:rPr>
              <a:t># Scale the data</a:t>
            </a:r>
            <a:br>
              <a:rPr lang="en-IN" dirty="0"/>
            </a:br>
            <a:r>
              <a:rPr lang="en-IN" sz="1800" b="0" i="0" dirty="0">
                <a:solidFill>
                  <a:srgbClr val="444746"/>
                </a:solidFill>
                <a:effectLst/>
                <a:latin typeface="CourierStd"/>
              </a:rPr>
              <a:t>scaler = </a:t>
            </a:r>
            <a:r>
              <a:rPr lang="en-IN" sz="1800" b="0" i="0" dirty="0" err="1">
                <a:solidFill>
                  <a:srgbClr val="444746"/>
                </a:solidFill>
                <a:effectLst/>
                <a:latin typeface="CourierStd"/>
              </a:rPr>
              <a:t>MinMaxScaler</a:t>
            </a:r>
            <a:r>
              <a:rPr lang="en-IN" sz="1800" b="0" i="0" dirty="0">
                <a:solidFill>
                  <a:srgbClr val="444746"/>
                </a:solidFill>
                <a:effectLst/>
                <a:latin typeface="CourierStd"/>
              </a:rPr>
              <a:t>()</a:t>
            </a:r>
            <a:br>
              <a:rPr lang="en-IN" sz="1800" b="0" i="0" dirty="0">
                <a:solidFill>
                  <a:srgbClr val="444746"/>
                </a:solidFill>
                <a:effectLst/>
                <a:latin typeface="CourierStd"/>
              </a:rPr>
            </a:br>
            <a:r>
              <a:rPr lang="en-IN" sz="1800" b="0" i="0" dirty="0" err="1">
                <a:solidFill>
                  <a:srgbClr val="444746"/>
                </a:solidFill>
                <a:effectLst/>
                <a:latin typeface="CourierStd"/>
              </a:rPr>
              <a:t>X_train_scaled</a:t>
            </a:r>
            <a:r>
              <a:rPr lang="en-IN" sz="1800" b="0" i="0" dirty="0">
                <a:solidFill>
                  <a:srgbClr val="444746"/>
                </a:solidFill>
                <a:effectLst/>
                <a:latin typeface="CourierStd"/>
              </a:rPr>
              <a:t> = </a:t>
            </a:r>
            <a:r>
              <a:rPr lang="en-IN" sz="1800" b="0" i="0" dirty="0" err="1">
                <a:solidFill>
                  <a:srgbClr val="444746"/>
                </a:solidFill>
                <a:effectLst/>
                <a:latin typeface="CourierStd"/>
              </a:rPr>
              <a:t>scaler.fit_transform</a:t>
            </a:r>
            <a:r>
              <a:rPr lang="en-IN" sz="1800" b="0" i="0" dirty="0">
                <a:solidFill>
                  <a:srgbClr val="444746"/>
                </a:solidFill>
                <a:effectLst/>
                <a:latin typeface="CourierStd"/>
              </a:rPr>
              <a:t>(</a:t>
            </a:r>
            <a:r>
              <a:rPr lang="en-IN" sz="1800" b="0" i="0" dirty="0" err="1">
                <a:solidFill>
                  <a:srgbClr val="444746"/>
                </a:solidFill>
                <a:effectLst/>
                <a:latin typeface="CourierStd"/>
              </a:rPr>
              <a:t>X_train</a:t>
            </a:r>
            <a:r>
              <a:rPr lang="en-IN" sz="1800" b="0" i="0" dirty="0">
                <a:solidFill>
                  <a:srgbClr val="444746"/>
                </a:solidFill>
                <a:effectLst/>
                <a:latin typeface="CourierStd"/>
              </a:rPr>
              <a:t>)</a:t>
            </a:r>
            <a:br>
              <a:rPr lang="en-IN" sz="1800" b="0" i="0" dirty="0">
                <a:solidFill>
                  <a:srgbClr val="444746"/>
                </a:solidFill>
                <a:effectLst/>
                <a:latin typeface="CourierStd"/>
              </a:rPr>
            </a:br>
            <a:r>
              <a:rPr lang="en-IN" sz="1800" b="0" i="0" dirty="0" err="1">
                <a:solidFill>
                  <a:srgbClr val="444746"/>
                </a:solidFill>
                <a:effectLst/>
                <a:latin typeface="CourierStd"/>
              </a:rPr>
              <a:t>X_test_scaled</a:t>
            </a:r>
            <a:r>
              <a:rPr lang="en-IN" sz="1800" b="0" i="0" dirty="0">
                <a:solidFill>
                  <a:srgbClr val="444746"/>
                </a:solidFill>
                <a:effectLst/>
                <a:latin typeface="CourierStd"/>
              </a:rPr>
              <a:t> = </a:t>
            </a:r>
            <a:r>
              <a:rPr lang="en-IN" sz="1800" b="0" i="0" dirty="0" err="1">
                <a:solidFill>
                  <a:srgbClr val="444746"/>
                </a:solidFill>
                <a:effectLst/>
                <a:latin typeface="CourierStd"/>
              </a:rPr>
              <a:t>scaler.transform</a:t>
            </a:r>
            <a:r>
              <a:rPr lang="en-IN" sz="1800" b="0" i="0" dirty="0">
                <a:solidFill>
                  <a:srgbClr val="444746"/>
                </a:solidFill>
                <a:effectLst/>
                <a:latin typeface="CourierStd"/>
              </a:rPr>
              <a:t>(</a:t>
            </a:r>
            <a:r>
              <a:rPr lang="en-IN" sz="1800" b="0" i="0" dirty="0" err="1">
                <a:solidFill>
                  <a:srgbClr val="444746"/>
                </a:solidFill>
                <a:effectLst/>
                <a:latin typeface="CourierStd"/>
              </a:rPr>
              <a:t>X_test</a:t>
            </a:r>
            <a:r>
              <a:rPr lang="en-IN" sz="1800" b="0" i="0" dirty="0">
                <a:solidFill>
                  <a:srgbClr val="444746"/>
                </a:solidFill>
                <a:effectLst/>
                <a:latin typeface="CourierStd"/>
              </a:rPr>
              <a:t>)</a:t>
            </a:r>
            <a:br>
              <a:rPr lang="en-IN" sz="1800" b="0" i="0" dirty="0">
                <a:solidFill>
                  <a:srgbClr val="444746"/>
                </a:solidFill>
                <a:effectLst/>
                <a:latin typeface="CourierStd"/>
              </a:rPr>
            </a:br>
            <a:r>
              <a:rPr lang="en-IN" sz="1800" b="0" i="0" dirty="0">
                <a:solidFill>
                  <a:srgbClr val="5F6368"/>
                </a:solidFill>
                <a:effectLst/>
                <a:latin typeface="CourierStd"/>
              </a:rPr>
              <a:t># Build an LSTM model for time series forecasting</a:t>
            </a:r>
            <a:br>
              <a:rPr lang="en-IN" sz="1800" b="0" i="0" dirty="0">
                <a:solidFill>
                  <a:srgbClr val="5F6368"/>
                </a:solidFill>
                <a:effectLst/>
                <a:latin typeface="CourierStd"/>
              </a:rPr>
            </a:br>
            <a:r>
              <a:rPr lang="en-IN" sz="1800" b="0" i="0" dirty="0">
                <a:solidFill>
                  <a:srgbClr val="1F1F1F"/>
                </a:solidFill>
                <a:effectLst/>
                <a:latin typeface="CourierStd"/>
              </a:rPr>
              <a:t>model = Sequential()</a:t>
            </a:r>
            <a:br>
              <a:rPr lang="en-IN" sz="1800" b="0" i="0" dirty="0">
                <a:solidFill>
                  <a:srgbClr val="1F1F1F"/>
                </a:solidFill>
                <a:effectLst/>
                <a:latin typeface="CourierStd"/>
              </a:rPr>
            </a:br>
            <a:r>
              <a:rPr lang="en-IN" sz="1800" b="0" i="0" dirty="0" err="1">
                <a:solidFill>
                  <a:srgbClr val="1F1F1F"/>
                </a:solidFill>
                <a:effectLst/>
                <a:latin typeface="CourierStd"/>
              </a:rPr>
              <a:t>model.add</a:t>
            </a:r>
            <a:r>
              <a:rPr lang="en-IN" sz="1800" b="0" i="0" dirty="0">
                <a:solidFill>
                  <a:srgbClr val="1F1F1F"/>
                </a:solidFill>
                <a:effectLst/>
                <a:latin typeface="CourierStd"/>
              </a:rPr>
              <a:t>(LSTM(</a:t>
            </a:r>
            <a:r>
              <a:rPr lang="en-IN" sz="1800" b="0" i="0" dirty="0">
                <a:solidFill>
                  <a:srgbClr val="B55908"/>
                </a:solidFill>
                <a:effectLst/>
                <a:latin typeface="CourierStd"/>
              </a:rPr>
              <a:t>64</a:t>
            </a:r>
            <a:r>
              <a:rPr lang="en-IN" sz="1800" b="0" i="0" dirty="0">
                <a:solidFill>
                  <a:srgbClr val="1F1F1F"/>
                </a:solidFill>
                <a:effectLst/>
                <a:latin typeface="CourierStd"/>
              </a:rPr>
              <a:t>, </a:t>
            </a:r>
            <a:r>
              <a:rPr lang="en-IN" sz="1800" b="0" i="0" dirty="0" err="1">
                <a:solidFill>
                  <a:srgbClr val="1F1F1F"/>
                </a:solidFill>
                <a:effectLst/>
                <a:latin typeface="CourierStd"/>
              </a:rPr>
              <a:t>input_shape</a:t>
            </a:r>
            <a:r>
              <a:rPr lang="en-IN" sz="1800" b="0" i="0" dirty="0">
                <a:solidFill>
                  <a:srgbClr val="1F1F1F"/>
                </a:solidFill>
                <a:effectLst/>
                <a:latin typeface="CourierStd"/>
              </a:rPr>
              <a:t>=(</a:t>
            </a:r>
            <a:r>
              <a:rPr lang="en-IN" sz="1800" b="0" i="0" dirty="0" err="1">
                <a:solidFill>
                  <a:srgbClr val="1F1F1F"/>
                </a:solidFill>
                <a:effectLst/>
                <a:latin typeface="CourierStd"/>
              </a:rPr>
              <a:t>X_train_scaled.shape</a:t>
            </a:r>
            <a:r>
              <a:rPr lang="en-IN" sz="1800" b="0" i="0" dirty="0">
                <a:solidFill>
                  <a:srgbClr val="1F1F1F"/>
                </a:solidFill>
                <a:effectLst/>
                <a:latin typeface="CourierStd"/>
              </a:rPr>
              <a:t>[</a:t>
            </a:r>
            <a:r>
              <a:rPr lang="en-IN" sz="1800" b="0" i="0" dirty="0">
                <a:solidFill>
                  <a:srgbClr val="B55908"/>
                </a:solidFill>
                <a:effectLst/>
                <a:latin typeface="CourierStd"/>
              </a:rPr>
              <a:t>1</a:t>
            </a:r>
            <a:r>
              <a:rPr lang="en-IN" sz="1800" b="0" i="0" dirty="0">
                <a:solidFill>
                  <a:srgbClr val="1F1F1F"/>
                </a:solidFill>
                <a:effectLst/>
                <a:latin typeface="CourierStd"/>
              </a:rPr>
              <a:t>], </a:t>
            </a:r>
            <a:r>
              <a:rPr lang="en-IN" sz="1800" b="0" i="0" dirty="0">
                <a:solidFill>
                  <a:srgbClr val="B55908"/>
                </a:solidFill>
                <a:effectLst/>
                <a:latin typeface="CourierStd"/>
              </a:rPr>
              <a:t>1</a:t>
            </a:r>
            <a:r>
              <a:rPr lang="en-IN" sz="1800" b="0" i="0" dirty="0">
                <a:solidFill>
                  <a:srgbClr val="1F1F1F"/>
                </a:solidFill>
                <a:effectLst/>
                <a:latin typeface="CourierStd"/>
              </a:rPr>
              <a:t>)))</a:t>
            </a:r>
            <a:br>
              <a:rPr lang="en-IN" sz="1800" b="0" i="0" dirty="0">
                <a:solidFill>
                  <a:srgbClr val="1F1F1F"/>
                </a:solidFill>
                <a:effectLst/>
                <a:latin typeface="CourierStd"/>
              </a:rPr>
            </a:br>
            <a:r>
              <a:rPr lang="en-IN" sz="1800" b="0" i="0" dirty="0" err="1">
                <a:solidFill>
                  <a:srgbClr val="1F1F1F"/>
                </a:solidFill>
                <a:effectLst/>
                <a:latin typeface="CourierStd"/>
              </a:rPr>
              <a:t>model.add</a:t>
            </a:r>
            <a:r>
              <a:rPr lang="en-IN" sz="1800" b="0" i="0" dirty="0">
                <a:solidFill>
                  <a:srgbClr val="1F1F1F"/>
                </a:solidFill>
                <a:effectLst/>
                <a:latin typeface="CourierStd"/>
              </a:rPr>
              <a:t>(Dense(</a:t>
            </a:r>
            <a:r>
              <a:rPr lang="en-IN" sz="1800" b="0" i="0" dirty="0">
                <a:solidFill>
                  <a:srgbClr val="B55908"/>
                </a:solidFill>
                <a:effectLst/>
                <a:latin typeface="CourierStd"/>
              </a:rPr>
              <a:t>1</a:t>
            </a:r>
            <a:r>
              <a:rPr lang="en-IN" sz="1800" b="0" i="0" dirty="0">
                <a:solidFill>
                  <a:srgbClr val="1F1F1F"/>
                </a:solidFill>
                <a:effectLst/>
                <a:latin typeface="CourierStd"/>
              </a:rPr>
              <a:t>))</a:t>
            </a:r>
            <a:br>
              <a:rPr lang="en-IN" sz="1800" b="0" i="0" dirty="0">
                <a:solidFill>
                  <a:srgbClr val="1F1F1F"/>
                </a:solidFill>
                <a:effectLst/>
                <a:latin typeface="CourierStd"/>
              </a:rPr>
            </a:br>
            <a:r>
              <a:rPr lang="en-IN" sz="1800" b="0" i="0" dirty="0" err="1">
                <a:solidFill>
                  <a:srgbClr val="1F1F1F"/>
                </a:solidFill>
                <a:effectLst/>
                <a:latin typeface="CourierStd"/>
              </a:rPr>
              <a:t>model.</a:t>
            </a:r>
            <a:r>
              <a:rPr lang="en-IN" sz="1800" b="0" i="0" dirty="0" err="1">
                <a:solidFill>
                  <a:srgbClr val="1967D2"/>
                </a:solidFill>
                <a:effectLst/>
                <a:latin typeface="CourierStd"/>
              </a:rPr>
              <a:t>compile</a:t>
            </a:r>
            <a:r>
              <a:rPr lang="en-IN" sz="1800" b="0" i="0" dirty="0">
                <a:solidFill>
                  <a:srgbClr val="1F1F1F"/>
                </a:solidFill>
                <a:effectLst/>
                <a:latin typeface="CourierStd"/>
              </a:rPr>
              <a:t>(loss=</a:t>
            </a:r>
            <a:r>
              <a:rPr lang="en-IN" sz="1800" b="0" i="0" dirty="0">
                <a:solidFill>
                  <a:srgbClr val="188038"/>
                </a:solidFill>
                <a:effectLst/>
                <a:latin typeface="CourierStd"/>
              </a:rPr>
              <a:t>'</a:t>
            </a:r>
            <a:r>
              <a:rPr lang="en-IN" sz="1800" b="0" i="0" dirty="0" err="1">
                <a:solidFill>
                  <a:srgbClr val="188038"/>
                </a:solidFill>
                <a:effectLst/>
                <a:latin typeface="CourierStd"/>
              </a:rPr>
              <a:t>mean_squared_error</a:t>
            </a:r>
            <a:r>
              <a:rPr lang="en-IN" sz="1800" b="0" i="0" dirty="0">
                <a:solidFill>
                  <a:srgbClr val="188038"/>
                </a:solidFill>
                <a:effectLst/>
                <a:latin typeface="CourierStd"/>
              </a:rPr>
              <a:t>'</a:t>
            </a:r>
            <a:r>
              <a:rPr lang="en-IN" sz="1800" b="0" i="0" dirty="0">
                <a:solidFill>
                  <a:srgbClr val="1F1F1F"/>
                </a:solidFill>
                <a:effectLst/>
                <a:latin typeface="CourierStd"/>
              </a:rPr>
              <a:t>, optimizer=</a:t>
            </a:r>
            <a:r>
              <a:rPr lang="en-IN" sz="1800" b="0" i="0" dirty="0">
                <a:solidFill>
                  <a:srgbClr val="188038"/>
                </a:solidFill>
                <a:effectLst/>
                <a:latin typeface="CourierStd"/>
              </a:rPr>
              <a:t>'</a:t>
            </a:r>
            <a:r>
              <a:rPr lang="en-IN" sz="1800" b="0" i="0" dirty="0" err="1">
                <a:solidFill>
                  <a:srgbClr val="188038"/>
                </a:solidFill>
                <a:effectLst/>
                <a:latin typeface="CourierStd"/>
              </a:rPr>
              <a:t>adam</a:t>
            </a:r>
            <a:r>
              <a:rPr lang="en-IN" sz="1800" b="0" i="0" dirty="0">
                <a:solidFill>
                  <a:srgbClr val="188038"/>
                </a:solidFill>
                <a:effectLst/>
                <a:latin typeface="CourierStd"/>
              </a:rPr>
              <a:t>'</a:t>
            </a:r>
            <a:r>
              <a:rPr lang="en-IN" sz="1800" b="0" i="0" dirty="0">
                <a:solidFill>
                  <a:srgbClr val="1F1F1F"/>
                </a:solidFill>
                <a:effectLst/>
                <a:latin typeface="CourierStd"/>
              </a:rPr>
              <a:t>)</a:t>
            </a:r>
            <a:br>
              <a:rPr lang="en-IN" sz="1800" b="0" i="0" dirty="0">
                <a:solidFill>
                  <a:srgbClr val="1F1F1F"/>
                </a:solidFill>
                <a:effectLst/>
                <a:latin typeface="CourierStd"/>
              </a:rPr>
            </a:br>
            <a:r>
              <a:rPr lang="en-IN" sz="1800" b="0" i="0" dirty="0">
                <a:solidFill>
                  <a:srgbClr val="5F6368"/>
                </a:solidFill>
                <a:effectLst/>
                <a:latin typeface="CourierStd"/>
              </a:rPr>
              <a:t># Train the model</a:t>
            </a:r>
            <a:br>
              <a:rPr lang="en-IN" sz="1800" b="0" i="0" dirty="0">
                <a:solidFill>
                  <a:srgbClr val="5F6368"/>
                </a:solidFill>
                <a:effectLst/>
                <a:latin typeface="CourierStd"/>
              </a:rPr>
            </a:br>
            <a:r>
              <a:rPr lang="en-IN" sz="1800" b="0" i="0" dirty="0" err="1">
                <a:solidFill>
                  <a:srgbClr val="1F1F1F"/>
                </a:solidFill>
                <a:effectLst/>
                <a:latin typeface="CourierStd"/>
              </a:rPr>
              <a:t>model.fit</a:t>
            </a:r>
            <a:r>
              <a:rPr lang="en-IN" sz="1800" b="0" i="0" dirty="0">
                <a:solidFill>
                  <a:srgbClr val="1F1F1F"/>
                </a:solidFill>
                <a:effectLst/>
                <a:latin typeface="CourierStd"/>
              </a:rPr>
              <a:t>(</a:t>
            </a:r>
            <a:r>
              <a:rPr lang="en-IN" sz="1800" b="0" i="0" dirty="0" err="1">
                <a:solidFill>
                  <a:srgbClr val="1F1F1F"/>
                </a:solidFill>
                <a:effectLst/>
                <a:latin typeface="CourierStd"/>
              </a:rPr>
              <a:t>X_train_scaled</a:t>
            </a:r>
            <a:r>
              <a:rPr lang="en-IN" sz="1800" b="0" i="0" dirty="0">
                <a:solidFill>
                  <a:srgbClr val="1F1F1F"/>
                </a:solidFill>
                <a:effectLst/>
                <a:latin typeface="CourierStd"/>
              </a:rPr>
              <a:t>, </a:t>
            </a:r>
            <a:r>
              <a:rPr lang="en-IN" sz="1800" b="0" i="0" dirty="0" err="1">
                <a:solidFill>
                  <a:srgbClr val="1F1F1F"/>
                </a:solidFill>
                <a:effectLst/>
                <a:latin typeface="CourierStd"/>
              </a:rPr>
              <a:t>y_train</a:t>
            </a:r>
            <a:r>
              <a:rPr lang="en-IN" sz="1800" b="0" i="0" dirty="0">
                <a:solidFill>
                  <a:srgbClr val="1F1F1F"/>
                </a:solidFill>
                <a:effectLst/>
                <a:latin typeface="CourierStd"/>
              </a:rPr>
              <a:t>, epochs=</a:t>
            </a:r>
            <a:r>
              <a:rPr lang="en-IN" sz="1800" b="0" i="0" dirty="0">
                <a:solidFill>
                  <a:srgbClr val="B55908"/>
                </a:solidFill>
                <a:effectLst/>
                <a:latin typeface="CourierStd"/>
              </a:rPr>
              <a:t>100</a:t>
            </a:r>
            <a:r>
              <a:rPr lang="en-IN" sz="1800" b="0" i="0" dirty="0">
                <a:solidFill>
                  <a:srgbClr val="1F1F1F"/>
                </a:solidFill>
                <a:effectLst/>
                <a:latin typeface="CourierStd"/>
              </a:rPr>
              <a:t>, </a:t>
            </a:r>
            <a:r>
              <a:rPr lang="en-IN" sz="1800" b="0" i="0" dirty="0" err="1">
                <a:solidFill>
                  <a:srgbClr val="1F1F1F"/>
                </a:solidFill>
                <a:effectLst/>
                <a:latin typeface="CourierStd"/>
              </a:rPr>
              <a:t>batch_size</a:t>
            </a:r>
            <a:r>
              <a:rPr lang="en-IN" sz="1800" b="0" i="0" dirty="0">
                <a:solidFill>
                  <a:srgbClr val="1F1F1F"/>
                </a:solidFill>
                <a:effectLst/>
                <a:latin typeface="CourierStd"/>
              </a:rPr>
              <a:t>=</a:t>
            </a:r>
            <a:r>
              <a:rPr lang="en-IN" sz="1800" b="0" i="0" dirty="0">
                <a:solidFill>
                  <a:srgbClr val="B55908"/>
                </a:solidFill>
                <a:effectLst/>
                <a:latin typeface="CourierStd"/>
              </a:rPr>
              <a:t>32</a:t>
            </a:r>
            <a:r>
              <a:rPr lang="en-IN" sz="1800" b="0" i="0" dirty="0">
                <a:solidFill>
                  <a:srgbClr val="1F1F1F"/>
                </a:solidFill>
                <a:effectLst/>
                <a:latin typeface="CourierStd"/>
              </a:rPr>
              <a:t>)</a:t>
            </a:r>
            <a:br>
              <a:rPr lang="en-IN" sz="1800" b="0" i="0" dirty="0">
                <a:solidFill>
                  <a:srgbClr val="1F1F1F"/>
                </a:solidFill>
                <a:effectLst/>
                <a:latin typeface="CourierStd"/>
              </a:rPr>
            </a:br>
            <a:r>
              <a:rPr lang="en-IN" sz="1800" b="0" i="0" dirty="0">
                <a:solidFill>
                  <a:srgbClr val="5F6368"/>
                </a:solidFill>
                <a:effectLst/>
                <a:latin typeface="CourierStd"/>
              </a:rPr>
              <a:t># Evaluate model performance</a:t>
            </a:r>
            <a:br>
              <a:rPr lang="en-IN" sz="1800" b="0" i="0" dirty="0">
                <a:solidFill>
                  <a:srgbClr val="5F6368"/>
                </a:solidFill>
                <a:effectLst/>
                <a:latin typeface="CourierStd"/>
              </a:rPr>
            </a:br>
            <a:r>
              <a:rPr lang="en-IN" sz="1800" b="0" i="0" dirty="0" err="1">
                <a:solidFill>
                  <a:srgbClr val="1F1F1F"/>
                </a:solidFill>
                <a:effectLst/>
                <a:latin typeface="CourierStd"/>
              </a:rPr>
              <a:t>model.evaluate</a:t>
            </a:r>
            <a:r>
              <a:rPr lang="en-IN" sz="1800" b="0" i="0" dirty="0">
                <a:solidFill>
                  <a:srgbClr val="1F1F1F"/>
                </a:solidFill>
                <a:effectLst/>
                <a:latin typeface="CourierStd"/>
              </a:rPr>
              <a:t>(</a:t>
            </a:r>
            <a:r>
              <a:rPr lang="en-IN" sz="1800" b="0" i="0" dirty="0" err="1">
                <a:solidFill>
                  <a:srgbClr val="1F1F1F"/>
                </a:solidFill>
                <a:effectLst/>
                <a:latin typeface="CourierStd"/>
              </a:rPr>
              <a:t>X_test_scaled</a:t>
            </a:r>
            <a:r>
              <a:rPr lang="en-IN" sz="1800" b="0" i="0" dirty="0">
                <a:solidFill>
                  <a:srgbClr val="1F1F1F"/>
                </a:solidFill>
                <a:effectLst/>
                <a:latin typeface="CourierStd"/>
              </a:rPr>
              <a:t>, </a:t>
            </a:r>
            <a:r>
              <a:rPr lang="en-IN" sz="1800" b="0" i="0" dirty="0" err="1">
                <a:solidFill>
                  <a:srgbClr val="1F1F1F"/>
                </a:solidFill>
                <a:effectLst/>
                <a:latin typeface="CourierStd"/>
              </a:rPr>
              <a:t>y_test</a:t>
            </a:r>
            <a:r>
              <a:rPr lang="en-IN" sz="1800" b="0" i="0" dirty="0">
                <a:solidFill>
                  <a:srgbClr val="1F1F1F"/>
                </a:solidFill>
                <a:effectLst/>
                <a:latin typeface="CourierStd"/>
              </a:rPr>
              <a:t>)</a:t>
            </a:r>
            <a:br>
              <a:rPr lang="en-IN" sz="1800" b="0" i="0" dirty="0">
                <a:solidFill>
                  <a:srgbClr val="1F1F1F"/>
                </a:solidFill>
                <a:effectLst/>
                <a:latin typeface="CourierStd"/>
              </a:rPr>
            </a:br>
            <a:br>
              <a:rPr lang="en-IN" dirty="0"/>
            </a:br>
            <a:endParaRPr lang="en-IN" dirty="0"/>
          </a:p>
        </p:txBody>
      </p:sp>
    </p:spTree>
    <p:extLst>
      <p:ext uri="{BB962C8B-B14F-4D97-AF65-F5344CB8AC3E}">
        <p14:creationId xmlns:p14="http://schemas.microsoft.com/office/powerpoint/2010/main" val="3931871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C16CA-67FE-3CD5-C333-04CDF568C995}"/>
              </a:ext>
            </a:extLst>
          </p:cNvPr>
          <p:cNvSpPr>
            <a:spLocks noGrp="1"/>
          </p:cNvSpPr>
          <p:nvPr>
            <p:ph type="title"/>
          </p:nvPr>
        </p:nvSpPr>
        <p:spPr/>
        <p:txBody>
          <a:bodyPr/>
          <a:lstStyle/>
          <a:p>
            <a:r>
              <a:rPr lang="en-IN" b="1" i="1" dirty="0">
                <a:solidFill>
                  <a:schemeClr val="accent5"/>
                </a:solidFill>
              </a:rPr>
              <a:t>FEATURE ENGINEERING FOR AI MODELLING</a:t>
            </a:r>
            <a:r>
              <a:rPr lang="en-IN" dirty="0"/>
              <a:t>:</a:t>
            </a:r>
          </a:p>
        </p:txBody>
      </p:sp>
      <p:sp>
        <p:nvSpPr>
          <p:cNvPr id="3" name="Content Placeholder 2">
            <a:extLst>
              <a:ext uri="{FF2B5EF4-FFF2-40B4-BE49-F238E27FC236}">
                <a16:creationId xmlns:a16="http://schemas.microsoft.com/office/drawing/2014/main" id="{DD3D3FBA-1B1A-F7CA-5C66-619525020CEB}"/>
              </a:ext>
            </a:extLst>
          </p:cNvPr>
          <p:cNvSpPr>
            <a:spLocks noGrp="1"/>
          </p:cNvSpPr>
          <p:nvPr>
            <p:ph idx="1"/>
          </p:nvPr>
        </p:nvSpPr>
        <p:spPr>
          <a:xfrm>
            <a:off x="1484310" y="2220686"/>
            <a:ext cx="10018713" cy="4366725"/>
          </a:xfrm>
        </p:spPr>
        <p:txBody>
          <a:bodyPr>
            <a:normAutofit fontScale="85000" lnSpcReduction="10000"/>
          </a:bodyPr>
          <a:lstStyle/>
          <a:p>
            <a:r>
              <a:rPr lang="en-IN" dirty="0"/>
              <a:t>Create relevant features that can help the AI model understand trends, such as time-based features, industry categories, and geographic regions.</a:t>
            </a:r>
          </a:p>
          <a:p>
            <a:r>
              <a:rPr lang="en-IN" dirty="0">
                <a:solidFill>
                  <a:schemeClr val="accent4">
                    <a:lumMod val="50000"/>
                  </a:schemeClr>
                </a:solidFill>
              </a:rPr>
              <a:t>CODING:</a:t>
            </a:r>
          </a:p>
          <a:p>
            <a:r>
              <a:rPr lang="en-IN" b="1" dirty="0">
                <a:solidFill>
                  <a:schemeClr val="accent4">
                    <a:lumMod val="50000"/>
                  </a:schemeClr>
                </a:solidFill>
              </a:rPr>
              <a:t># Feature engineering</a:t>
            </a:r>
          </a:p>
          <a:p>
            <a:r>
              <a:rPr lang="en-IN" dirty="0"/>
              <a:t>data['year'] = data['</a:t>
            </a:r>
            <a:r>
              <a:rPr lang="en-IN" dirty="0" err="1"/>
              <a:t>registration_date</a:t>
            </a:r>
            <a:r>
              <a:rPr lang="en-IN" dirty="0"/>
              <a:t>'].</a:t>
            </a:r>
            <a:r>
              <a:rPr lang="en-IN" dirty="0" err="1"/>
              <a:t>dt.yeardata</a:t>
            </a:r>
            <a:r>
              <a:rPr lang="en-IN" dirty="0"/>
              <a:t>['</a:t>
            </a:r>
            <a:r>
              <a:rPr lang="en-IN" dirty="0" err="1"/>
              <a:t>industry_category</a:t>
            </a:r>
            <a:r>
              <a:rPr lang="en-IN" dirty="0"/>
              <a:t>'] = data['industry'].apply(lambda x: </a:t>
            </a:r>
            <a:r>
              <a:rPr lang="en-IN" dirty="0" err="1"/>
              <a:t>classify_industry</a:t>
            </a:r>
            <a:r>
              <a:rPr lang="en-IN" dirty="0"/>
              <a:t>(x)) data['region'] = data['location'].apply(lambda x: </a:t>
            </a:r>
            <a:r>
              <a:rPr lang="en-IN" dirty="0" err="1"/>
              <a:t>get_region</a:t>
            </a:r>
            <a:r>
              <a:rPr lang="en-IN" dirty="0"/>
              <a:t>(x))</a:t>
            </a:r>
          </a:p>
          <a:p>
            <a:r>
              <a:rPr lang="en-IN" dirty="0">
                <a:solidFill>
                  <a:schemeClr val="accent4">
                    <a:lumMod val="50000"/>
                  </a:schemeClr>
                </a:solidFill>
              </a:rPr>
              <a:t> # Split the data into training and testing</a:t>
            </a:r>
          </a:p>
          <a:p>
            <a:r>
              <a:rPr lang="en-IN" dirty="0">
                <a:solidFill>
                  <a:schemeClr val="accent4">
                    <a:lumMod val="50000"/>
                  </a:schemeClr>
                </a:solidFill>
              </a:rPr>
              <a:t> </a:t>
            </a:r>
            <a:r>
              <a:rPr lang="en-IN" dirty="0" err="1"/>
              <a:t>setsX_train</a:t>
            </a:r>
            <a:r>
              <a:rPr lang="en-IN" dirty="0"/>
              <a:t>, </a:t>
            </a:r>
            <a:r>
              <a:rPr lang="en-IN" dirty="0" err="1"/>
              <a:t>X_test</a:t>
            </a:r>
            <a:r>
              <a:rPr lang="en-IN" dirty="0"/>
              <a:t>, </a:t>
            </a:r>
            <a:r>
              <a:rPr lang="en-IN" dirty="0" err="1"/>
              <a:t>y_train</a:t>
            </a:r>
            <a:r>
              <a:rPr lang="en-IN" dirty="0"/>
              <a:t>, </a:t>
            </a:r>
            <a:r>
              <a:rPr lang="en-IN" dirty="0" err="1"/>
              <a:t>y_test</a:t>
            </a:r>
            <a:r>
              <a:rPr lang="en-IN" dirty="0"/>
              <a:t> = </a:t>
            </a:r>
            <a:r>
              <a:rPr lang="en-IN" dirty="0" err="1"/>
              <a:t>train_test_split</a:t>
            </a:r>
            <a:r>
              <a:rPr lang="en-IN" dirty="0"/>
              <a:t>(data[['year', '</a:t>
            </a:r>
            <a:r>
              <a:rPr lang="en-IN" dirty="0" err="1"/>
              <a:t>industry_category</a:t>
            </a:r>
            <a:r>
              <a:rPr lang="en-IN" dirty="0"/>
              <a:t>', 'region']], data['registrations'], </a:t>
            </a:r>
            <a:r>
              <a:rPr lang="en-IN" dirty="0" err="1"/>
              <a:t>test_size</a:t>
            </a:r>
            <a:r>
              <a:rPr lang="en-IN" dirty="0"/>
              <a:t>=0.2, </a:t>
            </a:r>
            <a:r>
              <a:rPr lang="en-IN" dirty="0" err="1"/>
              <a:t>random_state</a:t>
            </a:r>
            <a:r>
              <a:rPr lang="en-IN" dirty="0"/>
              <a:t>=42)</a:t>
            </a:r>
          </a:p>
          <a:p>
            <a:r>
              <a:rPr lang="en-IN" b="1" dirty="0">
                <a:solidFill>
                  <a:schemeClr val="accent4">
                    <a:lumMod val="50000"/>
                  </a:schemeClr>
                </a:solidFill>
              </a:rPr>
              <a:t># Train a regression model</a:t>
            </a:r>
          </a:p>
          <a:p>
            <a:r>
              <a:rPr lang="en-IN" b="1" dirty="0">
                <a:solidFill>
                  <a:schemeClr val="accent4">
                    <a:lumMod val="50000"/>
                  </a:schemeClr>
                </a:solidFill>
              </a:rPr>
              <a:t> </a:t>
            </a:r>
            <a:r>
              <a:rPr lang="en-IN" dirty="0"/>
              <a:t>(Random Forest)model = </a:t>
            </a:r>
            <a:r>
              <a:rPr lang="en-IN" dirty="0" err="1"/>
              <a:t>RandomForestRegressor</a:t>
            </a:r>
            <a:r>
              <a:rPr lang="en-IN" dirty="0"/>
              <a:t>()</a:t>
            </a:r>
            <a:r>
              <a:rPr lang="en-IN" dirty="0" err="1"/>
              <a:t>model.fit</a:t>
            </a:r>
            <a:r>
              <a:rPr lang="en-IN" dirty="0"/>
              <a:t>(</a:t>
            </a:r>
            <a:r>
              <a:rPr lang="en-IN" dirty="0" err="1"/>
              <a:t>X_train</a:t>
            </a:r>
            <a:r>
              <a:rPr lang="en-IN" dirty="0"/>
              <a:t>, </a:t>
            </a:r>
            <a:r>
              <a:rPr lang="en-IN" dirty="0" err="1"/>
              <a:t>y_train</a:t>
            </a:r>
            <a:r>
              <a:rPr lang="en-IN" dirty="0"/>
              <a:t>)</a:t>
            </a:r>
          </a:p>
        </p:txBody>
      </p:sp>
    </p:spTree>
    <p:extLst>
      <p:ext uri="{BB962C8B-B14F-4D97-AF65-F5344CB8AC3E}">
        <p14:creationId xmlns:p14="http://schemas.microsoft.com/office/powerpoint/2010/main" val="3848352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E62D6B-D3FD-8C22-7775-031111E8A352}"/>
              </a:ext>
            </a:extLst>
          </p:cNvPr>
          <p:cNvSpPr>
            <a:spLocks noGrp="1"/>
          </p:cNvSpPr>
          <p:nvPr>
            <p:ph idx="1"/>
          </p:nvPr>
        </p:nvSpPr>
        <p:spPr>
          <a:xfrm>
            <a:off x="1484310" y="1502229"/>
            <a:ext cx="10018713" cy="4288971"/>
          </a:xfrm>
        </p:spPr>
        <p:txBody>
          <a:bodyPr>
            <a:normAutofit fontScale="92500"/>
          </a:bodyPr>
          <a:lstStyle/>
          <a:p>
            <a:r>
              <a:rPr lang="en-IN" b="1" dirty="0">
                <a:solidFill>
                  <a:schemeClr val="accent4">
                    <a:lumMod val="50000"/>
                  </a:schemeClr>
                </a:solidFill>
              </a:rPr>
              <a:t># Predict future registrations</a:t>
            </a:r>
          </a:p>
          <a:p>
            <a:r>
              <a:rPr lang="en-IN" dirty="0" err="1"/>
              <a:t>future_data</a:t>
            </a:r>
            <a:r>
              <a:rPr lang="en-IN" dirty="0"/>
              <a:t> = </a:t>
            </a:r>
            <a:r>
              <a:rPr lang="en-IN" dirty="0" err="1"/>
              <a:t>pd.DataFrame</a:t>
            </a:r>
            <a:r>
              <a:rPr lang="en-IN" dirty="0"/>
              <a:t>({'year': [2024], '</a:t>
            </a:r>
            <a:r>
              <a:rPr lang="en-IN" dirty="0" err="1"/>
              <a:t>industry_category</a:t>
            </a:r>
            <a:r>
              <a:rPr lang="en-IN" dirty="0"/>
              <a:t>': ['Technology'], 'region': ['East']})</a:t>
            </a:r>
            <a:r>
              <a:rPr lang="en-IN" dirty="0" err="1"/>
              <a:t>predicted_registrations</a:t>
            </a:r>
            <a:r>
              <a:rPr lang="en-IN" dirty="0"/>
              <a:t> = </a:t>
            </a:r>
            <a:r>
              <a:rPr lang="en-IN" dirty="0" err="1"/>
              <a:t>model.predict</a:t>
            </a:r>
            <a:r>
              <a:rPr lang="en-IN" dirty="0"/>
              <a:t>(</a:t>
            </a:r>
            <a:r>
              <a:rPr lang="en-IN" dirty="0" err="1"/>
              <a:t>future_data</a:t>
            </a:r>
            <a:r>
              <a:rPr lang="en-IN" dirty="0"/>
              <a:t>)</a:t>
            </a:r>
          </a:p>
          <a:p>
            <a:r>
              <a:rPr lang="en-IN" b="1" dirty="0">
                <a:solidFill>
                  <a:schemeClr val="accent4">
                    <a:lumMod val="50000"/>
                  </a:schemeClr>
                </a:solidFill>
              </a:rPr>
              <a:t># Explore historical trends</a:t>
            </a:r>
          </a:p>
          <a:p>
            <a:r>
              <a:rPr lang="en-IN" dirty="0" err="1"/>
              <a:t>historical_trends</a:t>
            </a:r>
            <a:r>
              <a:rPr lang="en-IN" dirty="0"/>
              <a:t> = </a:t>
            </a:r>
            <a:r>
              <a:rPr lang="en-IN" dirty="0" err="1"/>
              <a:t>data.groupby</a:t>
            </a:r>
            <a:r>
              <a:rPr lang="en-IN" dirty="0"/>
              <a:t>('year')['registrations'].sum()import </a:t>
            </a:r>
            <a:r>
              <a:rPr lang="en-IN" dirty="0" err="1"/>
              <a:t>matplotlib.pyplot</a:t>
            </a:r>
            <a:r>
              <a:rPr lang="en-IN" dirty="0"/>
              <a:t> as </a:t>
            </a:r>
            <a:r>
              <a:rPr lang="en-IN" dirty="0" err="1"/>
              <a:t>plt</a:t>
            </a:r>
            <a:endParaRPr lang="en-IN" dirty="0"/>
          </a:p>
          <a:p>
            <a:r>
              <a:rPr lang="en-IN" b="1" dirty="0">
                <a:solidFill>
                  <a:schemeClr val="accent4">
                    <a:lumMod val="50000"/>
                  </a:schemeClr>
                </a:solidFill>
              </a:rPr>
              <a:t># Plot historical registration </a:t>
            </a:r>
          </a:p>
          <a:p>
            <a:r>
              <a:rPr lang="en-IN" dirty="0" err="1"/>
              <a:t>trendsplt.plot</a:t>
            </a:r>
            <a:r>
              <a:rPr lang="en-IN" dirty="0"/>
              <a:t>(</a:t>
            </a:r>
            <a:r>
              <a:rPr lang="en-IN" dirty="0" err="1"/>
              <a:t>historical_trends.index</a:t>
            </a:r>
            <a:r>
              <a:rPr lang="en-IN" dirty="0"/>
              <a:t>, </a:t>
            </a:r>
            <a:r>
              <a:rPr lang="en-IN" dirty="0" err="1"/>
              <a:t>historical_trends.values</a:t>
            </a:r>
            <a:r>
              <a:rPr lang="en-IN" dirty="0"/>
              <a:t>)</a:t>
            </a:r>
            <a:r>
              <a:rPr lang="en-IN" dirty="0" err="1"/>
              <a:t>plt.xlabel</a:t>
            </a:r>
            <a:r>
              <a:rPr lang="en-IN" dirty="0"/>
              <a:t>('Year')</a:t>
            </a:r>
            <a:r>
              <a:rPr lang="en-IN" dirty="0" err="1"/>
              <a:t>plt.ylabel</a:t>
            </a:r>
            <a:r>
              <a:rPr lang="en-IN" dirty="0"/>
              <a:t>('Registrations')</a:t>
            </a:r>
            <a:r>
              <a:rPr lang="en-IN" dirty="0" err="1"/>
              <a:t>plt.title</a:t>
            </a:r>
            <a:r>
              <a:rPr lang="en-IN" dirty="0"/>
              <a:t>('Historical Registration Trends')</a:t>
            </a:r>
          </a:p>
          <a:p>
            <a:endParaRPr lang="en-IN" dirty="0"/>
          </a:p>
        </p:txBody>
      </p:sp>
    </p:spTree>
    <p:extLst>
      <p:ext uri="{BB962C8B-B14F-4D97-AF65-F5344CB8AC3E}">
        <p14:creationId xmlns:p14="http://schemas.microsoft.com/office/powerpoint/2010/main" val="3965059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7EAFC-D7EE-756D-3AB7-9A20E62F2CC6}"/>
              </a:ext>
            </a:extLst>
          </p:cNvPr>
          <p:cNvSpPr>
            <a:spLocks noGrp="1"/>
          </p:cNvSpPr>
          <p:nvPr>
            <p:ph type="title"/>
          </p:nvPr>
        </p:nvSpPr>
        <p:spPr>
          <a:xfrm>
            <a:off x="1484311" y="102638"/>
            <a:ext cx="10018713" cy="1614195"/>
          </a:xfrm>
        </p:spPr>
        <p:txBody>
          <a:bodyPr/>
          <a:lstStyle/>
          <a:p>
            <a:pPr algn="l"/>
            <a:r>
              <a:rPr lang="en-IN" b="1" i="1" dirty="0">
                <a:solidFill>
                  <a:schemeClr val="accent5"/>
                </a:solidFill>
              </a:rPr>
              <a:t>SAMPLE OUTPUT:</a:t>
            </a:r>
          </a:p>
        </p:txBody>
      </p:sp>
      <p:sp>
        <p:nvSpPr>
          <p:cNvPr id="3" name="Content Placeholder 2">
            <a:extLst>
              <a:ext uri="{FF2B5EF4-FFF2-40B4-BE49-F238E27FC236}">
                <a16:creationId xmlns:a16="http://schemas.microsoft.com/office/drawing/2014/main" id="{38D2DE91-7E88-9D6F-A303-0D030358D758}"/>
              </a:ext>
            </a:extLst>
          </p:cNvPr>
          <p:cNvSpPr>
            <a:spLocks noGrp="1"/>
          </p:cNvSpPr>
          <p:nvPr>
            <p:ph idx="1"/>
          </p:nvPr>
        </p:nvSpPr>
        <p:spPr>
          <a:xfrm>
            <a:off x="1484310" y="1866123"/>
            <a:ext cx="10018713" cy="3925078"/>
          </a:xfrm>
        </p:spPr>
        <p:txBody>
          <a:bodyPr>
            <a:normAutofit lnSpcReduction="10000"/>
          </a:bodyPr>
          <a:lstStyle/>
          <a:p>
            <a:r>
              <a:rPr lang="en-US" b="1" dirty="0">
                <a:solidFill>
                  <a:schemeClr val="accent4">
                    <a:lumMod val="50000"/>
                  </a:schemeClr>
                </a:solidFill>
              </a:rPr>
              <a:t>Training and testing data split</a:t>
            </a:r>
            <a:r>
              <a:rPr lang="en-US" dirty="0"/>
              <a:t>:</a:t>
            </a:r>
          </a:p>
          <a:p>
            <a:r>
              <a:rPr lang="en-US" dirty="0"/>
              <a:t>X train: shape = (80, 2), y train: shape = (80,)</a:t>
            </a:r>
          </a:p>
          <a:p>
            <a:r>
              <a:rPr lang="en-US" dirty="0"/>
              <a:t>X test: shape = (20, 2), y test: shape = (20,)</a:t>
            </a:r>
          </a:p>
          <a:p>
            <a:r>
              <a:rPr lang="en-US" dirty="0"/>
              <a:t>Scaled training and testing data:</a:t>
            </a:r>
          </a:p>
          <a:p>
            <a:r>
              <a:rPr lang="en-US" dirty="0"/>
              <a:t>X train scaled: shape = (80, 2, 1), X test scaled: shape = (20, 2, 1)</a:t>
            </a:r>
          </a:p>
          <a:p>
            <a:r>
              <a:rPr lang="en-US" b="1" dirty="0">
                <a:solidFill>
                  <a:schemeClr val="accent4">
                    <a:lumMod val="50000"/>
                  </a:schemeClr>
                </a:solidFill>
              </a:rPr>
              <a:t>LSTM model:</a:t>
            </a:r>
          </a:p>
          <a:p>
            <a:r>
              <a:rPr lang="en-US" dirty="0"/>
              <a:t>Input shape: (2, 1)</a:t>
            </a:r>
          </a:p>
          <a:p>
            <a:r>
              <a:rPr lang="en-US" dirty="0"/>
              <a:t>Output shape: (1,)</a:t>
            </a:r>
          </a:p>
        </p:txBody>
      </p:sp>
    </p:spTree>
    <p:extLst>
      <p:ext uri="{BB962C8B-B14F-4D97-AF65-F5344CB8AC3E}">
        <p14:creationId xmlns:p14="http://schemas.microsoft.com/office/powerpoint/2010/main" val="1297731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95</TotalTime>
  <Words>1115</Words>
  <Application>Microsoft Office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ArialMT</vt:lpstr>
      <vt:lpstr>Corbel</vt:lpstr>
      <vt:lpstr>CourierStd</vt:lpstr>
      <vt:lpstr>Parallax</vt:lpstr>
      <vt:lpstr>TITLE: AI DRIVEN EXPLORATION AND PREDICTION OF COMPANY REGISTRATION TRENDS WITH REGISTRAR OF COMPANIES</vt:lpstr>
      <vt:lpstr>PHASE 4: DEVELOPMENT PART 2</vt:lpstr>
      <vt:lpstr>CONTINUATION OF PHASE 3</vt:lpstr>
      <vt:lpstr>INTRODUCTION:</vt:lpstr>
      <vt:lpstr>AI MODEL DEVELOPMENT:</vt:lpstr>
      <vt:lpstr>PROGRAM:</vt:lpstr>
      <vt:lpstr>FEATURE ENGINEERING FOR AI MODELLING:</vt:lpstr>
      <vt:lpstr>PowerPoint Presentation</vt:lpstr>
      <vt:lpstr>SAMPLE OUTPUT:</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AI DRIVEN EXPLORATION AND PREDICTION OF COMPANY REGISTRATION TRENDS WITH REGISTRAR OF COMPANIES</dc:title>
  <dc:creator>beautlinthres@gmail.com</dc:creator>
  <cp:lastModifiedBy>beautlinthres@gmail.com</cp:lastModifiedBy>
  <cp:revision>2</cp:revision>
  <dcterms:created xsi:type="dcterms:W3CDTF">2023-10-26T12:13:49Z</dcterms:created>
  <dcterms:modified xsi:type="dcterms:W3CDTF">2023-10-26T13:49:17Z</dcterms:modified>
</cp:coreProperties>
</file>