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490267-C4E9-4EC7-B27B-C597948934F7}" type="datetimeFigureOut">
              <a:rPr lang="en-IN" smtClean="0"/>
              <a:pPr/>
              <a:t>30-09-2023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3380F0-2B0A-41D6-B6AA-510FFCAC121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3380F0-2B0A-41D6-B6AA-510FFCAC121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3380F0-2B0A-41D6-B6AA-510FFCAC121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3380F0-2B0A-41D6-B6AA-510FFCAC121D}"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13380F0-2B0A-41D6-B6AA-510FFCAC121D}"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3380F0-2B0A-41D6-B6AA-510FFCAC121D}"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13380F0-2B0A-41D6-B6AA-510FFCAC121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13380F0-2B0A-41D6-B6AA-510FFCAC121D}"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5490267-C4E9-4EC7-B27B-C597948934F7}" type="datetimeFigureOut">
              <a:rPr lang="en-IN" smtClean="0"/>
              <a:pPr/>
              <a:t>30-09-2023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13380F0-2B0A-41D6-B6AA-510FFCAC121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5490267-C4E9-4EC7-B27B-C597948934F7}" type="datetimeFigureOut">
              <a:rPr lang="en-IN" smtClean="0"/>
              <a:pPr/>
              <a:t>30-09-2023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13380F0-2B0A-41D6-B6AA-510FFCAC121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490267-C4E9-4EC7-B27B-C597948934F7}" type="datetimeFigureOut">
              <a:rPr lang="en-IN" smtClean="0"/>
              <a:pPr/>
              <a:t>30-09-2023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3380F0-2B0A-41D6-B6AA-510FFCAC121D}"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5490267-C4E9-4EC7-B27B-C597948934F7}" type="datetimeFigureOut">
              <a:rPr lang="en-IN" smtClean="0"/>
              <a:pPr/>
              <a:t>30-09-2023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3380F0-2B0A-41D6-B6AA-510FFCAC121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V="1">
            <a:off x="685800" y="6857999"/>
            <a:ext cx="7772400" cy="243409"/>
          </a:xfrm>
        </p:spPr>
        <p:txBody>
          <a:bodyPr>
            <a:normAutofit fontScale="40000" lnSpcReduction="20000"/>
          </a:bodyPr>
          <a:lstStyle/>
          <a:p>
            <a:endParaRPr lang="en-IN" dirty="0"/>
          </a:p>
        </p:txBody>
      </p:sp>
      <p:sp>
        <p:nvSpPr>
          <p:cNvPr id="4" name="Title 3"/>
          <p:cNvSpPr>
            <a:spLocks noGrp="1"/>
          </p:cNvSpPr>
          <p:nvPr>
            <p:ph type="ctrTitle"/>
          </p:nvPr>
        </p:nvSpPr>
        <p:spPr>
          <a:xfrm>
            <a:off x="685800" y="476673"/>
            <a:ext cx="7772400" cy="2160239"/>
          </a:xfrm>
        </p:spPr>
        <p:txBody>
          <a:bodyPr>
            <a:noAutofit/>
          </a:bodyPr>
          <a:lstStyle/>
          <a:p>
            <a:r>
              <a:rPr lang="en-IN" sz="3600" b="0" dirty="0" smtClean="0">
                <a:latin typeface="Algerian" pitchFamily="82" charset="0"/>
              </a:rPr>
              <a:t>TITLE </a:t>
            </a:r>
            <a:r>
              <a:rPr lang="en-IN" sz="3600" b="0" dirty="0" smtClean="0">
                <a:latin typeface="Algerian" pitchFamily="82" charset="0"/>
              </a:rPr>
              <a:t>:</a:t>
            </a:r>
            <a:r>
              <a:rPr lang="en-IN" sz="3200" dirty="0" smtClean="0">
                <a:latin typeface="Algerian" pitchFamily="82" charset="0"/>
              </a:rPr>
              <a:t>AI- </a:t>
            </a:r>
            <a:r>
              <a:rPr lang="en-IN" sz="3200" dirty="0" smtClean="0">
                <a:latin typeface="Algerian" pitchFamily="82" charset="0"/>
              </a:rPr>
              <a:t>Driven exploration and prediction of company registration trends with registrar of </a:t>
            </a:r>
            <a:r>
              <a:rPr lang="en-IN" sz="3200" dirty="0" err="1" smtClean="0">
                <a:latin typeface="Algerian" pitchFamily="82" charset="0"/>
              </a:rPr>
              <a:t>compANIES</a:t>
            </a:r>
            <a:r>
              <a:rPr lang="en-IN" sz="3200" b="0" dirty="0" smtClean="0">
                <a:latin typeface="Algerian" pitchFamily="82" charset="0"/>
              </a:rPr>
              <a:t> </a:t>
            </a:r>
            <a:endParaRPr lang="en-IN" sz="32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For "EDA," specify the goals of exploring the data, such as identifying patterns, outliers, and relationships.</a:t>
            </a:r>
          </a:p>
          <a:p>
            <a:r>
              <a:rPr lang="en-IN" dirty="0" smtClean="0">
                <a:latin typeface="Arial Rounded MT Bold" pitchFamily="34" charset="0"/>
              </a:rPr>
              <a:t>In "Feature Engineering," define objectives related to creating meaningful and relevant features for machine learning.</a:t>
            </a:r>
          </a:p>
          <a:p>
            <a:r>
              <a:rPr lang="en-IN" dirty="0" smtClean="0">
                <a:latin typeface="Arial Rounded MT Bold" pitchFamily="34" charset="0"/>
              </a:rPr>
              <a:t>In "Model Evaluation," establish clear criteria for assessing model performance and making </a:t>
            </a:r>
          </a:p>
          <a:p>
            <a:endParaRPr lang="en-IN" dirty="0" smtClean="0"/>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Organize brainstorming sessions with a diverse group of experts in AI, data science, legal, and business domains.</a:t>
            </a:r>
          </a:p>
          <a:p>
            <a:pPr>
              <a:buNone/>
            </a:pPr>
            <a:endParaRPr lang="en-IN" dirty="0" smtClean="0">
              <a:latin typeface="Arial Rounded MT Bold" pitchFamily="34" charset="0"/>
            </a:endParaRPr>
          </a:p>
          <a:p>
            <a:r>
              <a:rPr lang="en-IN" dirty="0" smtClean="0">
                <a:latin typeface="Arial Rounded MT Bold" pitchFamily="34" charset="0"/>
              </a:rPr>
              <a:t>Generate creative ideas for AI-driven solutions that can address the defined problem and meet the identified needs.</a:t>
            </a:r>
          </a:p>
          <a:p>
            <a:endParaRPr lang="en-IN" dirty="0"/>
          </a:p>
        </p:txBody>
      </p:sp>
      <p:sp>
        <p:nvSpPr>
          <p:cNvPr id="3" name="Title 2"/>
          <p:cNvSpPr>
            <a:spLocks noGrp="1"/>
          </p:cNvSpPr>
          <p:nvPr>
            <p:ph type="title"/>
          </p:nvPr>
        </p:nvSpPr>
        <p:spPr/>
        <p:txBody>
          <a:bodyPr/>
          <a:lstStyle/>
          <a:p>
            <a:r>
              <a:rPr lang="en-IN" dirty="0" smtClean="0">
                <a:latin typeface="Arial Black" pitchFamily="34" charset="0"/>
              </a:rPr>
              <a:t>Ideate - Generate Ideas:</a:t>
            </a:r>
            <a:endParaRPr lang="en-IN" dirty="0">
              <a:latin typeface="Arial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Develop low-fidelity prototypes of the AI-driven system, including </a:t>
            </a:r>
            <a:r>
              <a:rPr lang="en-IN" dirty="0" err="1" smtClean="0">
                <a:latin typeface="Arial Rounded MT Bold" pitchFamily="34" charset="0"/>
              </a:rPr>
              <a:t>mockups</a:t>
            </a:r>
            <a:r>
              <a:rPr lang="en-IN" dirty="0" smtClean="0">
                <a:latin typeface="Arial Rounded MT Bold" pitchFamily="34" charset="0"/>
              </a:rPr>
              <a:t> of the user interface and simplified versions of the prediction model.</a:t>
            </a:r>
          </a:p>
          <a:p>
            <a:r>
              <a:rPr lang="en-IN" dirty="0" smtClean="0">
                <a:latin typeface="Arial Rounded MT Bold" pitchFamily="34" charset="0"/>
              </a:rPr>
              <a:t>Test the prototypes with a small group of users to gather feedback and refine the concept</a:t>
            </a:r>
          </a:p>
          <a:p>
            <a:endParaRPr lang="en-IN" dirty="0"/>
          </a:p>
        </p:txBody>
      </p:sp>
      <p:sp>
        <p:nvSpPr>
          <p:cNvPr id="3" name="Title 2"/>
          <p:cNvSpPr>
            <a:spLocks noGrp="1"/>
          </p:cNvSpPr>
          <p:nvPr>
            <p:ph type="title"/>
          </p:nvPr>
        </p:nvSpPr>
        <p:spPr/>
        <p:txBody>
          <a:bodyPr>
            <a:normAutofit fontScale="90000"/>
          </a:bodyPr>
          <a:lstStyle/>
          <a:p>
            <a:r>
              <a:rPr lang="en-IN" dirty="0" smtClean="0">
                <a:latin typeface="Arial Black" pitchFamily="34" charset="0"/>
              </a:rPr>
              <a:t>Prototype - Create Prototypes</a:t>
            </a:r>
            <a:r>
              <a:rPr lang="en-IN" dirty="0" smtClean="0"/>
              <a: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Conduct user testing with a larger group of stakeholders, including government officials, business analysts, and researchers.</a:t>
            </a:r>
          </a:p>
          <a:p>
            <a:endParaRPr lang="en-IN" dirty="0" smtClean="0">
              <a:latin typeface="Arial Rounded MT Bold" pitchFamily="34" charset="0"/>
            </a:endParaRPr>
          </a:p>
          <a:p>
            <a:r>
              <a:rPr lang="en-IN" dirty="0" smtClean="0">
                <a:latin typeface="Arial Rounded MT Bold" pitchFamily="34" charset="0"/>
              </a:rPr>
              <a:t>Evaluate the AI system's performance in predicting company registration trends and gather feedback on its usability.</a:t>
            </a:r>
          </a:p>
          <a:p>
            <a:endParaRPr lang="en-IN" dirty="0"/>
          </a:p>
        </p:txBody>
      </p:sp>
      <p:sp>
        <p:nvSpPr>
          <p:cNvPr id="3" name="Title 2"/>
          <p:cNvSpPr>
            <a:spLocks noGrp="1"/>
          </p:cNvSpPr>
          <p:nvPr>
            <p:ph type="title"/>
          </p:nvPr>
        </p:nvSpPr>
        <p:spPr/>
        <p:txBody>
          <a:bodyPr/>
          <a:lstStyle/>
          <a:p>
            <a:r>
              <a:rPr lang="en-IN" dirty="0" smtClean="0">
                <a:latin typeface="Arial Black" pitchFamily="34" charset="0"/>
              </a:rPr>
              <a:t>Test - Gather Feedback:</a:t>
            </a:r>
            <a:endParaRPr lang="en-IN" dirty="0">
              <a:latin typeface="Arial Black"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Based on user feedback and testing results, make necessary adjustments to the AI system's design and functionality.</a:t>
            </a:r>
          </a:p>
          <a:p>
            <a:endParaRPr lang="en-US" dirty="0" smtClean="0">
              <a:latin typeface="Arial Rounded MT Bold" pitchFamily="34" charset="0"/>
            </a:endParaRPr>
          </a:p>
          <a:p>
            <a:endParaRPr lang="en-IN" dirty="0" smtClean="0">
              <a:latin typeface="Arial Rounded MT Bold" pitchFamily="34" charset="0"/>
            </a:endParaRPr>
          </a:p>
          <a:p>
            <a:r>
              <a:rPr lang="en-IN" dirty="0" smtClean="0">
                <a:latin typeface="Arial Rounded MT Bold" pitchFamily="34" charset="0"/>
              </a:rPr>
              <a:t>Continue to refine and improve the solution iteratively.</a:t>
            </a:r>
          </a:p>
          <a:p>
            <a:endParaRPr lang="en-IN" dirty="0"/>
          </a:p>
        </p:txBody>
      </p:sp>
      <p:sp>
        <p:nvSpPr>
          <p:cNvPr id="3" name="Title 2"/>
          <p:cNvSpPr>
            <a:spLocks noGrp="1"/>
          </p:cNvSpPr>
          <p:nvPr>
            <p:ph type="title"/>
          </p:nvPr>
        </p:nvSpPr>
        <p:spPr>
          <a:xfrm>
            <a:off x="539552" y="260648"/>
            <a:ext cx="8229600" cy="1143000"/>
          </a:xfrm>
        </p:spPr>
        <p:txBody>
          <a:bodyPr>
            <a:normAutofit fontScale="90000"/>
          </a:bodyPr>
          <a:lstStyle/>
          <a:p>
            <a:r>
              <a:rPr lang="en-IN" dirty="0" smtClean="0">
                <a:latin typeface="Arial Black" pitchFamily="34" charset="0"/>
              </a:rPr>
              <a:t>Iterate - Refine and Improve:</a:t>
            </a:r>
            <a:endParaRPr lang="en-IN" dirty="0">
              <a:latin typeface="Arial Black"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Develop the full-scale AI-driven system for exploration and prediction of company registration trends.</a:t>
            </a:r>
          </a:p>
          <a:p>
            <a:r>
              <a:rPr lang="en-IN" dirty="0" smtClean="0">
                <a:latin typeface="Arial Rounded MT Bold" pitchFamily="34" charset="0"/>
              </a:rPr>
              <a:t>Integrate data sources from the Registrar of Companies and other relevant sources.</a:t>
            </a:r>
          </a:p>
          <a:p>
            <a:r>
              <a:rPr lang="en-IN" dirty="0" smtClean="0">
                <a:latin typeface="Arial Rounded MT Bold" pitchFamily="34" charset="0"/>
              </a:rPr>
              <a:t>Implement machine learning models to analyze historical registration data and make predictions.</a:t>
            </a:r>
          </a:p>
          <a:p>
            <a:endParaRPr lang="en-IN" dirty="0"/>
          </a:p>
        </p:txBody>
      </p:sp>
      <p:sp>
        <p:nvSpPr>
          <p:cNvPr id="3" name="Title 2"/>
          <p:cNvSpPr>
            <a:spLocks noGrp="1"/>
          </p:cNvSpPr>
          <p:nvPr>
            <p:ph type="title"/>
          </p:nvPr>
        </p:nvSpPr>
        <p:spPr/>
        <p:txBody>
          <a:bodyPr>
            <a:normAutofit fontScale="90000"/>
          </a:bodyPr>
          <a:lstStyle/>
          <a:p>
            <a:r>
              <a:rPr lang="en-IN" dirty="0" smtClean="0"/>
              <a:t>Implement - Develop the AI System:</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Continuously monitor the performance of your AI system and its predictions.</a:t>
            </a:r>
          </a:p>
          <a:p>
            <a:endParaRPr lang="en-IN" dirty="0" smtClean="0">
              <a:latin typeface="Arial Rounded MT Bold" pitchFamily="34" charset="0"/>
            </a:endParaRPr>
          </a:p>
          <a:p>
            <a:r>
              <a:rPr lang="en-IN" dirty="0" smtClean="0">
                <a:latin typeface="Arial Rounded MT Bold" pitchFamily="34" charset="0"/>
              </a:rPr>
              <a:t>Update the model as new data becomes available or when the system's performance degrades.</a:t>
            </a:r>
          </a:p>
          <a:p>
            <a:endParaRPr lang="en-IN" dirty="0" smtClean="0">
              <a:latin typeface="Arial Rounded MT Bold" pitchFamily="34" charset="0"/>
            </a:endParaRPr>
          </a:p>
          <a:p>
            <a:r>
              <a:rPr lang="en-IN" dirty="0" smtClean="0">
                <a:latin typeface="Arial Rounded MT Bold" pitchFamily="34" charset="0"/>
              </a:rPr>
              <a:t>Ensure compliance with data privacy and security regulations.</a:t>
            </a:r>
          </a:p>
          <a:p>
            <a:endParaRPr lang="en-IN" dirty="0"/>
          </a:p>
        </p:txBody>
      </p:sp>
      <p:sp>
        <p:nvSpPr>
          <p:cNvPr id="3" name="Title 2"/>
          <p:cNvSpPr>
            <a:spLocks noGrp="1"/>
          </p:cNvSpPr>
          <p:nvPr>
            <p:ph type="title"/>
          </p:nvPr>
        </p:nvSpPr>
        <p:spPr/>
        <p:txBody>
          <a:bodyPr>
            <a:normAutofit fontScale="90000"/>
          </a:bodyPr>
          <a:lstStyle/>
          <a:p>
            <a:r>
              <a:rPr lang="en-IN" dirty="0" smtClean="0">
                <a:latin typeface="Arial Black" pitchFamily="34" charset="0"/>
              </a:rPr>
              <a:t>Monitor and Maintain - Continuous Improvement:</a:t>
            </a:r>
            <a:endParaRPr lang="en-IN" dirty="0">
              <a:latin typeface="Arial Black"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smtClean="0"/>
              <a:t>with stakeholders, defining clear objectives, ideating creative solutions, and iterative refinement, we have cultivated a dynamic s By empathizing </a:t>
            </a:r>
            <a:r>
              <a:rPr lang="en-IN" dirty="0" err="1" smtClean="0"/>
              <a:t>olution</a:t>
            </a:r>
            <a:r>
              <a:rPr lang="en-IN" dirty="0" smtClean="0"/>
              <a:t> that not only addresses complex challenges but also empowers government officials, businesses, and researchers with actionable insights.</a:t>
            </a:r>
          </a:p>
          <a:p>
            <a:r>
              <a:rPr lang="en-IN" dirty="0" smtClean="0"/>
              <a:t>This project embodies adaptability, compliance with data privacy regulations, and the promise of enhancing decision-making through AI, fostering a deeper understanding of evolving business registration dynamics.</a:t>
            </a:r>
          </a:p>
          <a:p>
            <a:endParaRPr lang="en-IN" dirty="0" smtClean="0"/>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If the initial implementation proves successful, consider scaling the AI system to cover a broader region or incorporate additional features.</a:t>
            </a:r>
            <a:endParaRPr lang="en-IN" dirty="0">
              <a:latin typeface="Arial Rounded MT Bold" pitchFamily="34" charset="0"/>
            </a:endParaRPr>
          </a:p>
        </p:txBody>
      </p:sp>
      <p:sp>
        <p:nvSpPr>
          <p:cNvPr id="3" name="Title 2"/>
          <p:cNvSpPr>
            <a:spLocks noGrp="1"/>
          </p:cNvSpPr>
          <p:nvPr>
            <p:ph type="title"/>
          </p:nvPr>
        </p:nvSpPr>
        <p:spPr/>
        <p:txBody>
          <a:bodyPr/>
          <a:lstStyle/>
          <a:p>
            <a:r>
              <a:rPr lang="en-IN" dirty="0" smtClean="0">
                <a:latin typeface="Arial Black" pitchFamily="34" charset="0"/>
              </a:rPr>
              <a:t>Scale - Expand the Solution:</a:t>
            </a:r>
            <a:endParaRPr lang="en-IN" dirty="0">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Communicate the benefits of the AI-driven system to stakeholders, including government agencies, businesses, and researchers.</a:t>
            </a:r>
          </a:p>
          <a:p>
            <a:r>
              <a:rPr lang="en-IN" dirty="0" smtClean="0">
                <a:latin typeface="Arial Rounded MT Bold" pitchFamily="34" charset="0"/>
              </a:rPr>
              <a:t>Provide training and support to users to ensure they can effectively utilize the system.</a:t>
            </a:r>
          </a:p>
          <a:p>
            <a:endParaRPr lang="en-IN" dirty="0">
              <a:latin typeface="Arial Rounded MT Bold" pitchFamily="34" charset="0"/>
            </a:endParaRPr>
          </a:p>
        </p:txBody>
      </p:sp>
      <p:sp>
        <p:nvSpPr>
          <p:cNvPr id="3" name="Title 2"/>
          <p:cNvSpPr>
            <a:spLocks noGrp="1"/>
          </p:cNvSpPr>
          <p:nvPr>
            <p:ph type="title"/>
          </p:nvPr>
        </p:nvSpPr>
        <p:spPr/>
        <p:txBody>
          <a:bodyPr/>
          <a:lstStyle/>
          <a:p>
            <a:r>
              <a:rPr lang="en-IN" dirty="0" smtClean="0">
                <a:latin typeface="Arial Black" pitchFamily="34" charset="0"/>
              </a:rPr>
              <a:t>Communicate and Educate:</a:t>
            </a:r>
            <a:endParaRPr lang="en-IN" dirty="0">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Berlin Sans FB" pitchFamily="34" charset="0"/>
              </a:rPr>
              <a:t>PROBLEM DEFINITION</a:t>
            </a:r>
          </a:p>
          <a:p>
            <a:r>
              <a:rPr lang="en-US" dirty="0" smtClean="0">
                <a:latin typeface="Berlin Sans FB" pitchFamily="34" charset="0"/>
              </a:rPr>
              <a:t>DESIGN THINKING</a:t>
            </a:r>
            <a:endParaRPr lang="en-IN" dirty="0">
              <a:latin typeface="Berlin Sans FB" pitchFamily="34" charset="0"/>
            </a:endParaRPr>
          </a:p>
        </p:txBody>
      </p:sp>
      <p:sp>
        <p:nvSpPr>
          <p:cNvPr id="3" name="Title 2"/>
          <p:cNvSpPr>
            <a:spLocks noGrp="1"/>
          </p:cNvSpPr>
          <p:nvPr>
            <p:ph type="title"/>
          </p:nvPr>
        </p:nvSpPr>
        <p:spPr/>
        <p:txBody>
          <a:bodyPr/>
          <a:lstStyle/>
          <a:p>
            <a:r>
              <a:rPr lang="en-US" dirty="0" smtClean="0"/>
              <a:t>PHASE 1</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smtClean="0">
                <a:latin typeface="Arial Rounded MT Bold" pitchFamily="34" charset="0"/>
              </a:rPr>
              <a:t>In conclusion, the application of design thinking principles to the development of an AI-driven system for exploring and predicting company registration trends with the Registrar of Companies has guided us on a path of user-centric innovation.</a:t>
            </a:r>
          </a:p>
        </p:txBody>
      </p:sp>
      <p:sp>
        <p:nvSpPr>
          <p:cNvPr id="3" name="Title 2"/>
          <p:cNvSpPr>
            <a:spLocks noGrp="1"/>
          </p:cNvSpPr>
          <p:nvPr>
            <p:ph type="title"/>
          </p:nvPr>
        </p:nvSpPr>
        <p:spPr>
          <a:xfrm>
            <a:off x="467544" y="260648"/>
            <a:ext cx="8229600" cy="1143000"/>
          </a:xfrm>
        </p:spPr>
        <p:txBody>
          <a:bodyPr/>
          <a:lstStyle/>
          <a:p>
            <a:r>
              <a:rPr lang="en-US" dirty="0" smtClean="0">
                <a:latin typeface="Arial Black" pitchFamily="34" charset="0"/>
              </a:rPr>
              <a:t>CONCLUSION</a:t>
            </a:r>
            <a:endParaRPr lang="en-IN"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gency FB" pitchFamily="34" charset="0"/>
                <a:cs typeface="Aparajita" pitchFamily="34" charset="0"/>
              </a:rPr>
              <a:t>The problem at hand is the need for an AI-driven framework that can efficiently explore historical company registration trends and predict future patterns using Registrar of Companies data, in order to empower stakeholders, including government agencies, businesses, and investors, with timely and actionable insights for strategic decision-making in the corporate world.</a:t>
            </a:r>
            <a:endParaRPr lang="en-IN" dirty="0">
              <a:latin typeface="Agency FB" pitchFamily="34" charset="0"/>
              <a:cs typeface="Aparajita" pitchFamily="34" charset="0"/>
            </a:endParaRPr>
          </a:p>
        </p:txBody>
      </p:sp>
      <p:sp>
        <p:nvSpPr>
          <p:cNvPr id="3" name="Title 2"/>
          <p:cNvSpPr>
            <a:spLocks noGrp="1"/>
          </p:cNvSpPr>
          <p:nvPr>
            <p:ph type="title"/>
          </p:nvPr>
        </p:nvSpPr>
        <p:spPr/>
        <p:txBody>
          <a:bodyPr/>
          <a:lstStyle/>
          <a:p>
            <a:r>
              <a:rPr lang="en-US" dirty="0" smtClean="0"/>
              <a:t>PROBLEM STATEMENT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Arial Narrow" pitchFamily="34" charset="0"/>
              </a:rPr>
              <a:t>The problem at hand revolves around the need to leverage advanced AI and machine learning technologies to address the complexities associated with exploring and predicting company registration trends using data sourced from the Registrar of Companies.</a:t>
            </a:r>
          </a:p>
          <a:p>
            <a:pPr>
              <a:buNone/>
            </a:pPr>
            <a:endParaRPr lang="en-IN" sz="2200" dirty="0" smtClean="0">
              <a:latin typeface="Arial Narrow" pitchFamily="34" charset="0"/>
            </a:endParaRPr>
          </a:p>
          <a:p>
            <a:r>
              <a:rPr lang="en-IN" sz="3200" i="1" dirty="0" smtClean="0"/>
              <a:t> </a:t>
            </a:r>
            <a:r>
              <a:rPr lang="en-IN" sz="2400" dirty="0" smtClean="0">
                <a:latin typeface="Arial Narrow" pitchFamily="34" charset="0"/>
              </a:rPr>
              <a:t>Currently, the Registrar of Companies houses a vast repository of historical registration data, which, if properly analyzed and forecasted, could provide invaluable insights for government agencies, businesses, and investors</a:t>
            </a:r>
            <a:r>
              <a:rPr lang="en-IN" sz="3200" dirty="0" smtClean="0">
                <a:latin typeface="Arial Narrow" pitchFamily="34" charset="0"/>
              </a:rPr>
              <a:t>. </a:t>
            </a:r>
          </a:p>
        </p:txBody>
      </p:sp>
      <p:sp>
        <p:nvSpPr>
          <p:cNvPr id="3" name="Title 2"/>
          <p:cNvSpPr>
            <a:spLocks noGrp="1"/>
          </p:cNvSpPr>
          <p:nvPr>
            <p:ph type="title"/>
          </p:nvPr>
        </p:nvSpPr>
        <p:spPr/>
        <p:txBody>
          <a:bodyPr/>
          <a:lstStyle/>
          <a:p>
            <a:r>
              <a:rPr lang="en-US" dirty="0" smtClean="0">
                <a:latin typeface="Arial Black" pitchFamily="34" charset="0"/>
              </a:rPr>
              <a:t>PROBLEM DEFINITION</a:t>
            </a:r>
            <a:endParaRPr lang="en-IN" dirty="0">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8" indent="-256032">
              <a:spcBef>
                <a:spcPts val="400"/>
              </a:spcBef>
              <a:buClr>
                <a:schemeClr val="accent1"/>
              </a:buClr>
              <a:buSzPct val="68000"/>
              <a:buFont typeface="Wingdings 3"/>
              <a:buChar char=""/>
            </a:pPr>
            <a:r>
              <a:rPr lang="en-IN" sz="2000" dirty="0" smtClean="0"/>
              <a:t>However, traditional methods of data analysis fall short in efficiently handling the intricacies of this dataset, hindering the ability to make informed decisions in a rapidly changing business environment</a:t>
            </a:r>
            <a:r>
              <a:rPr lang="en-IN" dirty="0" smtClean="0"/>
              <a:t>. </a:t>
            </a:r>
          </a:p>
          <a:p>
            <a:pPr marL="365760" lvl="8" indent="-256032">
              <a:spcBef>
                <a:spcPts val="400"/>
              </a:spcBef>
              <a:buClr>
                <a:schemeClr val="accent1"/>
              </a:buClr>
              <a:buSzPct val="68000"/>
              <a:buFont typeface="Wingdings 3"/>
              <a:buChar char=""/>
            </a:pPr>
            <a:endParaRPr lang="en-US" dirty="0" smtClean="0"/>
          </a:p>
          <a:p>
            <a:pPr marL="365760" lvl="8" indent="-256032">
              <a:spcBef>
                <a:spcPts val="400"/>
              </a:spcBef>
              <a:buClr>
                <a:schemeClr val="accent1"/>
              </a:buClr>
              <a:buSzPct val="68000"/>
              <a:buFont typeface="Wingdings 3"/>
              <a:buChar char=""/>
            </a:pPr>
            <a:endParaRPr lang="en-IN" dirty="0" smtClean="0"/>
          </a:p>
          <a:p>
            <a:pPr marL="365760" lvl="8" indent="-256032">
              <a:spcBef>
                <a:spcPts val="400"/>
              </a:spcBef>
              <a:buClr>
                <a:schemeClr val="accent1"/>
              </a:buClr>
              <a:buSzPct val="68000"/>
              <a:buFont typeface="Wingdings 3"/>
              <a:buChar char=""/>
            </a:pPr>
            <a:r>
              <a:rPr lang="en-IN" sz="2400" dirty="0" smtClean="0">
                <a:latin typeface="Arial Narrow" pitchFamily="34" charset="0"/>
              </a:rPr>
              <a:t>Thus, the core issue is to develop a robust AI-driven framework that can unlock the potential of this data by uncovering historical patterns and accurately predicting future registration trends, thereby empowering stakeholders to navigate the corporate landscape with strategic agility and precision.</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600" dirty="0" smtClean="0">
                <a:latin typeface="Agency FB" pitchFamily="34" charset="0"/>
              </a:rPr>
              <a:t>In our effort to improve how we understand and predict trends in company registrations with the Registrar of Companies, we're combining artificial intelligence (AI) with a method called design thinking. Think of design thinking as a way to make sure we create a system that really helps people. It focuses on what people need and how they feel. This approach brings together experts in AI, data, and the people who will use the system, like government officials and business folks. By working together this way, we aim to build an AI system that's not just smart but also really useful, making it easier for everyone to make good decisions based on data.</a:t>
            </a:r>
          </a:p>
          <a:p>
            <a:r>
              <a:rPr lang="en-IN" dirty="0" smtClean="0"/>
              <a:t/>
            </a:r>
            <a:br>
              <a:rPr lang="en-IN" dirty="0" smtClean="0"/>
            </a:br>
            <a:endParaRPr lang="en-IN" dirty="0"/>
          </a:p>
        </p:txBody>
      </p:sp>
      <p:sp>
        <p:nvSpPr>
          <p:cNvPr id="3" name="Title 2"/>
          <p:cNvSpPr>
            <a:spLocks noGrp="1"/>
          </p:cNvSpPr>
          <p:nvPr>
            <p:ph type="title"/>
          </p:nvPr>
        </p:nvSpPr>
        <p:spPr/>
        <p:txBody>
          <a:bodyPr/>
          <a:lstStyle/>
          <a:p>
            <a:r>
              <a:rPr lang="en-US" dirty="0" smtClean="0">
                <a:latin typeface="Arial Black" pitchFamily="34" charset="0"/>
              </a:rPr>
              <a:t>DESIGN THINKING</a:t>
            </a:r>
            <a:endParaRPr lang="en-IN" dirty="0">
              <a:latin typeface="Arial Blac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Engage with stakeholders, including government officials, business analysts, and researchers, to understand their specific needs and pain points in predicting company registration trends.</a:t>
            </a:r>
          </a:p>
          <a:p>
            <a:r>
              <a:rPr lang="en-IN" dirty="0" smtClean="0">
                <a:latin typeface="Arial Rounded MT Bold" pitchFamily="34" charset="0"/>
              </a:rPr>
              <a:t>Identify the key challenges they face and gather insights into their objectives.</a:t>
            </a:r>
          </a:p>
          <a:p>
            <a:endParaRPr lang="en-IN" dirty="0"/>
          </a:p>
        </p:txBody>
      </p:sp>
      <p:sp>
        <p:nvSpPr>
          <p:cNvPr id="3" name="Title 2"/>
          <p:cNvSpPr>
            <a:spLocks noGrp="1"/>
          </p:cNvSpPr>
          <p:nvPr>
            <p:ph type="title"/>
          </p:nvPr>
        </p:nvSpPr>
        <p:spPr/>
        <p:txBody>
          <a:bodyPr>
            <a:normAutofit fontScale="90000"/>
          </a:bodyPr>
          <a:lstStyle/>
          <a:p>
            <a:r>
              <a:rPr lang="en-IN" dirty="0" smtClean="0"/>
              <a:t> </a:t>
            </a:r>
            <a:r>
              <a:rPr lang="en-IN" dirty="0" smtClean="0">
                <a:latin typeface="Arial Black" pitchFamily="34" charset="0"/>
              </a:rPr>
              <a:t>Empathize - Understand Stakeholder Needs:</a:t>
            </a:r>
            <a:endParaRPr lang="en-IN" dirty="0">
              <a:latin typeface="Arial Black"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Arial Rounded MT Bold" pitchFamily="34" charset="0"/>
              </a:rPr>
              <a:t>In "Feature Engineering," understand the needs of machine learning engineers. Determine what features would be most informative for predictive </a:t>
            </a:r>
            <a:r>
              <a:rPr lang="en-IN" dirty="0" err="1" smtClean="0">
                <a:latin typeface="Arial Rounded MT Bold" pitchFamily="34" charset="0"/>
              </a:rPr>
              <a:t>modeling</a:t>
            </a:r>
            <a:r>
              <a:rPr lang="en-IN" dirty="0" smtClean="0">
                <a:latin typeface="Arial Rounded MT Bold" pitchFamily="34" charset="0"/>
              </a:rPr>
              <a:t>.</a:t>
            </a:r>
          </a:p>
          <a:p>
            <a:r>
              <a:rPr lang="en-IN" dirty="0" smtClean="0">
                <a:latin typeface="Arial Rounded MT Bold" pitchFamily="34" charset="0"/>
              </a:rPr>
              <a:t>For "Model Evaluation," empathize with data scientists and model evaluators to identify the key performance metrics and evaluation criteria.</a:t>
            </a:r>
          </a:p>
          <a:p>
            <a:endParaRPr lang="en-IN" dirty="0"/>
          </a:p>
        </p:txBody>
      </p:sp>
      <p:sp>
        <p:nvSpPr>
          <p:cNvPr id="3" name="Title 2"/>
          <p:cNvSpPr>
            <a:spLocks noGrp="1"/>
          </p:cNvSpPr>
          <p:nvPr>
            <p:ph type="title"/>
          </p:nvPr>
        </p:nvSpPr>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In "Data Source," define the objectives by creating a clear problem statement. Specify what data sources are necessary to meet project goals.</a:t>
            </a:r>
          </a:p>
          <a:p>
            <a:endParaRPr lang="en-IN" dirty="0" smtClean="0"/>
          </a:p>
          <a:p>
            <a:r>
              <a:rPr lang="en-IN" dirty="0" smtClean="0"/>
              <a:t>In "Data </a:t>
            </a:r>
            <a:r>
              <a:rPr lang="en-IN" dirty="0" err="1" smtClean="0"/>
              <a:t>Preprocessing</a:t>
            </a:r>
            <a:r>
              <a:rPr lang="en-IN" dirty="0" smtClean="0"/>
              <a:t>," define objectives such as handling missing data, ensuring data consistency, and preparing the data for analysis.</a:t>
            </a:r>
          </a:p>
          <a:p>
            <a:endParaRPr lang="en-US" dirty="0" smtClean="0"/>
          </a:p>
          <a:p>
            <a:endParaRPr lang="en-US" dirty="0" smtClean="0"/>
          </a:p>
          <a:p>
            <a:endParaRPr lang="en-IN" dirty="0" smtClean="0"/>
          </a:p>
        </p:txBody>
      </p:sp>
      <p:sp>
        <p:nvSpPr>
          <p:cNvPr id="3" name="Title 2"/>
          <p:cNvSpPr>
            <a:spLocks noGrp="1"/>
          </p:cNvSpPr>
          <p:nvPr>
            <p:ph type="title"/>
          </p:nvPr>
        </p:nvSpPr>
        <p:spPr/>
        <p:txBody>
          <a:bodyPr>
            <a:normAutofit fontScale="90000"/>
          </a:bodyPr>
          <a:lstStyle/>
          <a:p>
            <a:r>
              <a:rPr lang="en-IN" dirty="0" smtClean="0">
                <a:latin typeface="Arial Black" pitchFamily="34" charset="0"/>
              </a:rPr>
              <a:t>Define - Clearly Define Objectives:</a:t>
            </a:r>
            <a:endParaRPr lang="en-IN" dirty="0">
              <a:latin typeface="Arial Black"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