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68" r:id="rId5"/>
    <p:sldId id="259" r:id="rId6"/>
    <p:sldId id="270" r:id="rId7"/>
    <p:sldId id="260" r:id="rId8"/>
    <p:sldId id="261" r:id="rId9"/>
    <p:sldId id="263" r:id="rId10"/>
    <p:sldId id="266" r:id="rId11"/>
    <p:sldId id="265"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10508B7-7A59-4AA3-920F-DBB4A5628114}" type="datetimeFigureOut">
              <a:rPr lang="en-IN" smtClean="0"/>
              <a:t>25-10-2023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4B633B-F1DD-4F63-85B3-E354E691EAD9}" type="slidenum">
              <a:rPr lang="en-IN" smtClean="0"/>
              <a:t>‹#›</a:t>
            </a:fld>
            <a:endParaRPr lang="en-IN"/>
          </a:p>
        </p:txBody>
      </p:sp>
    </p:spTree>
    <p:extLst>
      <p:ext uri="{BB962C8B-B14F-4D97-AF65-F5344CB8AC3E}">
        <p14:creationId xmlns:p14="http://schemas.microsoft.com/office/powerpoint/2010/main" val="39266787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10508B7-7A59-4AA3-920F-DBB4A5628114}" type="datetimeFigureOut">
              <a:rPr lang="en-IN" smtClean="0"/>
              <a:t>25-10-2023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4B633B-F1DD-4F63-85B3-E354E691EAD9}" type="slidenum">
              <a:rPr lang="en-IN" smtClean="0"/>
              <a:t>‹#›</a:t>
            </a:fld>
            <a:endParaRPr lang="en-IN"/>
          </a:p>
        </p:txBody>
      </p:sp>
    </p:spTree>
    <p:extLst>
      <p:ext uri="{BB962C8B-B14F-4D97-AF65-F5344CB8AC3E}">
        <p14:creationId xmlns:p14="http://schemas.microsoft.com/office/powerpoint/2010/main" val="28860018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10508B7-7A59-4AA3-920F-DBB4A5628114}" type="datetimeFigureOut">
              <a:rPr lang="en-IN" smtClean="0"/>
              <a:t>25-10-2023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4B633B-F1DD-4F63-85B3-E354E691EAD9}"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8396534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10508B7-7A59-4AA3-920F-DBB4A5628114}" type="datetimeFigureOut">
              <a:rPr lang="en-IN" smtClean="0"/>
              <a:t>25-10-2023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4B633B-F1DD-4F63-85B3-E354E691EAD9}" type="slidenum">
              <a:rPr lang="en-IN" smtClean="0"/>
              <a:t>‹#›</a:t>
            </a:fld>
            <a:endParaRPr lang="en-IN"/>
          </a:p>
        </p:txBody>
      </p:sp>
    </p:spTree>
    <p:extLst>
      <p:ext uri="{BB962C8B-B14F-4D97-AF65-F5344CB8AC3E}">
        <p14:creationId xmlns:p14="http://schemas.microsoft.com/office/powerpoint/2010/main" val="17489784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10508B7-7A59-4AA3-920F-DBB4A5628114}" type="datetimeFigureOut">
              <a:rPr lang="en-IN" smtClean="0"/>
              <a:t>25-10-2023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4B633B-F1DD-4F63-85B3-E354E691EAD9}"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8118168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10508B7-7A59-4AA3-920F-DBB4A5628114}" type="datetimeFigureOut">
              <a:rPr lang="en-IN" smtClean="0"/>
              <a:t>25-10-2023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4B633B-F1DD-4F63-85B3-E354E691EAD9}" type="slidenum">
              <a:rPr lang="en-IN" smtClean="0"/>
              <a:t>‹#›</a:t>
            </a:fld>
            <a:endParaRPr lang="en-IN"/>
          </a:p>
        </p:txBody>
      </p:sp>
    </p:spTree>
    <p:extLst>
      <p:ext uri="{BB962C8B-B14F-4D97-AF65-F5344CB8AC3E}">
        <p14:creationId xmlns:p14="http://schemas.microsoft.com/office/powerpoint/2010/main" val="26892743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0508B7-7A59-4AA3-920F-DBB4A5628114}" type="datetimeFigureOut">
              <a:rPr lang="en-IN" smtClean="0"/>
              <a:t>25-10-2023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4B633B-F1DD-4F63-85B3-E354E691EAD9}" type="slidenum">
              <a:rPr lang="en-IN" smtClean="0"/>
              <a:t>‹#›</a:t>
            </a:fld>
            <a:endParaRPr lang="en-IN"/>
          </a:p>
        </p:txBody>
      </p:sp>
    </p:spTree>
    <p:extLst>
      <p:ext uri="{BB962C8B-B14F-4D97-AF65-F5344CB8AC3E}">
        <p14:creationId xmlns:p14="http://schemas.microsoft.com/office/powerpoint/2010/main" val="35232724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0508B7-7A59-4AA3-920F-DBB4A5628114}" type="datetimeFigureOut">
              <a:rPr lang="en-IN" smtClean="0"/>
              <a:t>25-10-2023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4B633B-F1DD-4F63-85B3-E354E691EAD9}" type="slidenum">
              <a:rPr lang="en-IN" smtClean="0"/>
              <a:t>‹#›</a:t>
            </a:fld>
            <a:endParaRPr lang="en-IN"/>
          </a:p>
        </p:txBody>
      </p:sp>
    </p:spTree>
    <p:extLst>
      <p:ext uri="{BB962C8B-B14F-4D97-AF65-F5344CB8AC3E}">
        <p14:creationId xmlns:p14="http://schemas.microsoft.com/office/powerpoint/2010/main" val="26810642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0508B7-7A59-4AA3-920F-DBB4A5628114}" type="datetimeFigureOut">
              <a:rPr lang="en-IN" smtClean="0"/>
              <a:t>25-10-2023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4B633B-F1DD-4F63-85B3-E354E691EAD9}" type="slidenum">
              <a:rPr lang="en-IN" smtClean="0"/>
              <a:t>‹#›</a:t>
            </a:fld>
            <a:endParaRPr lang="en-IN"/>
          </a:p>
        </p:txBody>
      </p:sp>
    </p:spTree>
    <p:extLst>
      <p:ext uri="{BB962C8B-B14F-4D97-AF65-F5344CB8AC3E}">
        <p14:creationId xmlns:p14="http://schemas.microsoft.com/office/powerpoint/2010/main" val="40792198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10508B7-7A59-4AA3-920F-DBB4A5628114}" type="datetimeFigureOut">
              <a:rPr lang="en-IN" smtClean="0"/>
              <a:t>25-10-2023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4B633B-F1DD-4F63-85B3-E354E691EAD9}" type="slidenum">
              <a:rPr lang="en-IN" smtClean="0"/>
              <a:t>‹#›</a:t>
            </a:fld>
            <a:endParaRPr lang="en-IN"/>
          </a:p>
        </p:txBody>
      </p:sp>
    </p:spTree>
    <p:extLst>
      <p:ext uri="{BB962C8B-B14F-4D97-AF65-F5344CB8AC3E}">
        <p14:creationId xmlns:p14="http://schemas.microsoft.com/office/powerpoint/2010/main" val="33292400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10508B7-7A59-4AA3-920F-DBB4A5628114}" type="datetimeFigureOut">
              <a:rPr lang="en-IN" smtClean="0"/>
              <a:t>25-10-2023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E4B633B-F1DD-4F63-85B3-E354E691EAD9}" type="slidenum">
              <a:rPr lang="en-IN" smtClean="0"/>
              <a:t>‹#›</a:t>
            </a:fld>
            <a:endParaRPr lang="en-IN"/>
          </a:p>
        </p:txBody>
      </p:sp>
    </p:spTree>
    <p:extLst>
      <p:ext uri="{BB962C8B-B14F-4D97-AF65-F5344CB8AC3E}">
        <p14:creationId xmlns:p14="http://schemas.microsoft.com/office/powerpoint/2010/main" val="4470852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10508B7-7A59-4AA3-920F-DBB4A5628114}" type="datetimeFigureOut">
              <a:rPr lang="en-IN" smtClean="0"/>
              <a:t>25-10-2023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E4B633B-F1DD-4F63-85B3-E354E691EAD9}" type="slidenum">
              <a:rPr lang="en-IN" smtClean="0"/>
              <a:t>‹#›</a:t>
            </a:fld>
            <a:endParaRPr lang="en-IN"/>
          </a:p>
        </p:txBody>
      </p:sp>
    </p:spTree>
    <p:extLst>
      <p:ext uri="{BB962C8B-B14F-4D97-AF65-F5344CB8AC3E}">
        <p14:creationId xmlns:p14="http://schemas.microsoft.com/office/powerpoint/2010/main" val="30036957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508B7-7A59-4AA3-920F-DBB4A5628114}" type="datetimeFigureOut">
              <a:rPr lang="en-IN" smtClean="0"/>
              <a:t>25-10-2023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E4B633B-F1DD-4F63-85B3-E354E691EAD9}" type="slidenum">
              <a:rPr lang="en-IN" smtClean="0"/>
              <a:t>‹#›</a:t>
            </a:fld>
            <a:endParaRPr lang="en-IN"/>
          </a:p>
        </p:txBody>
      </p:sp>
    </p:spTree>
    <p:extLst>
      <p:ext uri="{BB962C8B-B14F-4D97-AF65-F5344CB8AC3E}">
        <p14:creationId xmlns:p14="http://schemas.microsoft.com/office/powerpoint/2010/main" val="18605832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0508B7-7A59-4AA3-920F-DBB4A5628114}" type="datetimeFigureOut">
              <a:rPr lang="en-IN" smtClean="0"/>
              <a:t>25-10-2023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E4B633B-F1DD-4F63-85B3-E354E691EAD9}" type="slidenum">
              <a:rPr lang="en-IN" smtClean="0"/>
              <a:t>‹#›</a:t>
            </a:fld>
            <a:endParaRPr lang="en-IN"/>
          </a:p>
        </p:txBody>
      </p:sp>
    </p:spTree>
    <p:extLst>
      <p:ext uri="{BB962C8B-B14F-4D97-AF65-F5344CB8AC3E}">
        <p14:creationId xmlns:p14="http://schemas.microsoft.com/office/powerpoint/2010/main" val="980381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10508B7-7A59-4AA3-920F-DBB4A5628114}" type="datetimeFigureOut">
              <a:rPr lang="en-IN" smtClean="0"/>
              <a:t>25-10-2023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E4B633B-F1DD-4F63-85B3-E354E691EAD9}" type="slidenum">
              <a:rPr lang="en-IN" smtClean="0"/>
              <a:t>‹#›</a:t>
            </a:fld>
            <a:endParaRPr lang="en-IN"/>
          </a:p>
        </p:txBody>
      </p:sp>
    </p:spTree>
    <p:extLst>
      <p:ext uri="{BB962C8B-B14F-4D97-AF65-F5344CB8AC3E}">
        <p14:creationId xmlns:p14="http://schemas.microsoft.com/office/powerpoint/2010/main" val="24268429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10508B7-7A59-4AA3-920F-DBB4A5628114}" type="datetimeFigureOut">
              <a:rPr lang="en-IN" smtClean="0"/>
              <a:t>25-10-2023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E4B633B-F1DD-4F63-85B3-E354E691EAD9}" type="slidenum">
              <a:rPr lang="en-IN" smtClean="0"/>
              <a:t>‹#›</a:t>
            </a:fld>
            <a:endParaRPr lang="en-IN"/>
          </a:p>
        </p:txBody>
      </p:sp>
    </p:spTree>
    <p:extLst>
      <p:ext uri="{BB962C8B-B14F-4D97-AF65-F5344CB8AC3E}">
        <p14:creationId xmlns:p14="http://schemas.microsoft.com/office/powerpoint/2010/main" val="39007004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10508B7-7A59-4AA3-920F-DBB4A5628114}" type="datetimeFigureOut">
              <a:rPr lang="en-IN" smtClean="0"/>
              <a:t>25-10-2023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E4B633B-F1DD-4F63-85B3-E354E691EAD9}" type="slidenum">
              <a:rPr lang="en-IN" smtClean="0"/>
              <a:t>‹#›</a:t>
            </a:fld>
            <a:endParaRPr lang="en-IN"/>
          </a:p>
        </p:txBody>
      </p:sp>
    </p:spTree>
    <p:extLst>
      <p:ext uri="{BB962C8B-B14F-4D97-AF65-F5344CB8AC3E}">
        <p14:creationId xmlns:p14="http://schemas.microsoft.com/office/powerpoint/2010/main" val="119760369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2005F-C0CD-F79D-AEB5-EEB658A0388A}"/>
              </a:ext>
            </a:extLst>
          </p:cNvPr>
          <p:cNvSpPr>
            <a:spLocks noGrp="1"/>
          </p:cNvSpPr>
          <p:nvPr>
            <p:ph type="ctrTitle"/>
          </p:nvPr>
        </p:nvSpPr>
        <p:spPr/>
        <p:txBody>
          <a:bodyPr>
            <a:normAutofit fontScale="90000"/>
          </a:bodyPr>
          <a:lstStyle/>
          <a:p>
            <a:r>
              <a:rPr lang="en-IN" sz="4000" b="1" i="1" dirty="0">
                <a:solidFill>
                  <a:srgbClr val="C00000"/>
                </a:solidFill>
              </a:rPr>
              <a:t>TITLE:</a:t>
            </a:r>
            <a:r>
              <a:rPr lang="en-IN" sz="4000" b="1" i="1" dirty="0">
                <a:solidFill>
                  <a:srgbClr val="00B050"/>
                </a:solidFill>
              </a:rPr>
              <a:t>AI-DRIVEN EXPLORATION AND PREDICTION OF COMPANY REGISTRATION TRENDS WITH REGISTRAR OF COMPANIES </a:t>
            </a:r>
          </a:p>
        </p:txBody>
      </p:sp>
    </p:spTree>
    <p:extLst>
      <p:ext uri="{BB962C8B-B14F-4D97-AF65-F5344CB8AC3E}">
        <p14:creationId xmlns:p14="http://schemas.microsoft.com/office/powerpoint/2010/main" val="24144629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98478-0130-AD25-7ED2-0275C9806F68}"/>
              </a:ext>
            </a:extLst>
          </p:cNvPr>
          <p:cNvSpPr>
            <a:spLocks noGrp="1"/>
          </p:cNvSpPr>
          <p:nvPr>
            <p:ph type="title"/>
          </p:nvPr>
        </p:nvSpPr>
        <p:spPr/>
        <p:txBody>
          <a:bodyPr>
            <a:normAutofit/>
          </a:bodyPr>
          <a:lstStyle/>
          <a:p>
            <a:r>
              <a:rPr lang="en-IN" sz="4000" b="1" i="1" dirty="0">
                <a:solidFill>
                  <a:srgbClr val="C00000"/>
                </a:solidFill>
              </a:rPr>
              <a:t>PROGRAM FOR DATA COLLECTION AND PRE PROCESSING</a:t>
            </a:r>
            <a:r>
              <a:rPr lang="en-IN" dirty="0"/>
              <a:t>:</a:t>
            </a:r>
          </a:p>
        </p:txBody>
      </p:sp>
      <p:sp>
        <p:nvSpPr>
          <p:cNvPr id="3" name="Content Placeholder 2">
            <a:extLst>
              <a:ext uri="{FF2B5EF4-FFF2-40B4-BE49-F238E27FC236}">
                <a16:creationId xmlns:a16="http://schemas.microsoft.com/office/drawing/2014/main" id="{783D34F4-328F-CD2A-5F1B-86C9CD8167F0}"/>
              </a:ext>
            </a:extLst>
          </p:cNvPr>
          <p:cNvSpPr>
            <a:spLocks noGrp="1"/>
          </p:cNvSpPr>
          <p:nvPr>
            <p:ph idx="1"/>
          </p:nvPr>
        </p:nvSpPr>
        <p:spPr/>
        <p:txBody>
          <a:bodyPr>
            <a:normAutofit/>
          </a:bodyPr>
          <a:lstStyle/>
          <a:p>
            <a:pPr marL="0" indent="0">
              <a:buNone/>
            </a:pPr>
            <a:r>
              <a:rPr lang="en-IN" dirty="0"/>
              <a:t> </a:t>
            </a:r>
            <a:r>
              <a:rPr lang="en-IN" dirty="0">
                <a:solidFill>
                  <a:srgbClr val="7030A0"/>
                </a:solidFill>
              </a:rPr>
              <a:t>import pandas as pd</a:t>
            </a:r>
          </a:p>
          <a:p>
            <a:pPr marL="0" indent="0">
              <a:buNone/>
            </a:pPr>
            <a:r>
              <a:rPr lang="en-IN" dirty="0">
                <a:solidFill>
                  <a:srgbClr val="7030A0"/>
                </a:solidFill>
              </a:rPr>
              <a:t> import </a:t>
            </a:r>
            <a:r>
              <a:rPr lang="en-IN" dirty="0" err="1">
                <a:solidFill>
                  <a:srgbClr val="7030A0"/>
                </a:solidFill>
              </a:rPr>
              <a:t>numpy</a:t>
            </a:r>
            <a:r>
              <a:rPr lang="en-IN" dirty="0">
                <a:solidFill>
                  <a:srgbClr val="7030A0"/>
                </a:solidFill>
              </a:rPr>
              <a:t> as np</a:t>
            </a:r>
          </a:p>
          <a:p>
            <a:pPr marL="0" indent="0">
              <a:buNone/>
            </a:pPr>
            <a:r>
              <a:rPr lang="en-IN" dirty="0"/>
              <a:t> # Create a sample </a:t>
            </a:r>
            <a:r>
              <a:rPr lang="en-IN" dirty="0" err="1"/>
              <a:t>DataFrame</a:t>
            </a:r>
            <a:endParaRPr lang="en-IN" dirty="0"/>
          </a:p>
          <a:p>
            <a:pPr marL="0" indent="0">
              <a:buNone/>
            </a:pPr>
            <a:r>
              <a:rPr lang="en-IN" dirty="0"/>
              <a:t>  </a:t>
            </a:r>
            <a:r>
              <a:rPr lang="en-IN" dirty="0" err="1">
                <a:solidFill>
                  <a:srgbClr val="7030A0"/>
                </a:solidFill>
              </a:rPr>
              <a:t>df</a:t>
            </a:r>
            <a:r>
              <a:rPr lang="en-IN" dirty="0">
                <a:solidFill>
                  <a:srgbClr val="7030A0"/>
                </a:solidFill>
              </a:rPr>
              <a:t> = </a:t>
            </a:r>
            <a:r>
              <a:rPr lang="en-IN" dirty="0" err="1">
                <a:solidFill>
                  <a:srgbClr val="7030A0"/>
                </a:solidFill>
              </a:rPr>
              <a:t>pd.DataFrame</a:t>
            </a:r>
            <a:r>
              <a:rPr lang="en-IN" dirty="0">
                <a:solidFill>
                  <a:srgbClr val="7030A0"/>
                </a:solidFill>
              </a:rPr>
              <a:t>({ </a:t>
            </a:r>
          </a:p>
          <a:p>
            <a:pPr marL="0" indent="0">
              <a:buNone/>
            </a:pPr>
            <a:r>
              <a:rPr lang="en-IN" dirty="0">
                <a:solidFill>
                  <a:srgbClr val="7030A0"/>
                </a:solidFill>
              </a:rPr>
              <a:t> "</a:t>
            </a:r>
            <a:r>
              <a:rPr lang="en-IN" dirty="0" err="1">
                <a:solidFill>
                  <a:srgbClr val="7030A0"/>
                </a:solidFill>
              </a:rPr>
              <a:t>registration_date</a:t>
            </a:r>
            <a:r>
              <a:rPr lang="en-IN" dirty="0">
                <a:solidFill>
                  <a:srgbClr val="7030A0"/>
                </a:solidFill>
              </a:rPr>
              <a:t>": </a:t>
            </a:r>
          </a:p>
          <a:p>
            <a:pPr marL="0" indent="0">
              <a:buNone/>
            </a:pPr>
            <a:r>
              <a:rPr lang="en-IN" dirty="0" err="1">
                <a:solidFill>
                  <a:srgbClr val="7030A0"/>
                </a:solidFill>
              </a:rPr>
              <a:t>pd.to_datetime</a:t>
            </a:r>
            <a:r>
              <a:rPr lang="en-IN" dirty="0">
                <a:solidFill>
                  <a:srgbClr val="7030A0"/>
                </a:solidFill>
              </a:rPr>
              <a:t>(["2023-01-01", "2023-02-02", "2023-03-03"]),  "industry": ["Tech", "Finance", "Healthcare"]})</a:t>
            </a:r>
          </a:p>
          <a:p>
            <a:pPr marL="0" indent="0">
              <a:buNone/>
            </a:pPr>
            <a:r>
              <a:rPr lang="en-IN" dirty="0"/>
              <a:t># Print the sample </a:t>
            </a:r>
            <a:r>
              <a:rPr lang="en-IN" dirty="0" err="1">
                <a:solidFill>
                  <a:srgbClr val="7030A0"/>
                </a:solidFill>
              </a:rPr>
              <a:t>outputprint</a:t>
            </a:r>
            <a:r>
              <a:rPr lang="en-IN" dirty="0">
                <a:solidFill>
                  <a:srgbClr val="7030A0"/>
                </a:solidFill>
              </a:rPr>
              <a:t>(</a:t>
            </a:r>
            <a:r>
              <a:rPr lang="en-IN" dirty="0" err="1">
                <a:solidFill>
                  <a:srgbClr val="7030A0"/>
                </a:solidFill>
              </a:rPr>
              <a:t>df.describe</a:t>
            </a:r>
            <a:r>
              <a:rPr lang="en-IN" dirty="0">
                <a:solidFill>
                  <a:srgbClr val="7030A0"/>
                </a:solidFill>
              </a:rPr>
              <a:t>())print(</a:t>
            </a:r>
            <a:r>
              <a:rPr lang="en-IN" dirty="0" err="1">
                <a:solidFill>
                  <a:srgbClr val="7030A0"/>
                </a:solidFill>
              </a:rPr>
              <a:t>df.groupby</a:t>
            </a:r>
            <a:r>
              <a:rPr lang="en-IN" dirty="0">
                <a:solidFill>
                  <a:srgbClr val="7030A0"/>
                </a:solidFill>
              </a:rPr>
              <a:t>('industry').size())</a:t>
            </a:r>
            <a:r>
              <a:rPr lang="en-IN" dirty="0" err="1">
                <a:solidFill>
                  <a:srgbClr val="7030A0"/>
                </a:solidFill>
              </a:rPr>
              <a:t>df.groupby</a:t>
            </a:r>
            <a:r>
              <a:rPr lang="en-IN" dirty="0">
                <a:solidFill>
                  <a:srgbClr val="7030A0"/>
                </a:solidFill>
              </a:rPr>
              <a:t>('</a:t>
            </a:r>
            <a:r>
              <a:rPr lang="en-IN" dirty="0" err="1">
                <a:solidFill>
                  <a:srgbClr val="7030A0"/>
                </a:solidFill>
              </a:rPr>
              <a:t>registration_date</a:t>
            </a:r>
            <a:r>
              <a:rPr lang="en-IN" dirty="0">
                <a:solidFill>
                  <a:srgbClr val="7030A0"/>
                </a:solidFill>
              </a:rPr>
              <a:t>').size().plot()</a:t>
            </a:r>
          </a:p>
        </p:txBody>
      </p:sp>
    </p:spTree>
    <p:extLst>
      <p:ext uri="{BB962C8B-B14F-4D97-AF65-F5344CB8AC3E}">
        <p14:creationId xmlns:p14="http://schemas.microsoft.com/office/powerpoint/2010/main" val="13933534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9465C-CC1D-A589-6670-236E147222F6}"/>
              </a:ext>
            </a:extLst>
          </p:cNvPr>
          <p:cNvSpPr>
            <a:spLocks noGrp="1"/>
          </p:cNvSpPr>
          <p:nvPr>
            <p:ph type="title"/>
          </p:nvPr>
        </p:nvSpPr>
        <p:spPr/>
        <p:txBody>
          <a:bodyPr/>
          <a:lstStyle/>
          <a:p>
            <a:r>
              <a:rPr lang="en-IN" b="1" i="1" dirty="0">
                <a:solidFill>
                  <a:srgbClr val="C00000"/>
                </a:solidFill>
              </a:rPr>
              <a:t>SAMPLE OUTPUT</a:t>
            </a:r>
            <a:r>
              <a:rPr lang="en-IN" dirty="0"/>
              <a:t>:</a:t>
            </a:r>
          </a:p>
        </p:txBody>
      </p:sp>
      <p:sp>
        <p:nvSpPr>
          <p:cNvPr id="3" name="Content Placeholder 2">
            <a:extLst>
              <a:ext uri="{FF2B5EF4-FFF2-40B4-BE49-F238E27FC236}">
                <a16:creationId xmlns:a16="http://schemas.microsoft.com/office/drawing/2014/main" id="{59286207-ACBA-55A9-3BB4-A74A8B0C2D9D}"/>
              </a:ext>
            </a:extLst>
          </p:cNvPr>
          <p:cNvSpPr>
            <a:spLocks noGrp="1"/>
          </p:cNvSpPr>
          <p:nvPr>
            <p:ph idx="1"/>
          </p:nvPr>
        </p:nvSpPr>
        <p:spPr>
          <a:xfrm>
            <a:off x="838200" y="1380931"/>
            <a:ext cx="10515600" cy="4796032"/>
          </a:xfrm>
        </p:spPr>
        <p:txBody>
          <a:bodyPr>
            <a:normAutofit fontScale="77500" lnSpcReduction="20000"/>
          </a:bodyPr>
          <a:lstStyle/>
          <a:p>
            <a:pPr marL="0" indent="0">
              <a:buNone/>
            </a:pPr>
            <a:r>
              <a:rPr lang="en-IN" dirty="0"/>
              <a:t>      </a:t>
            </a:r>
            <a:r>
              <a:rPr lang="en-IN" dirty="0" err="1"/>
              <a:t>registration_date</a:t>
            </a:r>
            <a:r>
              <a:rPr lang="en-IN" dirty="0"/>
              <a:t> industry</a:t>
            </a:r>
          </a:p>
          <a:p>
            <a:pPr marL="0" indent="0">
              <a:buNone/>
            </a:pPr>
            <a:r>
              <a:rPr lang="en-IN" dirty="0"/>
              <a:t>     count                     3        3</a:t>
            </a:r>
          </a:p>
          <a:p>
            <a:pPr marL="0" indent="0">
              <a:buNone/>
            </a:pPr>
            <a:r>
              <a:rPr lang="en-IN" dirty="0"/>
              <a:t>    unique                    3        3</a:t>
            </a:r>
          </a:p>
          <a:p>
            <a:pPr marL="0" indent="0">
              <a:buNone/>
            </a:pPr>
            <a:r>
              <a:rPr lang="en-IN" dirty="0"/>
              <a:t>   top     2023-01-01 00:00:00   </a:t>
            </a:r>
          </a:p>
          <a:p>
            <a:pPr marL="0" indent="0">
              <a:buNone/>
            </a:pPr>
            <a:r>
              <a:rPr lang="en-IN" dirty="0"/>
              <a:t>  </a:t>
            </a:r>
            <a:r>
              <a:rPr lang="en-IN" dirty="0" err="1"/>
              <a:t>Techfreq</a:t>
            </a:r>
            <a:r>
              <a:rPr lang="en-IN" dirty="0"/>
              <a:t>                      1        1</a:t>
            </a:r>
          </a:p>
          <a:p>
            <a:pPr marL="0" indent="0">
              <a:buNone/>
            </a:pPr>
            <a:r>
              <a:rPr lang="en-IN" dirty="0"/>
              <a:t>  first   2023-01-01 00:00:00      </a:t>
            </a:r>
            <a:r>
              <a:rPr lang="en-IN" dirty="0" err="1"/>
              <a:t>NaN</a:t>
            </a:r>
            <a:endParaRPr lang="en-IN" dirty="0"/>
          </a:p>
          <a:p>
            <a:pPr marL="0" indent="0">
              <a:buNone/>
            </a:pPr>
            <a:r>
              <a:rPr lang="en-IN" dirty="0"/>
              <a:t>  last    2023-03-03 00:00:00      </a:t>
            </a:r>
            <a:r>
              <a:rPr lang="en-IN" dirty="0" err="1"/>
              <a:t>NaN</a:t>
            </a:r>
            <a:endParaRPr lang="en-IN" dirty="0"/>
          </a:p>
          <a:p>
            <a:pPr marL="0" indent="0">
              <a:buNone/>
            </a:pPr>
            <a:r>
              <a:rPr lang="en-IN" dirty="0"/>
              <a:t>  Industry</a:t>
            </a:r>
          </a:p>
          <a:p>
            <a:pPr marL="0" indent="0">
              <a:buNone/>
            </a:pPr>
            <a:r>
              <a:rPr lang="en-IN" dirty="0"/>
              <a:t>  Finance       1</a:t>
            </a:r>
          </a:p>
          <a:p>
            <a:pPr marL="0" indent="0">
              <a:buNone/>
            </a:pPr>
            <a:r>
              <a:rPr lang="en-IN" dirty="0"/>
              <a:t>  Healthcare    1</a:t>
            </a:r>
          </a:p>
          <a:p>
            <a:pPr marL="0" indent="0">
              <a:buNone/>
            </a:pPr>
            <a:r>
              <a:rPr lang="en-IN" dirty="0"/>
              <a:t>  Tech          1</a:t>
            </a:r>
          </a:p>
          <a:p>
            <a:pPr marL="0" indent="0">
              <a:buNone/>
            </a:pPr>
            <a:r>
              <a:rPr lang="en-IN" dirty="0"/>
              <a:t>  </a:t>
            </a:r>
            <a:r>
              <a:rPr lang="en-IN" dirty="0" err="1"/>
              <a:t>dtype</a:t>
            </a:r>
            <a:r>
              <a:rPr lang="en-IN" dirty="0"/>
              <a:t>: int64</a:t>
            </a:r>
          </a:p>
          <a:p>
            <a:pPr marL="0" indent="0">
              <a:buNone/>
            </a:pPr>
            <a:r>
              <a:rPr lang="en-IN" dirty="0"/>
              <a:t>  Tech    1</a:t>
            </a:r>
          </a:p>
          <a:p>
            <a:pPr marL="0" indent="0">
              <a:buNone/>
            </a:pPr>
            <a:r>
              <a:rPr lang="en-IN" dirty="0"/>
              <a:t>  Finance    </a:t>
            </a:r>
          </a:p>
          <a:p>
            <a:pPr marL="0" indent="0">
              <a:buNone/>
            </a:pPr>
            <a:r>
              <a:rPr lang="en-IN" dirty="0"/>
              <a:t>    1Name: industry, </a:t>
            </a:r>
          </a:p>
          <a:p>
            <a:pPr marL="0" indent="0">
              <a:buNone/>
            </a:pPr>
            <a:r>
              <a:rPr lang="en-IN" dirty="0"/>
              <a:t>  </a:t>
            </a:r>
            <a:r>
              <a:rPr lang="en-IN" dirty="0" err="1"/>
              <a:t>dtype</a:t>
            </a:r>
            <a:r>
              <a:rPr lang="en-IN" dirty="0"/>
              <a:t>: int64&lt;matplotlib.axes._</a:t>
            </a:r>
            <a:r>
              <a:rPr lang="en-IN" dirty="0" err="1"/>
              <a:t>subplots.AxesSubplot</a:t>
            </a:r>
            <a:endParaRPr lang="en-IN" dirty="0"/>
          </a:p>
        </p:txBody>
      </p:sp>
    </p:spTree>
    <p:extLst>
      <p:ext uri="{BB962C8B-B14F-4D97-AF65-F5344CB8AC3E}">
        <p14:creationId xmlns:p14="http://schemas.microsoft.com/office/powerpoint/2010/main" val="40393559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3C4B4-6CF0-A92F-9FBC-95C58CE302C5}"/>
              </a:ext>
            </a:extLst>
          </p:cNvPr>
          <p:cNvSpPr>
            <a:spLocks noGrp="1"/>
          </p:cNvSpPr>
          <p:nvPr>
            <p:ph type="title"/>
          </p:nvPr>
        </p:nvSpPr>
        <p:spPr/>
        <p:txBody>
          <a:bodyPr/>
          <a:lstStyle/>
          <a:p>
            <a:r>
              <a:rPr lang="en-IN" b="1" i="1" dirty="0">
                <a:solidFill>
                  <a:srgbClr val="C00000"/>
                </a:solidFill>
              </a:rPr>
              <a:t>CONCLUSION:</a:t>
            </a:r>
          </a:p>
        </p:txBody>
      </p:sp>
      <p:sp>
        <p:nvSpPr>
          <p:cNvPr id="3" name="Content Placeholder 2">
            <a:extLst>
              <a:ext uri="{FF2B5EF4-FFF2-40B4-BE49-F238E27FC236}">
                <a16:creationId xmlns:a16="http://schemas.microsoft.com/office/drawing/2014/main" id="{4AFED549-05E7-6176-D628-CDE349BE3432}"/>
              </a:ext>
            </a:extLst>
          </p:cNvPr>
          <p:cNvSpPr>
            <a:spLocks noGrp="1"/>
          </p:cNvSpPr>
          <p:nvPr>
            <p:ph idx="1"/>
          </p:nvPr>
        </p:nvSpPr>
        <p:spPr/>
        <p:txBody>
          <a:bodyPr/>
          <a:lstStyle/>
          <a:p>
            <a:r>
              <a:rPr lang="en-US" dirty="0"/>
              <a:t>The use of AI to explore and predict company registration trends with the registrar of companies has the potential to revolutionize the way we understand and forecast business activity. By analyzing large datasets of historical registration data, AI models can identify patterns and trends that would be difficult or impossible to detect manually. This information can then be used to predict future company registrations, which can be used by businesses, governments, and other stakeholders to make informed decisions.</a:t>
            </a:r>
            <a:endParaRPr lang="en-IN" dirty="0"/>
          </a:p>
        </p:txBody>
      </p:sp>
    </p:spTree>
    <p:extLst>
      <p:ext uri="{BB962C8B-B14F-4D97-AF65-F5344CB8AC3E}">
        <p14:creationId xmlns:p14="http://schemas.microsoft.com/office/powerpoint/2010/main" val="36436258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4B0D1-1521-33F1-96F9-092C0D95ED11}"/>
              </a:ext>
            </a:extLst>
          </p:cNvPr>
          <p:cNvSpPr>
            <a:spLocks noGrp="1"/>
          </p:cNvSpPr>
          <p:nvPr>
            <p:ph type="title"/>
          </p:nvPr>
        </p:nvSpPr>
        <p:spPr/>
        <p:txBody>
          <a:bodyPr/>
          <a:lstStyle/>
          <a:p>
            <a:r>
              <a:rPr lang="en-IN" i="1" dirty="0"/>
              <a:t>PHASE 3</a:t>
            </a:r>
            <a:r>
              <a:rPr lang="en-IN" b="1" i="1" dirty="0">
                <a:solidFill>
                  <a:srgbClr val="C00000"/>
                </a:solidFill>
              </a:rPr>
              <a:t>: DEVELOPMENT PART 1</a:t>
            </a:r>
          </a:p>
        </p:txBody>
      </p:sp>
      <p:sp>
        <p:nvSpPr>
          <p:cNvPr id="3" name="Content Placeholder 2">
            <a:extLst>
              <a:ext uri="{FF2B5EF4-FFF2-40B4-BE49-F238E27FC236}">
                <a16:creationId xmlns:a16="http://schemas.microsoft.com/office/drawing/2014/main" id="{C0CF8D56-3735-7784-338B-B127FAD4A641}"/>
              </a:ext>
            </a:extLst>
          </p:cNvPr>
          <p:cNvSpPr>
            <a:spLocks noGrp="1"/>
          </p:cNvSpPr>
          <p:nvPr>
            <p:ph idx="1"/>
          </p:nvPr>
        </p:nvSpPr>
        <p:spPr>
          <a:xfrm>
            <a:off x="754225" y="1788303"/>
            <a:ext cx="10515600" cy="4351338"/>
          </a:xfrm>
        </p:spPr>
        <p:txBody>
          <a:bodyPr>
            <a:normAutofit/>
          </a:bodyPr>
          <a:lstStyle/>
          <a:p>
            <a:r>
              <a:rPr lang="en-IN" sz="3600" dirty="0">
                <a:solidFill>
                  <a:srgbClr val="002060"/>
                </a:solidFill>
              </a:rPr>
              <a:t>In this  the data presentation we will begin our building our project by loading and pre-processing therefore we have loaded the company registration data set and </a:t>
            </a:r>
            <a:r>
              <a:rPr lang="en-IN" sz="3600" dirty="0" err="1">
                <a:solidFill>
                  <a:srgbClr val="002060"/>
                </a:solidFill>
              </a:rPr>
              <a:t>preprocess</a:t>
            </a:r>
            <a:r>
              <a:rPr lang="en-IN" sz="3600" dirty="0">
                <a:solidFill>
                  <a:srgbClr val="002060"/>
                </a:solidFill>
              </a:rPr>
              <a:t> the data for further analysis</a:t>
            </a:r>
          </a:p>
        </p:txBody>
      </p:sp>
    </p:spTree>
    <p:extLst>
      <p:ext uri="{BB962C8B-B14F-4D97-AF65-F5344CB8AC3E}">
        <p14:creationId xmlns:p14="http://schemas.microsoft.com/office/powerpoint/2010/main" val="7620387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E80EF-661A-3F41-7DD7-F000EC2420A3}"/>
              </a:ext>
            </a:extLst>
          </p:cNvPr>
          <p:cNvSpPr>
            <a:spLocks noGrp="1"/>
          </p:cNvSpPr>
          <p:nvPr>
            <p:ph type="title"/>
          </p:nvPr>
        </p:nvSpPr>
        <p:spPr/>
        <p:txBody>
          <a:bodyPr/>
          <a:lstStyle/>
          <a:p>
            <a:r>
              <a:rPr lang="en-IN" b="1" i="1" dirty="0">
                <a:solidFill>
                  <a:srgbClr val="C00000"/>
                </a:solidFill>
              </a:rPr>
              <a:t>CONTINUATION OF PHASE 2:</a:t>
            </a:r>
            <a:br>
              <a:rPr lang="en-IN" b="1" i="1" dirty="0">
                <a:solidFill>
                  <a:srgbClr val="C00000"/>
                </a:solidFill>
              </a:rPr>
            </a:br>
            <a:endParaRPr lang="en-IN" b="1" i="1" dirty="0">
              <a:solidFill>
                <a:srgbClr val="C00000"/>
              </a:solidFill>
            </a:endParaRPr>
          </a:p>
        </p:txBody>
      </p:sp>
      <p:sp>
        <p:nvSpPr>
          <p:cNvPr id="3" name="Content Placeholder 2">
            <a:extLst>
              <a:ext uri="{FF2B5EF4-FFF2-40B4-BE49-F238E27FC236}">
                <a16:creationId xmlns:a16="http://schemas.microsoft.com/office/drawing/2014/main" id="{EADBCA75-C047-4E42-0991-E817CC9D74BD}"/>
              </a:ext>
            </a:extLst>
          </p:cNvPr>
          <p:cNvSpPr>
            <a:spLocks noGrp="1"/>
          </p:cNvSpPr>
          <p:nvPr>
            <p:ph idx="1"/>
          </p:nvPr>
        </p:nvSpPr>
        <p:spPr/>
        <p:txBody>
          <a:bodyPr>
            <a:noAutofit/>
          </a:bodyPr>
          <a:lstStyle/>
          <a:p>
            <a:r>
              <a:rPr lang="en-US" sz="2400" dirty="0">
                <a:solidFill>
                  <a:srgbClr val="374151"/>
                </a:solidFill>
                <a:latin typeface="Söhne"/>
              </a:rPr>
              <a:t>T</a:t>
            </a:r>
            <a:r>
              <a:rPr lang="en-US" sz="2400" b="0" i="0" dirty="0">
                <a:solidFill>
                  <a:srgbClr val="374151"/>
                </a:solidFill>
                <a:effectLst/>
                <a:latin typeface="Söhne"/>
              </a:rPr>
              <a:t>he implementation of AI-driven exploration and prediction of company registration trends with the Registrar of Companies stands as a pioneering innovation that holds immense potential for transforming the way businesses, investors, and government agencies operate in the corporate landscape. By harnessing the power of artificial intelligence, this forward-thinking project empowers stakeholders with invaluable insights, ranging from the analysis of sentiment in news articles to the detection of fraudulent activities and the forecasting of future trends. </a:t>
            </a:r>
          </a:p>
          <a:p>
            <a:pPr marL="0" indent="0">
              <a:buNone/>
            </a:pPr>
            <a:endParaRPr lang="en-IN" sz="2400" dirty="0"/>
          </a:p>
        </p:txBody>
      </p:sp>
    </p:spTree>
    <p:extLst>
      <p:ext uri="{BB962C8B-B14F-4D97-AF65-F5344CB8AC3E}">
        <p14:creationId xmlns:p14="http://schemas.microsoft.com/office/powerpoint/2010/main" val="32809908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6633BF9-24B6-7B23-12A7-CDC1F7BD3CBA}"/>
              </a:ext>
            </a:extLst>
          </p:cNvPr>
          <p:cNvSpPr>
            <a:spLocks noGrp="1"/>
          </p:cNvSpPr>
          <p:nvPr>
            <p:ph idx="1"/>
          </p:nvPr>
        </p:nvSpPr>
        <p:spPr/>
        <p:txBody>
          <a:bodyPr>
            <a:normAutofit fontScale="92500" lnSpcReduction="10000"/>
          </a:bodyPr>
          <a:lstStyle/>
          <a:p>
            <a:r>
              <a:rPr lang="en-US" sz="2800" b="0" i="0" dirty="0">
                <a:solidFill>
                  <a:srgbClr val="374151"/>
                </a:solidFill>
                <a:effectLst/>
                <a:latin typeface="Söhne"/>
              </a:rPr>
              <a:t>Through the amalgamation of cutting-edge technologies, this endeavor offers a competitive edge to businesses and enhances regulatory oversight, fostering a more informed, agile, and responsive ecosystem for all participants in the corporate realm. In an era defined by data-driven decision-making, this innovative approach serves as a beacon of progress, illuminating the path to a brighter and more adaptive future.</a:t>
            </a:r>
          </a:p>
          <a:p>
            <a:r>
              <a:rPr lang="en-US" sz="2800" dirty="0">
                <a:solidFill>
                  <a:srgbClr val="374151"/>
                </a:solidFill>
                <a:latin typeface="Söhne"/>
              </a:rPr>
              <a:t>Hereby we proceed with our ideas by loading ,collecting and preprocessing the ROC data</a:t>
            </a:r>
            <a:endParaRPr lang="en-IN" sz="2800" dirty="0"/>
          </a:p>
          <a:p>
            <a:endParaRPr lang="en-IN" dirty="0"/>
          </a:p>
        </p:txBody>
      </p:sp>
    </p:spTree>
    <p:extLst>
      <p:ext uri="{BB962C8B-B14F-4D97-AF65-F5344CB8AC3E}">
        <p14:creationId xmlns:p14="http://schemas.microsoft.com/office/powerpoint/2010/main" val="22322107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48E8B-9B90-051B-6D42-AAC64CCC8F3B}"/>
              </a:ext>
            </a:extLst>
          </p:cNvPr>
          <p:cNvSpPr>
            <a:spLocks noGrp="1"/>
          </p:cNvSpPr>
          <p:nvPr>
            <p:ph type="title"/>
          </p:nvPr>
        </p:nvSpPr>
        <p:spPr/>
        <p:txBody>
          <a:bodyPr/>
          <a:lstStyle/>
          <a:p>
            <a:r>
              <a:rPr lang="en-IN" b="1" i="1" dirty="0">
                <a:solidFill>
                  <a:srgbClr val="C00000"/>
                </a:solidFill>
              </a:rPr>
              <a:t>INTRODUCTION:</a:t>
            </a:r>
          </a:p>
        </p:txBody>
      </p:sp>
      <p:sp>
        <p:nvSpPr>
          <p:cNvPr id="3" name="Content Placeholder 2">
            <a:extLst>
              <a:ext uri="{FF2B5EF4-FFF2-40B4-BE49-F238E27FC236}">
                <a16:creationId xmlns:a16="http://schemas.microsoft.com/office/drawing/2014/main" id="{950AE169-6A94-7D5A-15A1-CCE76E15286F}"/>
              </a:ext>
            </a:extLst>
          </p:cNvPr>
          <p:cNvSpPr>
            <a:spLocks noGrp="1"/>
          </p:cNvSpPr>
          <p:nvPr>
            <p:ph idx="1"/>
          </p:nvPr>
        </p:nvSpPr>
        <p:spPr/>
        <p:txBody>
          <a:bodyPr>
            <a:normAutofit/>
          </a:bodyPr>
          <a:lstStyle/>
          <a:p>
            <a:r>
              <a:rPr lang="en-IN" b="1" dirty="0"/>
              <a:t>In "Data Source," define the objectives by creating a clear problem statement. Specify what data sources are necessary to meet project goals.</a:t>
            </a:r>
          </a:p>
          <a:p>
            <a:endParaRPr lang="en-IN" b="1" dirty="0"/>
          </a:p>
          <a:p>
            <a:r>
              <a:rPr lang="en-IN" b="1" dirty="0"/>
              <a:t>In "Data </a:t>
            </a:r>
            <a:r>
              <a:rPr lang="en-IN" b="1" dirty="0" err="1"/>
              <a:t>Preprocessing</a:t>
            </a:r>
            <a:r>
              <a:rPr lang="en-IN" b="1" dirty="0"/>
              <a:t>," define objectives such as handling missing data, ensuring data consistency, and preparing the data for analysis.</a:t>
            </a:r>
          </a:p>
          <a:p>
            <a:endParaRPr lang="en-US" b="1" dirty="0"/>
          </a:p>
          <a:p>
            <a:r>
              <a:rPr lang="en-IN" dirty="0">
                <a:latin typeface="Arial Rounded MT Bold" pitchFamily="34" charset="0"/>
              </a:rPr>
              <a:t>Develop the full-scale AI-driven system for exploration and prediction of company registration trends.</a:t>
            </a:r>
          </a:p>
          <a:p>
            <a:r>
              <a:rPr lang="en-IN" dirty="0">
                <a:latin typeface="Arial Rounded MT Bold" pitchFamily="34" charset="0"/>
              </a:rPr>
              <a:t>Integrate data sources from the Registrar of Companies and other relevant sources.</a:t>
            </a:r>
          </a:p>
          <a:p>
            <a:pPr marL="0" indent="0">
              <a:buNone/>
            </a:pPr>
            <a:endParaRPr lang="en-US" sz="2900" b="1" dirty="0"/>
          </a:p>
          <a:p>
            <a:endParaRPr lang="en-IN" sz="2900" b="1" dirty="0">
              <a:latin typeface="Arial Rounded MT Bold" pitchFamily="34" charset="0"/>
            </a:endParaRPr>
          </a:p>
          <a:p>
            <a:pPr marL="0" indent="0">
              <a:buNone/>
            </a:pPr>
            <a:endParaRPr lang="en-IN" dirty="0"/>
          </a:p>
          <a:p>
            <a:endParaRPr lang="en-US" dirty="0"/>
          </a:p>
          <a:p>
            <a:endParaRPr lang="en-IN" dirty="0"/>
          </a:p>
        </p:txBody>
      </p:sp>
    </p:spTree>
    <p:extLst>
      <p:ext uri="{BB962C8B-B14F-4D97-AF65-F5344CB8AC3E}">
        <p14:creationId xmlns:p14="http://schemas.microsoft.com/office/powerpoint/2010/main" val="40901045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C122F3-F41B-E063-C136-60A1E1A96B8A}"/>
              </a:ext>
            </a:extLst>
          </p:cNvPr>
          <p:cNvSpPr>
            <a:spLocks noGrp="1"/>
          </p:cNvSpPr>
          <p:nvPr>
            <p:ph idx="1"/>
          </p:nvPr>
        </p:nvSpPr>
        <p:spPr/>
        <p:txBody>
          <a:bodyPr/>
          <a:lstStyle/>
          <a:p>
            <a:r>
              <a:rPr lang="en-IN" dirty="0">
                <a:latin typeface="Arial Rounded MT Bold" pitchFamily="34" charset="0"/>
              </a:rPr>
              <a:t>Implement machine learning models to </a:t>
            </a:r>
            <a:r>
              <a:rPr lang="en-IN" dirty="0" err="1">
                <a:latin typeface="Arial Rounded MT Bold" pitchFamily="34" charset="0"/>
              </a:rPr>
              <a:t>analyze</a:t>
            </a:r>
            <a:r>
              <a:rPr lang="en-IN" dirty="0">
                <a:latin typeface="Arial Rounded MT Bold" pitchFamily="34" charset="0"/>
              </a:rPr>
              <a:t> historical registration data and make predictions.</a:t>
            </a:r>
          </a:p>
          <a:p>
            <a:r>
              <a:rPr lang="en-US" sz="2800" b="1" dirty="0"/>
              <a:t> </a:t>
            </a:r>
            <a:r>
              <a:rPr lang="en-US" sz="1800" b="1" dirty="0"/>
              <a:t>Harnessing the capabilities of AI, such as Natural Language Processing, predictive modeling, and sentiment analysis, this project empowers stakeholders to unveil hidden insights, anticipate future trends, and adapt to regulatory changes with unparalleled precision</a:t>
            </a:r>
            <a:r>
              <a:rPr lang="en-US" sz="2800" b="1" dirty="0"/>
              <a:t>.</a:t>
            </a:r>
          </a:p>
          <a:p>
            <a:endParaRPr lang="en-IN" dirty="0"/>
          </a:p>
        </p:txBody>
      </p:sp>
    </p:spTree>
    <p:extLst>
      <p:ext uri="{BB962C8B-B14F-4D97-AF65-F5344CB8AC3E}">
        <p14:creationId xmlns:p14="http://schemas.microsoft.com/office/powerpoint/2010/main" val="28514062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BFC80-D52F-8FEA-B4CC-4B12DDCC79C1}"/>
              </a:ext>
            </a:extLst>
          </p:cNvPr>
          <p:cNvSpPr>
            <a:spLocks noGrp="1"/>
          </p:cNvSpPr>
          <p:nvPr>
            <p:ph type="title"/>
          </p:nvPr>
        </p:nvSpPr>
        <p:spPr/>
        <p:txBody>
          <a:bodyPr/>
          <a:lstStyle/>
          <a:p>
            <a:r>
              <a:rPr lang="en-IN" b="1" i="1" dirty="0">
                <a:solidFill>
                  <a:srgbClr val="C00000"/>
                </a:solidFill>
              </a:rPr>
              <a:t>DATA COLLECTION</a:t>
            </a:r>
            <a:r>
              <a:rPr lang="en-IN" dirty="0"/>
              <a:t>:</a:t>
            </a:r>
          </a:p>
        </p:txBody>
      </p:sp>
      <p:sp>
        <p:nvSpPr>
          <p:cNvPr id="3" name="Content Placeholder 2">
            <a:extLst>
              <a:ext uri="{FF2B5EF4-FFF2-40B4-BE49-F238E27FC236}">
                <a16:creationId xmlns:a16="http://schemas.microsoft.com/office/drawing/2014/main" id="{D777D275-B58F-D5B5-2484-6154B7E0B7B3}"/>
              </a:ext>
            </a:extLst>
          </p:cNvPr>
          <p:cNvSpPr>
            <a:spLocks noGrp="1"/>
          </p:cNvSpPr>
          <p:nvPr>
            <p:ph idx="1"/>
          </p:nvPr>
        </p:nvSpPr>
        <p:spPr/>
        <p:txBody>
          <a:bodyPr>
            <a:normAutofit fontScale="92500" lnSpcReduction="20000"/>
          </a:bodyPr>
          <a:lstStyle/>
          <a:p>
            <a:r>
              <a:rPr lang="en-US" dirty="0"/>
              <a:t>Collection of data for ROC requires very detailed and accurate information regarding all activities that are undertaken by the company for various </a:t>
            </a:r>
            <a:r>
              <a:rPr lang="en-US" dirty="0" err="1"/>
              <a:t>purposes.This</a:t>
            </a:r>
            <a:r>
              <a:rPr lang="en-US" dirty="0"/>
              <a:t> is posed as a difficulty in sustaining every records and </a:t>
            </a:r>
            <a:r>
              <a:rPr lang="en-US" dirty="0" err="1"/>
              <a:t>analysing</a:t>
            </a:r>
            <a:r>
              <a:rPr lang="en-US" dirty="0"/>
              <a:t> them </a:t>
            </a:r>
            <a:r>
              <a:rPr lang="en-US" dirty="0" err="1"/>
              <a:t>regularly.The</a:t>
            </a:r>
            <a:r>
              <a:rPr lang="en-US" dirty="0"/>
              <a:t> details of data collected must be overviewed from all aspects of a company including every single perspective. This is possible when the data collection chore is divided to smaller segments and step wise methodologies as stated below:      </a:t>
            </a:r>
          </a:p>
          <a:p>
            <a:endParaRPr lang="en-US" dirty="0"/>
          </a:p>
          <a:p>
            <a:r>
              <a:rPr lang="en-US" dirty="0"/>
              <a:t>1)Revision Accounts Statistics      </a:t>
            </a:r>
          </a:p>
          <a:p>
            <a:r>
              <a:rPr lang="en-US" dirty="0"/>
              <a:t>2)Data Dissemination       </a:t>
            </a:r>
          </a:p>
          <a:p>
            <a:r>
              <a:rPr lang="en-US" dirty="0"/>
              <a:t>3)Maintenance of Books of Accounts by Companies      </a:t>
            </a:r>
          </a:p>
          <a:p>
            <a:r>
              <a:rPr lang="en-US" dirty="0"/>
              <a:t>4)Consolidation of Financial Statement     </a:t>
            </a:r>
          </a:p>
          <a:p>
            <a:r>
              <a:rPr lang="en-US" dirty="0"/>
              <a:t> 5)CSR Activities of Multiple Companies through Common Trusts     </a:t>
            </a:r>
          </a:p>
        </p:txBody>
      </p:sp>
    </p:spTree>
    <p:extLst>
      <p:ext uri="{BB962C8B-B14F-4D97-AF65-F5344CB8AC3E}">
        <p14:creationId xmlns:p14="http://schemas.microsoft.com/office/powerpoint/2010/main" val="34082222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7D72471-19F9-F761-9990-356CA40492CD}"/>
              </a:ext>
            </a:extLst>
          </p:cNvPr>
          <p:cNvSpPr>
            <a:spLocks noGrp="1"/>
          </p:cNvSpPr>
          <p:nvPr>
            <p:ph idx="1"/>
          </p:nvPr>
        </p:nvSpPr>
        <p:spPr/>
        <p:txBody>
          <a:bodyPr>
            <a:normAutofit/>
          </a:bodyPr>
          <a:lstStyle/>
          <a:p>
            <a:pPr marL="0" indent="0">
              <a:buNone/>
            </a:pPr>
            <a:r>
              <a:rPr lang="en-US" dirty="0"/>
              <a:t>6)Constitution of High Level Committee     </a:t>
            </a:r>
          </a:p>
          <a:p>
            <a:pPr marL="0" indent="0">
              <a:buNone/>
            </a:pPr>
            <a:r>
              <a:rPr lang="en-US" dirty="0"/>
              <a:t>7)Resignation by Foreign Directors      </a:t>
            </a:r>
          </a:p>
          <a:p>
            <a:pPr marL="0" indent="0">
              <a:buNone/>
            </a:pPr>
            <a:r>
              <a:rPr lang="en-US" dirty="0"/>
              <a:t>8)Complaints related to Multiple DINs     </a:t>
            </a:r>
          </a:p>
          <a:p>
            <a:pPr marL="0" indent="0">
              <a:buNone/>
            </a:pPr>
            <a:r>
              <a:rPr lang="en-US" dirty="0"/>
              <a:t>9)“Minimum Government, Maximum Governance” in MCA   </a:t>
            </a:r>
          </a:p>
          <a:p>
            <a:pPr marL="0" indent="0">
              <a:buNone/>
            </a:pPr>
            <a:r>
              <a:rPr lang="en-US" dirty="0"/>
              <a:t>10)International Conference  </a:t>
            </a:r>
          </a:p>
          <a:p>
            <a:pPr marL="0" indent="0">
              <a:buNone/>
            </a:pPr>
            <a:r>
              <a:rPr lang="en-US" dirty="0"/>
              <a:t>11)Annual General Meeting     </a:t>
            </a:r>
          </a:p>
          <a:p>
            <a:pPr marL="0" indent="0">
              <a:buNone/>
            </a:pPr>
            <a:r>
              <a:rPr lang="en-US" dirty="0"/>
              <a:t>12)Corporate Insolvency Regime    </a:t>
            </a:r>
          </a:p>
          <a:p>
            <a:pPr marL="0" indent="0">
              <a:buNone/>
            </a:pPr>
            <a:r>
              <a:rPr lang="en-US" dirty="0"/>
              <a:t>13)Investor Protection and </a:t>
            </a:r>
            <a:r>
              <a:rPr lang="en-US" dirty="0" err="1"/>
              <a:t>AwarenessThese</a:t>
            </a:r>
            <a:r>
              <a:rPr lang="en-US" dirty="0"/>
              <a:t> steps include data collection virtues from both employee and employers </a:t>
            </a:r>
            <a:r>
              <a:rPr lang="en-US" dirty="0" err="1"/>
              <a:t>dimension.The</a:t>
            </a:r>
            <a:r>
              <a:rPr lang="en-US" dirty="0"/>
              <a:t> data collected has a complete review for all past activities and future </a:t>
            </a:r>
            <a:r>
              <a:rPr lang="en-US" dirty="0" err="1"/>
              <a:t>upcomings</a:t>
            </a:r>
            <a:r>
              <a:rPr lang="en-US" dirty="0"/>
              <a:t>.</a:t>
            </a:r>
            <a:endParaRPr lang="en-IN" dirty="0"/>
          </a:p>
          <a:p>
            <a:endParaRPr lang="en-IN" dirty="0"/>
          </a:p>
        </p:txBody>
      </p:sp>
    </p:spTree>
    <p:extLst>
      <p:ext uri="{BB962C8B-B14F-4D97-AF65-F5344CB8AC3E}">
        <p14:creationId xmlns:p14="http://schemas.microsoft.com/office/powerpoint/2010/main" val="26909281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8C3F3-CFA1-4E35-A94A-6371E287E924}"/>
              </a:ext>
            </a:extLst>
          </p:cNvPr>
          <p:cNvSpPr>
            <a:spLocks noGrp="1"/>
          </p:cNvSpPr>
          <p:nvPr>
            <p:ph type="title"/>
          </p:nvPr>
        </p:nvSpPr>
        <p:spPr/>
        <p:txBody>
          <a:bodyPr/>
          <a:lstStyle/>
          <a:p>
            <a:r>
              <a:rPr lang="en-IN" b="1" i="1" dirty="0">
                <a:solidFill>
                  <a:srgbClr val="C00000"/>
                </a:solidFill>
              </a:rPr>
              <a:t>PRE PROCESSING</a:t>
            </a:r>
          </a:p>
        </p:txBody>
      </p:sp>
      <p:sp>
        <p:nvSpPr>
          <p:cNvPr id="3" name="Content Placeholder 2">
            <a:extLst>
              <a:ext uri="{FF2B5EF4-FFF2-40B4-BE49-F238E27FC236}">
                <a16:creationId xmlns:a16="http://schemas.microsoft.com/office/drawing/2014/main" id="{CFBF6D92-CE3F-96BD-FD3F-01951E10B305}"/>
              </a:ext>
            </a:extLst>
          </p:cNvPr>
          <p:cNvSpPr>
            <a:spLocks noGrp="1"/>
          </p:cNvSpPr>
          <p:nvPr>
            <p:ph idx="1"/>
          </p:nvPr>
        </p:nvSpPr>
        <p:spPr/>
        <p:txBody>
          <a:bodyPr>
            <a:normAutofit fontScale="85000" lnSpcReduction="10000"/>
          </a:bodyPr>
          <a:lstStyle/>
          <a:p>
            <a:r>
              <a:rPr lang="en-US" dirty="0"/>
              <a:t>Data preprocessing is the process of transforming raw data into an understandable format. It is also an important step in data mining as we cannot work with raw data. The quality of the data should be checked before applying machine learning or data mining algorithms.</a:t>
            </a:r>
          </a:p>
          <a:p>
            <a:r>
              <a:rPr lang="en-US" dirty="0"/>
              <a:t>Preprocessing of data is mainly to check the data quality. The quality can be checked by the </a:t>
            </a:r>
            <a:r>
              <a:rPr lang="en-US" dirty="0" err="1"/>
              <a:t>following:Accuracy</a:t>
            </a:r>
            <a:r>
              <a:rPr lang="en-US" dirty="0"/>
              <a:t>: </a:t>
            </a:r>
          </a:p>
          <a:p>
            <a:r>
              <a:rPr lang="en-US" dirty="0"/>
              <a:t>To check whether the data entered is correct or </a:t>
            </a:r>
            <a:r>
              <a:rPr lang="en-US" dirty="0" err="1"/>
              <a:t>not.Completeness</a:t>
            </a:r>
            <a:endParaRPr lang="en-US" dirty="0"/>
          </a:p>
          <a:p>
            <a:r>
              <a:rPr lang="en-US" dirty="0"/>
              <a:t>To check whether the data is available or not </a:t>
            </a:r>
            <a:r>
              <a:rPr lang="en-US" dirty="0" err="1"/>
              <a:t>recorded.Consistency</a:t>
            </a:r>
            <a:endParaRPr lang="en-US" dirty="0"/>
          </a:p>
          <a:p>
            <a:r>
              <a:rPr lang="en-US" dirty="0"/>
              <a:t>To check whether the same data is kept in all the places that do or do not </a:t>
            </a:r>
            <a:r>
              <a:rPr lang="en-US" dirty="0" err="1"/>
              <a:t>match.Timeliness</a:t>
            </a:r>
            <a:endParaRPr lang="en-US" dirty="0"/>
          </a:p>
          <a:p>
            <a:r>
              <a:rPr lang="en-US" dirty="0"/>
              <a:t>The data should be updated </a:t>
            </a:r>
            <a:r>
              <a:rPr lang="en-US" dirty="0" err="1"/>
              <a:t>correctly.Believability</a:t>
            </a:r>
            <a:endParaRPr lang="en-US" dirty="0"/>
          </a:p>
          <a:p>
            <a:r>
              <a:rPr lang="en-US" dirty="0"/>
              <a:t>The data should be </a:t>
            </a:r>
            <a:r>
              <a:rPr lang="en-US" dirty="0" err="1"/>
              <a:t>trustable.Interpretability</a:t>
            </a:r>
            <a:r>
              <a:rPr lang="en-US" dirty="0"/>
              <a:t> </a:t>
            </a:r>
          </a:p>
          <a:p>
            <a:r>
              <a:rPr lang="en-US" dirty="0"/>
              <a:t>The understandability of the </a:t>
            </a:r>
            <a:r>
              <a:rPr lang="en-US" dirty="0" err="1"/>
              <a:t>data.Major</a:t>
            </a:r>
            <a:r>
              <a:rPr lang="en-US" dirty="0"/>
              <a:t> Tasks in Data </a:t>
            </a:r>
            <a:r>
              <a:rPr lang="en-US" dirty="0" err="1"/>
              <a:t>PreprocessingThere</a:t>
            </a:r>
            <a:r>
              <a:rPr lang="en-US" dirty="0"/>
              <a:t> are 4 major tasks in data preprocessing – Data cleaning, Data integration, Data reduction, and Data transformation.</a:t>
            </a:r>
            <a:endParaRPr lang="en-IN" dirty="0"/>
          </a:p>
        </p:txBody>
      </p:sp>
    </p:spTree>
    <p:extLst>
      <p:ext uri="{BB962C8B-B14F-4D97-AF65-F5344CB8AC3E}">
        <p14:creationId xmlns:p14="http://schemas.microsoft.com/office/powerpoint/2010/main" val="420504545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108</TotalTime>
  <Words>965</Words>
  <Application>Microsoft Office PowerPoint</Application>
  <PresentationFormat>Widescreen</PresentationFormat>
  <Paragraphs>71</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Arial Rounded MT Bold</vt:lpstr>
      <vt:lpstr>Söhne</vt:lpstr>
      <vt:lpstr>Trebuchet MS</vt:lpstr>
      <vt:lpstr>Wingdings 3</vt:lpstr>
      <vt:lpstr>Facet</vt:lpstr>
      <vt:lpstr>TITLE:AI-DRIVEN EXPLORATION AND PREDICTION OF COMPANY REGISTRATION TRENDS WITH REGISTRAR OF COMPANIES </vt:lpstr>
      <vt:lpstr>PHASE 3: DEVELOPMENT PART 1</vt:lpstr>
      <vt:lpstr>CONTINUATION OF PHASE 2: </vt:lpstr>
      <vt:lpstr>PowerPoint Presentation</vt:lpstr>
      <vt:lpstr>INTRODUCTION:</vt:lpstr>
      <vt:lpstr>PowerPoint Presentation</vt:lpstr>
      <vt:lpstr>DATA COLLECTION:</vt:lpstr>
      <vt:lpstr>PowerPoint Presentation</vt:lpstr>
      <vt:lpstr>PRE PROCESSING</vt:lpstr>
      <vt:lpstr>PROGRAM FOR DATA COLLECTION AND PRE PROCESSING:</vt:lpstr>
      <vt:lpstr>SAMPLE OUTPUT:</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TITLE:AI-DRIVEN EXPLORATION AND PREDICTION OF COMPANY REGISTRATION TRENDS WITH REGISTRAR OF COMPANIES </dc:title>
  <dc:creator>beautlinthres@gmail.com</dc:creator>
  <cp:lastModifiedBy>beautlinthres@gmail.com</cp:lastModifiedBy>
  <cp:revision>6</cp:revision>
  <dcterms:created xsi:type="dcterms:W3CDTF">2023-10-25T14:33:10Z</dcterms:created>
  <dcterms:modified xsi:type="dcterms:W3CDTF">2023-10-25T17:15:10Z</dcterms:modified>
</cp:coreProperties>
</file>