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643" r:id="rId3"/>
    <p:sldId id="687" r:id="rId4"/>
    <p:sldId id="689" r:id="rId5"/>
    <p:sldId id="704" r:id="rId6"/>
    <p:sldId id="691" r:id="rId7"/>
    <p:sldId id="690" r:id="rId8"/>
    <p:sldId id="693" r:id="rId9"/>
    <p:sldId id="694" r:id="rId10"/>
    <p:sldId id="644" r:id="rId11"/>
    <p:sldId id="695" r:id="rId12"/>
    <p:sldId id="721" r:id="rId13"/>
    <p:sldId id="722" r:id="rId14"/>
    <p:sldId id="723" r:id="rId15"/>
    <p:sldId id="728" r:id="rId16"/>
    <p:sldId id="724" r:id="rId17"/>
    <p:sldId id="725" r:id="rId18"/>
    <p:sldId id="726" r:id="rId19"/>
    <p:sldId id="727" r:id="rId20"/>
    <p:sldId id="696" r:id="rId21"/>
    <p:sldId id="701" r:id="rId22"/>
    <p:sldId id="702" r:id="rId23"/>
    <p:sldId id="697" r:id="rId24"/>
    <p:sldId id="703" r:id="rId25"/>
    <p:sldId id="707" r:id="rId26"/>
    <p:sldId id="706" r:id="rId27"/>
    <p:sldId id="716" r:id="rId28"/>
    <p:sldId id="717" r:id="rId29"/>
    <p:sldId id="720" r:id="rId30"/>
    <p:sldId id="718" r:id="rId31"/>
    <p:sldId id="712" r:id="rId32"/>
    <p:sldId id="713" r:id="rId33"/>
    <p:sldId id="714" r:id="rId34"/>
    <p:sldId id="632" r:id="rId35"/>
  </p:sldIdLst>
  <p:sldSz cx="9144000" cy="6858000" type="screen4x3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E19"/>
    <a:srgbClr val="D2DEEF"/>
    <a:srgbClr val="006666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6" autoAdjust="0"/>
    <p:restoredTop sz="87092" autoAdjust="0"/>
  </p:normalViewPr>
  <p:slideViewPr>
    <p:cSldViewPr snapToGrid="0">
      <p:cViewPr varScale="1">
        <p:scale>
          <a:sx n="77" d="100"/>
          <a:sy n="77" d="100"/>
        </p:scale>
        <p:origin x="-1704" y="-96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0E6A680-D6A5-4E01-8B82-BCC858FB7E38}" type="datetimeFigureOut">
              <a:rPr lang="zh-CN" altLang="en-US"/>
              <a:pPr>
                <a:defRPr/>
              </a:pPr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5750F40-A919-40B9-9189-41432F8F7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05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2ECB0B-930B-44D2-9573-842E0870FEAF}" type="datetimeFigureOut">
              <a:rPr lang="zh-CN" altLang="en-US"/>
              <a:pPr>
                <a:defRPr/>
              </a:pPr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D8B140-72E6-442F-8790-2CE12CC7B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11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C0A6C3B-67BB-403A-AC04-E8C6D21643E3}" type="slidenum">
              <a:rPr lang="zh-CN" altLang="en-US" smtClean="0">
                <a:latin typeface="Arial" pitchFamily="34" charset="0"/>
              </a:rPr>
              <a:pPr/>
              <a:t>1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75F76-AD1F-4403-A065-EC81F463E57D}" type="slidenum">
              <a:rPr lang="zh-CN" altLang="en-US" smtClean="0">
                <a:latin typeface="Arial" pitchFamily="34" charset="0"/>
              </a:rPr>
              <a:pPr/>
              <a:t>32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75F76-AD1F-4403-A065-EC81F463E57D}" type="slidenum">
              <a:rPr lang="zh-CN" altLang="en-US" smtClean="0">
                <a:latin typeface="Arial" pitchFamily="34" charset="0"/>
              </a:rPr>
              <a:pPr/>
              <a:t>33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75F76-AD1F-4403-A065-EC81F463E57D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75F76-AD1F-4403-A065-EC81F463E57D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75F76-AD1F-4403-A065-EC81F463E57D}" type="slidenum">
              <a:rPr lang="zh-CN" altLang="en-US" smtClean="0">
                <a:latin typeface="Arial" pitchFamily="34" charset="0"/>
              </a:rPr>
              <a:pPr/>
              <a:t>4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75F76-AD1F-4403-A065-EC81F463E57D}" type="slidenum">
              <a:rPr lang="zh-CN" altLang="en-US" smtClean="0">
                <a:latin typeface="Arial" pitchFamily="34" charset="0"/>
              </a:rPr>
              <a:pPr/>
              <a:t>7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75F76-AD1F-4403-A065-EC81F463E57D}" type="slidenum">
              <a:rPr lang="zh-CN" altLang="en-US" smtClean="0">
                <a:latin typeface="Arial" pitchFamily="34" charset="0"/>
              </a:rPr>
              <a:pPr/>
              <a:t>9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75F76-AD1F-4403-A065-EC81F463E57D}" type="slidenum">
              <a:rPr lang="zh-CN" altLang="en-US" smtClean="0">
                <a:latin typeface="Arial" pitchFamily="34" charset="0"/>
              </a:rPr>
              <a:pPr/>
              <a:t>10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8AA3-A5A7-48D7-A1D6-6E9CD12DA07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5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75F76-AD1F-4403-A065-EC81F463E57D}" type="slidenum">
              <a:rPr lang="zh-CN" altLang="en-US" smtClean="0">
                <a:latin typeface="Arial" pitchFamily="34" charset="0"/>
              </a:rPr>
              <a:pPr/>
              <a:t>31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青白-较宽白条-渐变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4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1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p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0"/>
            <a:ext cx="9186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87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125538"/>
            <a:ext cx="7980362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7F7F7F"/>
                </a:solidFill>
                <a:latin typeface="Arial" charset="0"/>
              </a:defRPr>
            </a:lvl1pPr>
          </a:lstStyle>
          <a:p>
            <a:pPr>
              <a:defRPr/>
            </a:pPr>
            <a:fld id="{7437D5E5-CF33-44EF-AA8C-14465DA467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3_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25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87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40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6980"/>
            <a:ext cx="8229600" cy="474918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872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310" y="1126148"/>
            <a:ext cx="7979752" cy="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6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3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30.png"/><Relationship Id="rId26" Type="http://schemas.openxmlformats.org/officeDocument/2006/relationships/image" Target="../media/image61.png"/><Relationship Id="rId39" Type="http://schemas.openxmlformats.org/officeDocument/2006/relationships/image" Target="../media/image74.png"/><Relationship Id="rId21" Type="http://schemas.openxmlformats.org/officeDocument/2006/relationships/image" Target="../media/image56.png"/><Relationship Id="rId34" Type="http://schemas.openxmlformats.org/officeDocument/2006/relationships/image" Target="../media/image69.png"/><Relationship Id="rId42" Type="http://schemas.openxmlformats.org/officeDocument/2006/relationships/image" Target="../media/image77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6" Type="http://schemas.openxmlformats.org/officeDocument/2006/relationships/image" Target="../media/image51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10" Type="http://schemas.openxmlformats.org/officeDocument/2006/relationships/image" Target="../media/image450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4" Type="http://schemas.openxmlformats.org/officeDocument/2006/relationships/image" Target="../media/image79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43" Type="http://schemas.openxmlformats.org/officeDocument/2006/relationships/image" Target="../media/image78.png"/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12" Type="http://schemas.openxmlformats.org/officeDocument/2006/relationships/image" Target="../media/image470.png"/><Relationship Id="rId17" Type="http://schemas.openxmlformats.org/officeDocument/2006/relationships/image" Target="../media/image520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20" Type="http://schemas.openxmlformats.org/officeDocument/2006/relationships/image" Target="../media/image55.png"/><Relationship Id="rId41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97.png"/><Relationship Id="rId21" Type="http://schemas.openxmlformats.org/officeDocument/2006/relationships/image" Target="../media/image78.png"/><Relationship Id="rId34" Type="http://schemas.openxmlformats.org/officeDocument/2006/relationships/image" Target="../media/image91.png"/><Relationship Id="rId42" Type="http://schemas.openxmlformats.org/officeDocument/2006/relationships/image" Target="../media/image101.png"/><Relationship Id="rId7" Type="http://schemas.openxmlformats.org/officeDocument/2006/relationships/image" Target="../media/image640.png"/><Relationship Id="rId2" Type="http://schemas.openxmlformats.org/officeDocument/2006/relationships/image" Target="../media/image23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37" Type="http://schemas.openxmlformats.org/officeDocument/2006/relationships/image" Target="../media/image8.png"/><Relationship Id="rId40" Type="http://schemas.openxmlformats.org/officeDocument/2006/relationships/image" Target="../media/image98.png"/><Relationship Id="rId5" Type="http://schemas.openxmlformats.org/officeDocument/2006/relationships/image" Target="../media/image620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36" Type="http://schemas.openxmlformats.org/officeDocument/2006/relationships/image" Target="../media/image7.png"/><Relationship Id="rId10" Type="http://schemas.openxmlformats.org/officeDocument/2006/relationships/image" Target="../media/image670.png"/><Relationship Id="rId19" Type="http://schemas.openxmlformats.org/officeDocument/2006/relationships/image" Target="../media/image760.png"/><Relationship Id="rId31" Type="http://schemas.openxmlformats.org/officeDocument/2006/relationships/image" Target="../media/image88.png"/><Relationship Id="rId44" Type="http://schemas.openxmlformats.org/officeDocument/2006/relationships/image" Target="../media/image103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10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35" Type="http://schemas.openxmlformats.org/officeDocument/2006/relationships/image" Target="../media/image92.png"/><Relationship Id="rId43" Type="http://schemas.openxmlformats.org/officeDocument/2006/relationships/image" Target="../media/image102.png"/><Relationship Id="rId8" Type="http://schemas.openxmlformats.org/officeDocument/2006/relationships/image" Target="../media/image650.png"/><Relationship Id="rId3" Type="http://schemas.openxmlformats.org/officeDocument/2006/relationships/image" Target="../media/image391.png"/><Relationship Id="rId12" Type="http://schemas.openxmlformats.org/officeDocument/2006/relationships/image" Target="../media/image690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44075" y="3604592"/>
            <a:ext cx="757283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2" charset="-122"/>
              </a:rPr>
              <a:t>张家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2" charset="-122"/>
              </a:rPr>
              <a:t>俊</a:t>
            </a:r>
            <a:endParaRPr lang="en-US" altLang="zh-CN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itchFamily="2" charset="-122"/>
            </a:endParaRPr>
          </a:p>
          <a:p>
            <a:pPr algn="ctr">
              <a:spcBef>
                <a:spcPts val="0"/>
              </a:spcBef>
              <a:defRPr/>
            </a:pP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2" charset="-122"/>
              </a:rPr>
              <a:t>中国科学院自动化研究所</a:t>
            </a:r>
            <a:endParaRPr lang="en-US" altLang="zh-CN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itchFamily="2" charset="-122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2" charset="-122"/>
              </a:rPr>
              <a:t>www.nlpr.ia.ac.cn/cip/jjzhang.htm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zh-CN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2" charset="-122"/>
              </a:rPr>
              <a:t>jjzhang@nlpr.ia.ac.cn</a:t>
            </a:r>
            <a:endParaRPr lang="en-US" altLang="zh-CN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324111"/>
            <a:ext cx="9144000" cy="179896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sz="6000" b="1" dirty="0" smtClean="0">
                <a:solidFill>
                  <a:srgbClr val="000066"/>
                </a:solidFill>
                <a:latin typeface="Arial Narrow" pitchFamily="34" charset="0"/>
                <a:ea typeface="黑体" pitchFamily="2" charset="-122"/>
              </a:rPr>
              <a:t>机器翻译前沿动态</a:t>
            </a:r>
            <a:endParaRPr lang="zh-CN" altLang="en-US" sz="6000" b="1" dirty="0">
              <a:solidFill>
                <a:srgbClr val="000066"/>
              </a:solidFill>
              <a:latin typeface="Arial Narrow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32EDF7-F156-4A1B-BEF4-5AA72BC33C9E}" type="slidenum">
              <a:rPr lang="zh-CN" altLang="en-US" smtClean="0">
                <a:latin typeface="Arial" pitchFamily="34" charset="0"/>
              </a:rPr>
              <a:pPr/>
              <a:t>10</a:t>
            </a:fld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近</a:t>
            </a: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两年</a:t>
            </a: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的研究热点</a:t>
            </a:r>
            <a:endParaRPr lang="en-US" altLang="zh-CN" sz="400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108"/>
            <a:ext cx="4300151" cy="29644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04107"/>
            <a:ext cx="4646352" cy="2964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85177" y="5109116"/>
                <a:ext cx="2699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/>
                        </a:rPr>
                        <m:t> 2017</m:t>
                      </m:r>
                      <m:r>
                        <a:rPr lang="zh-CN" altLang="en-US" sz="1800" b="0" i="1" smtClean="0">
                          <a:latin typeface="Cambria Math"/>
                        </a:rPr>
                        <m:t>年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𝐴𝐶𝐿</m:t>
                      </m:r>
                      <m:r>
                        <a:rPr lang="zh-CN" altLang="en-US" sz="1800" i="1">
                          <a:latin typeface="Cambria Math"/>
                        </a:rPr>
                        <m:t>系列</m:t>
                      </m:r>
                      <m:r>
                        <a:rPr lang="zh-CN" altLang="en-US" sz="1800" i="1" smtClean="0">
                          <a:latin typeface="Cambria Math"/>
                        </a:rPr>
                        <m:t>文章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77" y="5109116"/>
                <a:ext cx="269984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18910" y="5109116"/>
                <a:ext cx="2696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/>
                        </a:rPr>
                        <m:t> 2018</m:t>
                      </m:r>
                      <m:r>
                        <a:rPr lang="zh-CN" altLang="en-US" sz="1800" b="0" i="1" smtClean="0">
                          <a:latin typeface="Cambria Math"/>
                        </a:rPr>
                        <m:t>年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𝐴𝐶𝐿</m:t>
                      </m:r>
                      <m:r>
                        <a:rPr lang="zh-CN" altLang="en-US" sz="1800" i="1">
                          <a:latin typeface="Cambria Math"/>
                        </a:rPr>
                        <m:t>系列</m:t>
                      </m:r>
                      <m:r>
                        <a:rPr lang="zh-CN" altLang="en-US" sz="1800" i="1" smtClean="0">
                          <a:latin typeface="Cambria Math"/>
                        </a:rPr>
                        <m:t>文章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910" y="5109116"/>
                <a:ext cx="269605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342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18456"/>
              </p:ext>
            </p:extLst>
          </p:nvPr>
        </p:nvGraphicFramePr>
        <p:xfrm>
          <a:off x="33268" y="1241410"/>
          <a:ext cx="9110731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754"/>
                <a:gridCol w="2261286"/>
                <a:gridCol w="1359243"/>
                <a:gridCol w="1594022"/>
                <a:gridCol w="2335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zh-CN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Shared</a:t>
                      </a:r>
                      <a:endParaRPr lang="zh-CN" altLang="en-US" sz="2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altLang="en-US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独有</a:t>
                      </a:r>
                      <a:endParaRPr lang="zh-CN" altLang="en-US" sz="2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lang="zh-CN" altLang="en-US" sz="2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独有</a:t>
                      </a:r>
                      <a:endParaRPr lang="zh-CN" altLang="en-US" sz="2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Monolingual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Non-autoregressive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Decoder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Monolingual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Non-autoregressive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从关键词看热点与趋势</a:t>
            </a:r>
            <a:endParaRPr lang="en-US" altLang="zh-CN" sz="400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语音翻译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7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9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4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35"/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6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7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5" y="2717878"/>
            <a:ext cx="4880758" cy="3920875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B050">
                <a:alpha val="0"/>
              </a:srgbClr>
            </a:solidFill>
          </a:ln>
          <a:effectLst>
            <a:glow rad="1143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483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语音翻译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150076" y="2982716"/>
            <a:ext cx="1791730" cy="75670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语音识别</a:t>
            </a:r>
            <a:endParaRPr lang="en-US" altLang="zh-CN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4635371" y="2982716"/>
            <a:ext cx="1791730" cy="75670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机器翻译</a:t>
            </a:r>
            <a:endParaRPr lang="en-US" altLang="zh-CN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38865" y="2681417"/>
            <a:ext cx="4485503" cy="129745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7" idx="0"/>
          </p:cNvCxnSpPr>
          <p:nvPr/>
        </p:nvCxnSpPr>
        <p:spPr>
          <a:xfrm flipV="1">
            <a:off x="2662882" y="3739424"/>
            <a:ext cx="383059" cy="8404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/>
          <p:cNvSpPr txBox="1">
            <a:spLocks/>
          </p:cNvSpPr>
          <p:nvPr/>
        </p:nvSpPr>
        <p:spPr>
          <a:xfrm>
            <a:off x="1482811" y="4579923"/>
            <a:ext cx="2360141" cy="58604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源语言语音输入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3212758" y="1569309"/>
            <a:ext cx="1804086" cy="58604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源语言文本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045941" y="2155358"/>
            <a:ext cx="1081216" cy="8273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127157" y="2155358"/>
            <a:ext cx="1404079" cy="8273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9" idx="0"/>
          </p:cNvCxnSpPr>
          <p:nvPr/>
        </p:nvCxnSpPr>
        <p:spPr>
          <a:xfrm flipH="1" flipV="1">
            <a:off x="5562129" y="3719992"/>
            <a:ext cx="560645" cy="859931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内容占位符 2"/>
          <p:cNvSpPr txBox="1">
            <a:spLocks/>
          </p:cNvSpPr>
          <p:nvPr/>
        </p:nvSpPr>
        <p:spPr>
          <a:xfrm>
            <a:off x="5109520" y="4579923"/>
            <a:ext cx="2026508" cy="58604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目标语言文本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3941806" y="4744995"/>
            <a:ext cx="976183" cy="271848"/>
          </a:xfrm>
          <a:prstGeom prst="rightArrow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端到</a:t>
            </a: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端语音翻译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0" y="1224049"/>
            <a:ext cx="7228573" cy="481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0" y="5981184"/>
            <a:ext cx="89009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Ron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Weiss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Jan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Chorowski1,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Navdeep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Jaitly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Yonghui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Wu and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Zhifeng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Chen.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 2017. Sequence-to-Sequence Models Can Directly Translate Foreign Speech.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Proceedings of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INTERSPEECH 2017.</a:t>
            </a:r>
            <a:endParaRPr lang="zh-CN" alt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针对</a:t>
            </a: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语音识别的加噪训练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0" y="5981184"/>
            <a:ext cx="89009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Yong 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Cheng, Zhaopeng Tu, Fandong Meng, Junjie Zhai, and Yang Liu. 2018. Towards Robust Neural Machine Translation.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Proceedings of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ACL 2018.</a:t>
            </a:r>
            <a:endParaRPr lang="zh-CN" alt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2D53F81-8007-BE41-A4E6-C914E1C8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14" y="1270637"/>
            <a:ext cx="5381329" cy="47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缺乏上下文</a:t>
            </a:r>
            <a:r>
              <a:rPr lang="en-US" altLang="zh-CN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  <a:sym typeface="Wingdings" panose="05000000000000000000" pitchFamily="2" charset="2"/>
              </a:rPr>
              <a:t></a:t>
            </a: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篇章翻译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7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9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4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35"/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6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7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7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缺乏上下文</a:t>
            </a:r>
            <a:r>
              <a:rPr lang="en-US" altLang="zh-CN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  <a:sym typeface="Wingdings" panose="05000000000000000000" pitchFamily="2" charset="2"/>
              </a:rPr>
              <a:t></a:t>
            </a: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篇章翻译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66558C74-9AA1-EB4F-A551-AEC26B69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0" y="1199334"/>
            <a:ext cx="7932397" cy="4721837"/>
          </a:xfrm>
          <a:prstGeom prst="rect">
            <a:avLst/>
          </a:prstGeom>
        </p:spPr>
      </p:pic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0" y="5894685"/>
            <a:ext cx="89009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Jiacheng Zhang, Huanbo Luan, Maosong Sun, Feifei Zhai, Jingfang Xu, Min Zhang and Yang Liu. 2018. Improving the Transformer Translation Model with Document-Level Context.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Proceedings of EMNLP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2018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3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  <a:sym typeface="Wingdings" panose="05000000000000000000" pitchFamily="2" charset="2"/>
              </a:rPr>
              <a:t>自左往</a:t>
            </a: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  <a:sym typeface="Wingdings" panose="05000000000000000000" pitchFamily="2" charset="2"/>
              </a:rPr>
              <a:t>右串行解码</a:t>
            </a:r>
            <a:r>
              <a:rPr lang="en-US" altLang="zh-CN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  <a:sym typeface="Wingdings" panose="05000000000000000000" pitchFamily="2" charset="2"/>
              </a:rPr>
              <a:t></a:t>
            </a: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  <a:sym typeface="Wingdings" panose="05000000000000000000" pitchFamily="2" charset="2"/>
              </a:rPr>
              <a:t>并行解码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7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9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4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35"/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6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7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6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sym typeface="Wingdings" panose="05000000000000000000" pitchFamily="2" charset="2"/>
              </a:rPr>
              <a:t>自左往右串行解码</a:t>
            </a:r>
            <a:r>
              <a:rPr lang="en-US" altLang="zh-CN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sym typeface="Wingdings" panose="05000000000000000000" pitchFamily="2" charset="2"/>
              </a:rPr>
              <a:t>并行解码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1" y="1208319"/>
            <a:ext cx="8328469" cy="47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0" y="5981184"/>
            <a:ext cx="89009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Jiatao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Gu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James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Bradbury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Caiming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Xiong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Victor O.K.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Li and Richard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Socher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2018. 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Non-autoregressive Neural Machine Translation.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Proceedings of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ICLR 2018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5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32EDF7-F156-4A1B-BEF4-5AA72BC33C9E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机器翻译</a:t>
            </a:r>
            <a:endParaRPr lang="zh-CN" altLang="en-US" sz="40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273132" y="1220843"/>
            <a:ext cx="8193974" cy="165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latin typeface="Arial" charset="0"/>
              </a:rPr>
              <a:t>定义：</a:t>
            </a:r>
            <a:r>
              <a:rPr lang="zh-CN" altLang="en-US" sz="2800" b="1" dirty="0" smtClean="0">
                <a:latin typeface="Arial" charset="0"/>
              </a:rPr>
              <a:t>机器翻译是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利用计算机</a:t>
            </a:r>
            <a:r>
              <a:rPr lang="zh-CN" altLang="en-US" sz="2800" b="1" dirty="0" smtClean="0">
                <a:latin typeface="Arial" charset="0"/>
              </a:rPr>
              <a:t>将一种自然语言（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源语言</a:t>
            </a:r>
            <a:r>
              <a:rPr lang="zh-CN" altLang="en-US" sz="2800" b="1" dirty="0" smtClean="0">
                <a:latin typeface="Arial" charset="0"/>
              </a:rPr>
              <a:t>）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自动转换</a:t>
            </a:r>
            <a:r>
              <a:rPr lang="zh-CN" altLang="en-US" sz="2800" b="1" dirty="0" smtClean="0">
                <a:latin typeface="Arial" charset="0"/>
              </a:rPr>
              <a:t>为另一种自然语言（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目标语言</a:t>
            </a:r>
            <a:r>
              <a:rPr lang="zh-CN" altLang="en-US" sz="2800" b="1" dirty="0" smtClean="0">
                <a:latin typeface="Arial" charset="0"/>
              </a:rPr>
              <a:t>）的技术。</a:t>
            </a:r>
            <a:endParaRPr lang="en-US" altLang="zh-CN" sz="2800" b="1" dirty="0"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8" y="3305715"/>
            <a:ext cx="7968343" cy="3407747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65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缺乏领域相关数据</a:t>
            </a:r>
            <a:r>
              <a:rPr lang="en-US" altLang="zh-CN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  <a:sym typeface="Wingdings" panose="05000000000000000000" pitchFamily="2" charset="2"/>
              </a:rPr>
              <a:t></a:t>
            </a: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领域适应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7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9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4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35"/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6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7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7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领域适应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" y="1359972"/>
            <a:ext cx="905804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308044" y="6136041"/>
            <a:ext cx="85928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Chenhui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Chu and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Rui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Wang. 2018. A Survey of Domain Adaptation for Neural Machine Translation.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In Proceedings of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COLING 2018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领域适应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308044" y="6136041"/>
            <a:ext cx="85928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Chenhui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Chu and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Rui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Wang. 2018. A Survey of Domain Adaptation for Neural Machine Translation.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In Proceedings of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COLING 2018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033588"/>
            <a:ext cx="90201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7142209" y="1379225"/>
            <a:ext cx="1673238" cy="400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领域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外模型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1029"/>
          <p:cNvCxnSpPr/>
          <p:nvPr/>
        </p:nvCxnSpPr>
        <p:spPr>
          <a:xfrm flipV="1">
            <a:off x="7982707" y="1754850"/>
            <a:ext cx="1" cy="3721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867665" y="1967285"/>
            <a:ext cx="1482352" cy="400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数据融合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29"/>
          <p:cNvCxnSpPr/>
          <p:nvPr/>
        </p:nvCxnSpPr>
        <p:spPr>
          <a:xfrm flipV="1">
            <a:off x="4575879" y="2471351"/>
            <a:ext cx="28608" cy="97019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缺乏数据</a:t>
            </a:r>
            <a:r>
              <a:rPr lang="en-US" altLang="zh-CN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  <a:sym typeface="Wingdings" panose="05000000000000000000" pitchFamily="2" charset="2"/>
              </a:rPr>
              <a:t></a:t>
            </a: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无监督机器翻译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7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9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4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35"/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6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7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9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无监督机器翻译</a:t>
            </a:r>
            <a:endParaRPr lang="zh-CN" altLang="en-US" sz="4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0" y="5894685"/>
            <a:ext cx="89009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Guillaume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Lample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Myle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Ott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Alexis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Conneau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Ludovic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Denoyer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Marc’Aurelio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Ranzato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2018. Phrase-based and Neural Unsupervised Machine Translation.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In Proceedings of EMNLP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2018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Best Paper Award</a:t>
            </a:r>
            <a:endParaRPr lang="zh-CN" alt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75573" y="1888565"/>
            <a:ext cx="3961042" cy="396108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Font typeface="Arial" pitchFamily="34" charset="0"/>
              <a:buNone/>
            </a:pPr>
            <a:r>
              <a:rPr lang="zh-CN" altLang="zh-CN" dirty="0" smtClean="0">
                <a:latin typeface="+mn-ea"/>
              </a:rPr>
              <a:t>下半场刚开始，法布雷加斯头球前顶，桑切斯突入禁区右侧</a:t>
            </a:r>
            <a:r>
              <a:rPr lang="en-US" altLang="zh-CN" dirty="0" smtClean="0">
                <a:latin typeface="+mn-ea"/>
              </a:rPr>
              <a:t>18</a:t>
            </a:r>
            <a:r>
              <a:rPr lang="zh-CN" altLang="zh-CN" dirty="0" smtClean="0">
                <a:latin typeface="+mn-ea"/>
              </a:rPr>
              <a:t>码处挑射，皮球打中横梁弹回。这是巴萨本赛季第</a:t>
            </a:r>
            <a:r>
              <a:rPr lang="en-US" altLang="zh-CN" dirty="0" smtClean="0">
                <a:latin typeface="+mn-ea"/>
              </a:rPr>
              <a:t>31</a:t>
            </a:r>
            <a:r>
              <a:rPr lang="zh-CN" altLang="zh-CN" dirty="0" smtClean="0">
                <a:latin typeface="+mn-ea"/>
              </a:rPr>
              <a:t>次打中门框。巴萨第</a:t>
            </a:r>
            <a:r>
              <a:rPr lang="en-US" altLang="zh-CN" dirty="0" smtClean="0">
                <a:latin typeface="+mn-ea"/>
              </a:rPr>
              <a:t>53</a:t>
            </a:r>
            <a:r>
              <a:rPr lang="zh-CN" altLang="zh-CN" dirty="0" smtClean="0">
                <a:latin typeface="+mn-ea"/>
              </a:rPr>
              <a:t>分钟锁定胜局，蒂亚戈传球，特略面对洛文斯突破至小禁区左侧边缘低射远角入网，</a:t>
            </a:r>
            <a:r>
              <a:rPr lang="en-US" altLang="zh-CN" dirty="0" smtClean="0">
                <a:latin typeface="+mn-ea"/>
              </a:rPr>
              <a:t>3-0</a:t>
            </a:r>
            <a:r>
              <a:rPr lang="zh-CN" altLang="zh-CN" dirty="0" smtClean="0">
                <a:latin typeface="+mn-ea"/>
              </a:rPr>
              <a:t>。这是他本赛季第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zh-CN" dirty="0" smtClean="0">
                <a:latin typeface="+mn-ea"/>
              </a:rPr>
              <a:t>粒入球。第</a:t>
            </a:r>
            <a:r>
              <a:rPr lang="en-US" altLang="zh-CN" dirty="0" smtClean="0">
                <a:latin typeface="+mn-ea"/>
              </a:rPr>
              <a:t>61</a:t>
            </a:r>
            <a:r>
              <a:rPr lang="zh-CN" altLang="zh-CN" dirty="0" smtClean="0">
                <a:latin typeface="+mn-ea"/>
              </a:rPr>
              <a:t>分钟，罗德里右路传中，阿尔维斯解围不及时，蒙塔内斯禁区边缘内抢断后劲射被巴尔德斯没收。</a:t>
            </a:r>
            <a:endParaRPr lang="zh-CN" altLang="zh-CN" dirty="0">
              <a:latin typeface="+mn-ea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4822521" y="1888565"/>
            <a:ext cx="3845490" cy="396108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Baggies reduced the deficit before half-time through James Morrison after he had got ahead of Phil Jones to steer home a cross from the right. The introduction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Lukaku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on loan from Chelsea, at the start of the second half ultimately proved to be the turning point. The Belgian found the net with a quality low finish from 20 yards before Robin van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Persie's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26th league goal of the campaign, from a cross by Valencia, made it 4-2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628650" y="149225"/>
            <a:ext cx="7886700" cy="868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                </a:t>
            </a:r>
            <a:endParaRPr lang="zh-CN" altLang="en-US" smtClean="0"/>
          </a:p>
        </p:txBody>
      </p:sp>
      <p:sp>
        <p:nvSpPr>
          <p:cNvPr id="13315" name="标题 1"/>
          <p:cNvSpPr txBox="1">
            <a:spLocks/>
          </p:cNvSpPr>
          <p:nvPr/>
        </p:nvSpPr>
        <p:spPr bwMode="auto">
          <a:xfrm>
            <a:off x="381000" y="95250"/>
            <a:ext cx="822960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无监督机器翻译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75573" y="1888565"/>
            <a:ext cx="3961042" cy="396108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Font typeface="Arial" pitchFamily="34" charset="0"/>
              <a:buNone/>
            </a:pPr>
            <a:r>
              <a:rPr lang="zh-CN" altLang="zh-CN" dirty="0" smtClean="0">
                <a:latin typeface="+mn-ea"/>
              </a:rPr>
              <a:t>下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</a:rPr>
              <a:t>半场</a:t>
            </a:r>
            <a:r>
              <a:rPr lang="zh-CN" altLang="zh-CN" dirty="0" smtClean="0">
                <a:latin typeface="+mn-ea"/>
              </a:rPr>
              <a:t>刚</a:t>
            </a:r>
            <a:r>
              <a:rPr lang="zh-CN" altLang="zh-CN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开始</a:t>
            </a:r>
            <a:r>
              <a:rPr lang="zh-CN" altLang="zh-CN" dirty="0" smtClean="0">
                <a:latin typeface="+mn-ea"/>
              </a:rPr>
              <a:t>，法布雷加斯头球前顶，桑切斯突入禁区</a:t>
            </a:r>
            <a:r>
              <a:rPr lang="zh-CN" altLang="zh-CN" b="1" dirty="0" smtClean="0">
                <a:solidFill>
                  <a:srgbClr val="7030A0"/>
                </a:solidFill>
                <a:latin typeface="+mn-ea"/>
              </a:rPr>
              <a:t>右侧</a:t>
            </a:r>
            <a:r>
              <a:rPr lang="en-US" altLang="zh-CN" dirty="0" smtClean="0">
                <a:latin typeface="+mn-ea"/>
              </a:rPr>
              <a:t>18</a:t>
            </a:r>
            <a:r>
              <a:rPr lang="zh-CN" altLang="zh-CN" dirty="0" smtClean="0">
                <a:latin typeface="+mn-ea"/>
              </a:rPr>
              <a:t>码处挑射，皮球打中横梁弹回。这是巴萨本赛季第</a:t>
            </a:r>
            <a:r>
              <a:rPr lang="en-US" altLang="zh-CN" dirty="0" smtClean="0">
                <a:latin typeface="+mn-ea"/>
              </a:rPr>
              <a:t>31</a:t>
            </a:r>
            <a:r>
              <a:rPr lang="zh-CN" altLang="zh-CN" dirty="0" smtClean="0">
                <a:latin typeface="+mn-ea"/>
              </a:rPr>
              <a:t>次打中门框。巴萨第</a:t>
            </a:r>
            <a:r>
              <a:rPr lang="en-US" altLang="zh-CN" dirty="0" smtClean="0">
                <a:latin typeface="+mn-ea"/>
              </a:rPr>
              <a:t>53</a:t>
            </a:r>
            <a:r>
              <a:rPr lang="zh-CN" altLang="zh-CN" dirty="0" smtClean="0">
                <a:latin typeface="+mn-ea"/>
              </a:rPr>
              <a:t>分钟锁定胜局，蒂亚戈</a:t>
            </a:r>
            <a:r>
              <a:rPr lang="zh-CN" altLang="zh-CN" b="1" dirty="0" smtClean="0">
                <a:solidFill>
                  <a:srgbClr val="00B050"/>
                </a:solidFill>
                <a:latin typeface="+mn-ea"/>
              </a:rPr>
              <a:t>传球</a:t>
            </a:r>
            <a:r>
              <a:rPr lang="zh-CN" altLang="zh-CN" dirty="0" smtClean="0">
                <a:latin typeface="+mn-ea"/>
              </a:rPr>
              <a:t>，特略面对洛文斯突破至小禁区左侧边缘</a:t>
            </a:r>
            <a:r>
              <a:rPr lang="zh-CN" altLang="zh-CN" b="1" dirty="0" smtClean="0">
                <a:solidFill>
                  <a:srgbClr val="0070C0"/>
                </a:solidFill>
                <a:latin typeface="+mn-ea"/>
              </a:rPr>
              <a:t>低</a:t>
            </a:r>
            <a:r>
              <a:rPr lang="zh-CN" altLang="zh-CN" dirty="0" smtClean="0">
                <a:latin typeface="+mn-ea"/>
              </a:rPr>
              <a:t>射远角入</a:t>
            </a:r>
            <a:r>
              <a:rPr lang="zh-CN" altLang="zh-CN" b="1" dirty="0" smtClean="0">
                <a:solidFill>
                  <a:schemeClr val="accent6"/>
                </a:solidFill>
                <a:latin typeface="+mn-ea"/>
              </a:rPr>
              <a:t>网</a:t>
            </a:r>
            <a:r>
              <a:rPr lang="zh-CN" altLang="zh-CN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3-0</a:t>
            </a:r>
            <a:r>
              <a:rPr lang="zh-CN" altLang="zh-CN" dirty="0" smtClean="0">
                <a:latin typeface="+mn-ea"/>
              </a:rPr>
              <a:t>。这是他本赛季第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zh-CN" dirty="0" smtClean="0">
                <a:latin typeface="+mn-ea"/>
              </a:rPr>
              <a:t>粒</a:t>
            </a:r>
            <a:r>
              <a:rPr lang="zh-CN" altLang="zh-CN" b="1" dirty="0" smtClean="0">
                <a:solidFill>
                  <a:srgbClr val="FFC000"/>
                </a:solidFill>
                <a:latin typeface="+mn-ea"/>
              </a:rPr>
              <a:t>入球</a:t>
            </a:r>
            <a:r>
              <a:rPr lang="zh-CN" altLang="zh-CN" dirty="0" smtClean="0">
                <a:latin typeface="+mn-ea"/>
              </a:rPr>
              <a:t>。第</a:t>
            </a:r>
            <a:r>
              <a:rPr lang="en-US" altLang="zh-CN" dirty="0" smtClean="0">
                <a:latin typeface="+mn-ea"/>
              </a:rPr>
              <a:t>61</a:t>
            </a:r>
            <a:r>
              <a:rPr lang="zh-CN" altLang="zh-CN" dirty="0" smtClean="0">
                <a:latin typeface="+mn-ea"/>
              </a:rPr>
              <a:t>分钟，罗德里</a:t>
            </a:r>
            <a:r>
              <a:rPr lang="zh-CN" altLang="zh-CN" b="1" dirty="0" smtClean="0">
                <a:solidFill>
                  <a:srgbClr val="7030A0"/>
                </a:solidFill>
                <a:latin typeface="+mn-ea"/>
              </a:rPr>
              <a:t>右路</a:t>
            </a:r>
            <a:r>
              <a:rPr lang="zh-CN" altLang="zh-CN" dirty="0" smtClean="0">
                <a:latin typeface="+mn-ea"/>
              </a:rPr>
              <a:t>传中，阿尔维斯解围不及时，蒙塔内斯禁区边缘内抢断后劲射被巴尔德斯没收。</a:t>
            </a:r>
            <a:endParaRPr lang="zh-CN" altLang="zh-CN" dirty="0">
              <a:latin typeface="+mn-ea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822521" y="1888565"/>
            <a:ext cx="3845490" cy="396108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Baggies reduced the deficit before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half-time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through James Morrison after he had got ahead of Phil Jones to steer home a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cross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The introduction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Lukaku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on loan from Chelsea, at the 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of the second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half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ultimately proved to be the turning point. The Belgian found the </a:t>
            </a:r>
            <a:r>
              <a:rPr lang="en-US" altLang="zh-CN" sz="20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with a quality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finish from 20 yards before Robin van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Persie's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26th league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of the campaign, from a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cross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by Valencia, made it 4-2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上弧形箭头 1"/>
          <p:cNvSpPr/>
          <p:nvPr/>
        </p:nvSpPr>
        <p:spPr>
          <a:xfrm>
            <a:off x="2936309" y="1352811"/>
            <a:ext cx="3118981" cy="413359"/>
          </a:xfrm>
          <a:prstGeom prst="curvedDownArrow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41986" y="6031342"/>
                <a:ext cx="2239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986" y="6031342"/>
                <a:ext cx="2239651" cy="585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05547" y="6031342"/>
                <a:ext cx="2239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47" y="6031342"/>
                <a:ext cx="2239651" cy="5852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375974" y="1266846"/>
                <a:ext cx="205088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𝑫𝒊𝒄𝒕</m:t>
                      </m:r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74" y="1266846"/>
                <a:ext cx="2050882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0" y="2432274"/>
            <a:ext cx="3200400" cy="255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900" y="2413222"/>
            <a:ext cx="2799923" cy="257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89" y="2432274"/>
            <a:ext cx="2817240" cy="255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463510" y="3126283"/>
            <a:ext cx="778476" cy="4616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820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lang="en-US" altLang="zh-CN" sz="2400" b="1" dirty="0">
              <a:solidFill>
                <a:srgbClr val="820E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236615" y="3126283"/>
            <a:ext cx="77847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endParaRPr lang="en-US" altLang="zh-CN" sz="3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7334436" y="3093701"/>
            <a:ext cx="77847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狗</a:t>
            </a:r>
            <a:endParaRPr lang="en-US" altLang="zh-CN" sz="30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" grpId="0" animBg="1"/>
      <p:bldP spid="10" grpId="0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628650" y="149225"/>
            <a:ext cx="7886700" cy="868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                </a:t>
            </a:r>
            <a:endParaRPr lang="zh-CN" altLang="en-US" smtClean="0"/>
          </a:p>
        </p:txBody>
      </p:sp>
      <p:sp>
        <p:nvSpPr>
          <p:cNvPr id="12291" name="标题 1"/>
          <p:cNvSpPr txBox="1">
            <a:spLocks noChangeArrowheads="1"/>
          </p:cNvSpPr>
          <p:nvPr/>
        </p:nvSpPr>
        <p:spPr bwMode="auto">
          <a:xfrm>
            <a:off x="381000" y="95250"/>
            <a:ext cx="822960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无监督机器翻译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3114" y="1709862"/>
            <a:ext cx="536237" cy="2195262"/>
            <a:chOff x="1570618" y="1252184"/>
            <a:chExt cx="536237" cy="2195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98959" y="1252184"/>
                  <a:ext cx="49385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959" y="1252184"/>
                  <a:ext cx="493853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595112" y="1606841"/>
                  <a:ext cx="4998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112" y="1606841"/>
                  <a:ext cx="499816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1618996" y="2308300"/>
                  <a:ext cx="4629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996" y="2308300"/>
                  <a:ext cx="462947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1570618" y="3047336"/>
                  <a:ext cx="5362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618" y="3047336"/>
                  <a:ext cx="536237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2991930" y="3163275"/>
            <a:ext cx="629275" cy="2195262"/>
            <a:chOff x="1570618" y="1252184"/>
            <a:chExt cx="629275" cy="2195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598959" y="1252184"/>
                  <a:ext cx="5868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959" y="1252184"/>
                  <a:ext cx="586892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595112" y="1606841"/>
                  <a:ext cx="5928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112" y="1606841"/>
                  <a:ext cx="592855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618996" y="2308300"/>
                  <a:ext cx="5559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996" y="2308300"/>
                  <a:ext cx="555986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570618" y="3047336"/>
                  <a:ext cx="62927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618" y="3047336"/>
                  <a:ext cx="629275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/>
          <p:cNvGrpSpPr/>
          <p:nvPr/>
        </p:nvGrpSpPr>
        <p:grpSpPr>
          <a:xfrm>
            <a:off x="674610" y="4411004"/>
            <a:ext cx="613245" cy="2195262"/>
            <a:chOff x="1570618" y="1252184"/>
            <a:chExt cx="613245" cy="2195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598959" y="1252184"/>
                  <a:ext cx="5708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959" y="1252184"/>
                  <a:ext cx="570862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595112" y="1606841"/>
                  <a:ext cx="5768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112" y="1606841"/>
                  <a:ext cx="576825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618996" y="2308300"/>
                  <a:ext cx="53995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996" y="2308300"/>
                  <a:ext cx="539956" cy="4001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70618" y="3047336"/>
                  <a:ext cx="6132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618" y="3047336"/>
                  <a:ext cx="613245" cy="40011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/>
          <p:cNvGrpSpPr/>
          <p:nvPr/>
        </p:nvGrpSpPr>
        <p:grpSpPr>
          <a:xfrm>
            <a:off x="5359350" y="3163275"/>
            <a:ext cx="560474" cy="2195262"/>
            <a:chOff x="1570618" y="1252184"/>
            <a:chExt cx="560474" cy="2195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598959" y="1252184"/>
                  <a:ext cx="5050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959" y="1252184"/>
                  <a:ext cx="505010" cy="4001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595112" y="1606841"/>
                  <a:ext cx="5050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112" y="1606841"/>
                  <a:ext cx="505010" cy="40011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618996" y="2308300"/>
                  <a:ext cx="505010" cy="435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996" y="2308300"/>
                  <a:ext cx="505010" cy="43511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70618" y="3047336"/>
                  <a:ext cx="5604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𝑀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618" y="3047336"/>
                  <a:ext cx="560474" cy="40011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/>
          <p:cNvGrpSpPr/>
          <p:nvPr/>
        </p:nvGrpSpPr>
        <p:grpSpPr>
          <a:xfrm>
            <a:off x="7527274" y="1709862"/>
            <a:ext cx="562077" cy="2195262"/>
            <a:chOff x="1570618" y="1252184"/>
            <a:chExt cx="562077" cy="2195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598959" y="1252184"/>
                  <a:ext cx="4935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959" y="1252184"/>
                  <a:ext cx="493597" cy="40011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595112" y="1606841"/>
                  <a:ext cx="4995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112" y="1606841"/>
                  <a:ext cx="499559" cy="40011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618996" y="2308300"/>
                  <a:ext cx="462306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996" y="2308300"/>
                  <a:ext cx="462306" cy="424796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570618" y="3047336"/>
                  <a:ext cx="5620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618" y="3047336"/>
                  <a:ext cx="562077" cy="400110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组合 67"/>
          <p:cNvGrpSpPr/>
          <p:nvPr/>
        </p:nvGrpSpPr>
        <p:grpSpPr>
          <a:xfrm>
            <a:off x="7488770" y="4411004"/>
            <a:ext cx="570059" cy="2195262"/>
            <a:chOff x="1570618" y="1252184"/>
            <a:chExt cx="570059" cy="2195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598959" y="1252184"/>
                  <a:ext cx="5216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959" y="1252184"/>
                  <a:ext cx="521681" cy="400110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595112" y="1606841"/>
                  <a:ext cx="5216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112" y="1606841"/>
                  <a:ext cx="521681" cy="40011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032726"/>
                  <a:ext cx="335348" cy="400110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618996" y="2308300"/>
                  <a:ext cx="5216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996" y="2308300"/>
                  <a:ext cx="521681" cy="400110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570618" y="3047336"/>
                  <a:ext cx="5602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𝑀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618" y="3047336"/>
                  <a:ext cx="560218" cy="400110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4" y="2675063"/>
                  <a:ext cx="335348" cy="400110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 rot="2449328">
                <a:off x="1156919" y="2962143"/>
                <a:ext cx="2239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9328">
                <a:off x="1156919" y="2962143"/>
                <a:ext cx="2239651" cy="585288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135" idx="3"/>
            <a:endCxn id="30" idx="1"/>
          </p:cNvCxnSpPr>
          <p:nvPr/>
        </p:nvCxnSpPr>
        <p:spPr>
          <a:xfrm>
            <a:off x="1224439" y="2966033"/>
            <a:ext cx="1815869" cy="14534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 rot="19376333">
                <a:off x="1116761" y="5174475"/>
                <a:ext cx="2239652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6333">
                <a:off x="1116761" y="5174475"/>
                <a:ext cx="2239652" cy="585288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30" idx="1"/>
            <a:endCxn id="44" idx="3"/>
          </p:cNvCxnSpPr>
          <p:nvPr/>
        </p:nvCxnSpPr>
        <p:spPr>
          <a:xfrm flipH="1">
            <a:off x="1262944" y="4419446"/>
            <a:ext cx="1777364" cy="12477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8" idx="3"/>
            <a:endCxn id="72" idx="1"/>
          </p:cNvCxnSpPr>
          <p:nvPr/>
        </p:nvCxnSpPr>
        <p:spPr>
          <a:xfrm>
            <a:off x="5912738" y="4436951"/>
            <a:ext cx="1624410" cy="12302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5" idx="1"/>
            <a:endCxn id="58" idx="3"/>
          </p:cNvCxnSpPr>
          <p:nvPr/>
        </p:nvCxnSpPr>
        <p:spPr>
          <a:xfrm flipH="1">
            <a:off x="5912738" y="2978376"/>
            <a:ext cx="1662914" cy="1458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2241987" y="1346608"/>
                <a:ext cx="2239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987" y="1346608"/>
                <a:ext cx="2239651" cy="585288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4705548" y="1346608"/>
                <a:ext cx="2239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48" y="1346608"/>
                <a:ext cx="2239651" cy="585288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 rot="19120153">
                <a:off x="5605117" y="2901104"/>
                <a:ext cx="2239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0153">
                <a:off x="5605117" y="2901104"/>
                <a:ext cx="2239651" cy="585288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 rot="2141482">
                <a:off x="5559046" y="5115884"/>
                <a:ext cx="2239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1482">
                <a:off x="5559046" y="5115884"/>
                <a:ext cx="2239651" cy="585288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上下箭头 12"/>
          <p:cNvSpPr/>
          <p:nvPr/>
        </p:nvSpPr>
        <p:spPr>
          <a:xfrm>
            <a:off x="897395" y="3943817"/>
            <a:ext cx="167674" cy="493133"/>
          </a:xfrm>
          <a:prstGeom prst="upDownArrow">
            <a:avLst/>
          </a:prstGeom>
          <a:solidFill>
            <a:schemeClr val="accent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上下箭头 88"/>
          <p:cNvSpPr/>
          <p:nvPr/>
        </p:nvSpPr>
        <p:spPr>
          <a:xfrm>
            <a:off x="7685042" y="3972824"/>
            <a:ext cx="167674" cy="493133"/>
          </a:xfrm>
          <a:prstGeom prst="upDownArrow">
            <a:avLst/>
          </a:prstGeom>
          <a:solidFill>
            <a:schemeClr val="accent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 rot="19376333">
                <a:off x="2338682" y="5649468"/>
                <a:ext cx="2239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6333">
                <a:off x="2338682" y="5649468"/>
                <a:ext cx="2239651" cy="585288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>
            <a:off x="2392471" y="5667175"/>
            <a:ext cx="730135" cy="3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5660233" y="5713087"/>
            <a:ext cx="701821" cy="320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 rot="2141482">
                <a:off x="4287902" y="5795317"/>
                <a:ext cx="223965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1482">
                <a:off x="4287902" y="5795317"/>
                <a:ext cx="2239651" cy="585288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32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84" grpId="0"/>
      <p:bldP spid="85" grpId="0"/>
      <p:bldP spid="86" grpId="0"/>
      <p:bldP spid="87" grpId="0"/>
      <p:bldP spid="13" grpId="0" animBg="1"/>
      <p:bldP spid="89" grpId="0" animBg="1"/>
      <p:bldP spid="90" grpId="0"/>
      <p:bldP spid="14" grpId="0" animBg="1"/>
      <p:bldP spid="16" grpId="0" animBg="1"/>
      <p:bldP spid="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研究趋势</a:t>
            </a: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7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9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4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35"/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6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7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519113" y="3846201"/>
            <a:ext cx="7092649" cy="12974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030A0"/>
                </a:solidFill>
              </a:rPr>
              <a:t>① 更优的语音翻译模型</a:t>
            </a:r>
            <a:r>
              <a:rPr lang="en-US" altLang="zh-CN" sz="28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8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更好的机器同传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3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研究趋势</a:t>
            </a: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7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9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4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35"/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6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7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519113" y="3846201"/>
            <a:ext cx="7080292" cy="12974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</a:rPr>
              <a:t>②以段落、篇章为输入单元的翻译模型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</a:rPr>
              <a:t>③面向篇章的机器翻译译文质量自动评价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3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研究趋势</a:t>
            </a: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7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9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4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35"/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6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7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519113" y="3846201"/>
            <a:ext cx="7080292" cy="12974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7030A0"/>
                </a:solidFill>
              </a:rPr>
              <a:t>④寻找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解码效率和译文质量之间的平衡点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58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32EDF7-F156-4A1B-BEF4-5AA72BC33C9E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数据驱动的机器翻译</a:t>
            </a:r>
            <a:endParaRPr lang="zh-CN" altLang="en-US" sz="40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52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直接箭头连接符 19"/>
            <p:cNvCxnSpPr>
              <a:cxnSpLocks noChangeShapeType="1"/>
              <a:stCxn id="54" idx="3"/>
              <a:endCxn id="57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直接箭头连接符 58"/>
            <p:cNvCxnSpPr>
              <a:cxnSpLocks noChangeShapeType="1"/>
              <a:stCxn id="52" idx="2"/>
              <a:endCxn id="56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直接箭头连接符 35"/>
            <p:cNvCxnSpPr>
              <a:cxnSpLocks noChangeShapeType="1"/>
              <a:stCxn id="56" idx="2"/>
              <a:endCxn id="54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接箭头连接符 36"/>
            <p:cNvCxnSpPr>
              <a:cxnSpLocks noChangeShapeType="1"/>
              <a:stCxn id="53" idx="2"/>
              <a:endCxn id="57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直接箭头连接符 37"/>
            <p:cNvCxnSpPr>
              <a:cxnSpLocks noChangeShapeType="1"/>
              <a:stCxn id="57" idx="2"/>
              <a:endCxn id="55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85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/>
      <p:bldP spid="64" grpId="0"/>
      <p:bldP spid="65" grpId="0"/>
      <p:bldP spid="2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519113" y="53975"/>
            <a:ext cx="765175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研究趋势</a:t>
            </a:r>
          </a:p>
        </p:txBody>
      </p:sp>
      <p:sp>
        <p:nvSpPr>
          <p:cNvPr id="92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381000" y="2107832"/>
            <a:ext cx="4587713" cy="4225831"/>
            <a:chOff x="1911929" y="1484784"/>
            <a:chExt cx="5156303" cy="4225894"/>
          </a:xfrm>
        </p:grpSpPr>
        <p:sp>
          <p:nvSpPr>
            <p:cNvPr id="7" name="流程图: 可选过程 8"/>
            <p:cNvSpPr>
              <a:spLocks noChangeArrowheads="1"/>
            </p:cNvSpPr>
            <p:nvPr/>
          </p:nvSpPr>
          <p:spPr bwMode="auto">
            <a:xfrm>
              <a:off x="1911929" y="1484784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双语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对照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数据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流程图: 可选过程 9"/>
            <p:cNvSpPr>
              <a:spLocks noChangeArrowheads="1"/>
            </p:cNvSpPr>
            <p:nvPr/>
          </p:nvSpPr>
          <p:spPr bwMode="auto">
            <a:xfrm>
              <a:off x="4926215" y="2902366"/>
              <a:ext cx="2142017" cy="576064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源语言测试数据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流程图: 可选过程 10"/>
            <p:cNvSpPr>
              <a:spLocks noChangeArrowheads="1"/>
            </p:cNvSpPr>
            <p:nvPr/>
          </p:nvSpPr>
          <p:spPr bwMode="auto">
            <a:xfrm>
              <a:off x="1911929" y="3789040"/>
              <a:ext cx="2160240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机器</a:t>
              </a: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翻译</a:t>
              </a:r>
              <a:r>
                <a:rPr lang="zh-CN" altLang="en-US" sz="2200" dirty="0">
                  <a:latin typeface="Arial" pitchFamily="34" charset="0"/>
                  <a:cs typeface="Arial" pitchFamily="34" charset="0"/>
                </a:rPr>
                <a:t>模型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流程图: 可选过程 11"/>
            <p:cNvSpPr>
              <a:spLocks noChangeArrowheads="1"/>
            </p:cNvSpPr>
            <p:nvPr/>
          </p:nvSpPr>
          <p:spPr bwMode="auto">
            <a:xfrm>
              <a:off x="4926216" y="4918590"/>
              <a:ext cx="2142016" cy="792088"/>
            </a:xfrm>
            <a:prstGeom prst="flowChartAlternateProcess">
              <a:avLst/>
            </a:prstGeom>
            <a:solidFill>
              <a:schemeClr val="bg1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目标语言译文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911929" y="2654416"/>
              <a:ext cx="2160239" cy="8267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基于数据驱动的模型学习</a:t>
              </a:r>
              <a:endParaRPr lang="en-US" altLang="zh-CN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4926216" y="3914899"/>
              <a:ext cx="2142016" cy="538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zh-CN" altLang="en-US" sz="2200" dirty="0" smtClean="0">
                  <a:latin typeface="Arial" pitchFamily="34" charset="0"/>
                  <a:cs typeface="Arial" pitchFamily="34" charset="0"/>
                </a:rPr>
                <a:t>解码器</a:t>
              </a:r>
              <a:endParaRPr lang="zh-CN" altLang="en-US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直接箭头连接符 19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4072168" y="4184015"/>
              <a:ext cx="854048" cy="106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4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2992049" y="2276872"/>
              <a:ext cx="0" cy="37754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35"/>
            <p:cNvCxnSpPr>
              <a:cxnSpLocks noChangeShapeType="1"/>
              <a:stCxn id="12" idx="2"/>
              <a:endCxn id="10" idx="0"/>
            </p:cNvCxnSpPr>
            <p:nvPr/>
          </p:nvCxnSpPr>
          <p:spPr bwMode="auto">
            <a:xfrm>
              <a:off x="2992049" y="3481194"/>
              <a:ext cx="0" cy="30784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36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5997224" y="3478430"/>
              <a:ext cx="0" cy="436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37"/>
            <p:cNvCxnSpPr>
              <a:cxnSpLocks noChangeShapeType="1"/>
              <a:stCxn id="13" idx="2"/>
              <a:endCxn id="11" idx="0"/>
            </p:cNvCxnSpPr>
            <p:nvPr/>
          </p:nvCxnSpPr>
          <p:spPr bwMode="auto">
            <a:xfrm>
              <a:off x="5997224" y="4453131"/>
              <a:ext cx="0" cy="465459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654907" y="3846201"/>
            <a:ext cx="7129850" cy="12974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030A0"/>
                </a:solidFill>
              </a:rPr>
              <a:t>⑤</a:t>
            </a:r>
            <a:r>
              <a:rPr lang="zh-CN" altLang="en-US" sz="2800" b="1" dirty="0">
                <a:solidFill>
                  <a:srgbClr val="7030A0"/>
                </a:solidFill>
              </a:rPr>
              <a:t>面向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结构差异较大语言对的无监督翻译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769707" y="1132067"/>
            <a:ext cx="4090087" cy="6967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）文本翻译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2458995" y="1975496"/>
            <a:ext cx="2074256" cy="760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en-US" altLang="zh-CN" sz="36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69707" y="2839721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依赖大规模双语句对</a:t>
            </a:r>
            <a:endParaRPr lang="en-US" altLang="zh-CN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4769707" y="1687589"/>
            <a:ext cx="4090087" cy="7567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句子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左大括号 28"/>
          <p:cNvSpPr/>
          <p:nvPr/>
        </p:nvSpPr>
        <p:spPr>
          <a:xfrm>
            <a:off x="4533251" y="1600811"/>
            <a:ext cx="472913" cy="1509389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4769707" y="2257960"/>
            <a:ext cx="4374292" cy="69428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）自左往右的译文生成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3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32EDF7-F156-4A1B-BEF4-5AA72BC33C9E}" type="slidenum">
              <a:rPr lang="zh-CN" altLang="en-US" smtClean="0">
                <a:latin typeface="Arial" pitchFamily="34" charset="0"/>
              </a:rPr>
              <a:pPr/>
              <a:t>31</a:t>
            </a:fld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似曾相识</a:t>
            </a: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的热点</a:t>
            </a:r>
            <a:endParaRPr lang="zh-CN" altLang="en-US" sz="40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1223317" y="3713197"/>
            <a:ext cx="185161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Phrase-based SMT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4426451" y="2510671"/>
            <a:ext cx="707108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876798" y="2092284"/>
            <a:ext cx="1165657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320929" y="1761440"/>
            <a:ext cx="1443051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1029"/>
          <p:cNvCxnSpPr/>
          <p:nvPr/>
        </p:nvCxnSpPr>
        <p:spPr>
          <a:xfrm flipV="1">
            <a:off x="2266916" y="4051751"/>
            <a:ext cx="0" cy="76679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029"/>
          <p:cNvCxnSpPr/>
          <p:nvPr/>
        </p:nvCxnSpPr>
        <p:spPr>
          <a:xfrm flipV="1">
            <a:off x="4780005" y="2861308"/>
            <a:ext cx="0" cy="5133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029"/>
          <p:cNvCxnSpPr/>
          <p:nvPr/>
        </p:nvCxnSpPr>
        <p:spPr>
          <a:xfrm flipV="1">
            <a:off x="5560541" y="2447419"/>
            <a:ext cx="0" cy="5526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029"/>
          <p:cNvCxnSpPr/>
          <p:nvPr/>
        </p:nvCxnSpPr>
        <p:spPr>
          <a:xfrm flipV="1">
            <a:off x="6042454" y="2116999"/>
            <a:ext cx="1" cy="744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994934" y="4918342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4653395" y="3374643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133559" y="3055758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2017.5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5773290" y="2883729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2017.6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/>
          <p:cNvCxnSpPr>
            <a:endCxn id="62" idx="0"/>
          </p:cNvCxnSpPr>
          <p:nvPr/>
        </p:nvCxnSpPr>
        <p:spPr>
          <a:xfrm flipV="1">
            <a:off x="1333846" y="4918342"/>
            <a:ext cx="994855" cy="82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0"/>
          </p:cNvCxnSpPr>
          <p:nvPr/>
        </p:nvCxnSpPr>
        <p:spPr>
          <a:xfrm flipV="1">
            <a:off x="2328701" y="4337222"/>
            <a:ext cx="2117180" cy="581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4445881" y="3374643"/>
            <a:ext cx="334124" cy="96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780005" y="2849225"/>
            <a:ext cx="1262449" cy="525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6042455" y="2679948"/>
            <a:ext cx="1705231" cy="181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 Box 20"/>
          <p:cNvSpPr txBox="1">
            <a:spLocks noChangeArrowheads="1"/>
          </p:cNvSpPr>
          <p:nvPr/>
        </p:nvSpPr>
        <p:spPr bwMode="auto">
          <a:xfrm>
            <a:off x="5684108" y="1441491"/>
            <a:ext cx="2150075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LSTM+Transformer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Straight Arrow Connector 1029"/>
          <p:cNvCxnSpPr/>
          <p:nvPr/>
        </p:nvCxnSpPr>
        <p:spPr>
          <a:xfrm flipH="1" flipV="1">
            <a:off x="6759146" y="1804759"/>
            <a:ext cx="4836" cy="94371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0"/>
          <p:cNvSpPr txBox="1">
            <a:spLocks noChangeArrowheads="1"/>
          </p:cNvSpPr>
          <p:nvPr/>
        </p:nvSpPr>
        <p:spPr bwMode="auto">
          <a:xfrm>
            <a:off x="6534039" y="2779421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1029"/>
          <p:cNvCxnSpPr/>
          <p:nvPr/>
        </p:nvCxnSpPr>
        <p:spPr>
          <a:xfrm flipV="1">
            <a:off x="2526408" y="3225035"/>
            <a:ext cx="0" cy="1655296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246134" y="2813893"/>
            <a:ext cx="2583246" cy="400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2417862" y="4918342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endParaRPr lang="en-US" altLang="zh-CN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0" y="6139483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Ron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J. Weiss, Bing Zhao, Matthias Eck, Stephan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Vogel.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2004.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Language Model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Adaptation for Statistical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Machine Translation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with structured query models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Proceedings of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COLING 2004.</a:t>
            </a:r>
            <a:endParaRPr lang="zh-CN" alt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81000" y="5854386"/>
            <a:ext cx="76085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1029"/>
          <p:cNvCxnSpPr/>
          <p:nvPr/>
        </p:nvCxnSpPr>
        <p:spPr>
          <a:xfrm>
            <a:off x="790148" y="5358977"/>
            <a:ext cx="0" cy="4954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35240" y="5041595"/>
            <a:ext cx="1198606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Model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stCxn id="38" idx="0"/>
          </p:cNvCxnSpPr>
          <p:nvPr/>
        </p:nvCxnSpPr>
        <p:spPr>
          <a:xfrm flipV="1">
            <a:off x="761427" y="5732830"/>
            <a:ext cx="584091" cy="121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2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32EDF7-F156-4A1B-BEF4-5AA72BC33C9E}" type="slidenum">
              <a:rPr lang="zh-CN" altLang="en-US" smtClean="0">
                <a:latin typeface="Arial" pitchFamily="34" charset="0"/>
              </a:rPr>
              <a:pPr/>
              <a:t>32</a:t>
            </a:fld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似曾相识的热点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1223317" y="3713197"/>
            <a:ext cx="185161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Phrase-based SMT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4426451" y="2510671"/>
            <a:ext cx="707108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876798" y="2092284"/>
            <a:ext cx="1165657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320929" y="1761440"/>
            <a:ext cx="1443051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1029"/>
          <p:cNvCxnSpPr/>
          <p:nvPr/>
        </p:nvCxnSpPr>
        <p:spPr>
          <a:xfrm flipV="1">
            <a:off x="2266916" y="4051751"/>
            <a:ext cx="0" cy="76679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029"/>
          <p:cNvCxnSpPr/>
          <p:nvPr/>
        </p:nvCxnSpPr>
        <p:spPr>
          <a:xfrm flipV="1">
            <a:off x="4780005" y="2861308"/>
            <a:ext cx="0" cy="5133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029"/>
          <p:cNvCxnSpPr/>
          <p:nvPr/>
        </p:nvCxnSpPr>
        <p:spPr>
          <a:xfrm flipV="1">
            <a:off x="5560541" y="2447419"/>
            <a:ext cx="0" cy="5526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029"/>
          <p:cNvCxnSpPr/>
          <p:nvPr/>
        </p:nvCxnSpPr>
        <p:spPr>
          <a:xfrm flipV="1">
            <a:off x="6042454" y="2116999"/>
            <a:ext cx="1" cy="744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994934" y="4918342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4653395" y="3374643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133559" y="3055758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2017.5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5773290" y="2883729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2017.6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/>
          <p:cNvCxnSpPr>
            <a:endCxn id="62" idx="0"/>
          </p:cNvCxnSpPr>
          <p:nvPr/>
        </p:nvCxnSpPr>
        <p:spPr>
          <a:xfrm flipV="1">
            <a:off x="1333846" y="4918342"/>
            <a:ext cx="994855" cy="82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0"/>
          </p:cNvCxnSpPr>
          <p:nvPr/>
        </p:nvCxnSpPr>
        <p:spPr>
          <a:xfrm flipV="1">
            <a:off x="2328701" y="4337222"/>
            <a:ext cx="2117180" cy="581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4445881" y="3374643"/>
            <a:ext cx="334124" cy="96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780005" y="2849225"/>
            <a:ext cx="1262449" cy="525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6042455" y="2679948"/>
            <a:ext cx="1705231" cy="181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 Box 20"/>
          <p:cNvSpPr txBox="1">
            <a:spLocks noChangeArrowheads="1"/>
          </p:cNvSpPr>
          <p:nvPr/>
        </p:nvSpPr>
        <p:spPr bwMode="auto">
          <a:xfrm>
            <a:off x="5684108" y="1441491"/>
            <a:ext cx="2150075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LSTM+Transformer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Straight Arrow Connector 1029"/>
          <p:cNvCxnSpPr/>
          <p:nvPr/>
        </p:nvCxnSpPr>
        <p:spPr>
          <a:xfrm flipH="1" flipV="1">
            <a:off x="6759146" y="1804759"/>
            <a:ext cx="4836" cy="94371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0"/>
          <p:cNvSpPr txBox="1">
            <a:spLocks noChangeArrowheads="1"/>
          </p:cNvSpPr>
          <p:nvPr/>
        </p:nvSpPr>
        <p:spPr bwMode="auto">
          <a:xfrm>
            <a:off x="6534039" y="2779421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1029"/>
          <p:cNvCxnSpPr/>
          <p:nvPr/>
        </p:nvCxnSpPr>
        <p:spPr>
          <a:xfrm flipV="1">
            <a:off x="2526408" y="3225035"/>
            <a:ext cx="0" cy="1655296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246134" y="2813893"/>
            <a:ext cx="2583246" cy="400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2417862" y="4918342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endParaRPr lang="en-US" altLang="zh-CN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0" y="6139483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Zhengxian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Gong, Min Zhang and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Guodong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Zhou. 2011.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Cache-based Document-level Statistical Machine Translation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Proceedings of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EMNLP 2011.</a:t>
            </a:r>
            <a:endParaRPr lang="zh-CN" alt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1029"/>
          <p:cNvCxnSpPr/>
          <p:nvPr/>
        </p:nvCxnSpPr>
        <p:spPr>
          <a:xfrm flipV="1">
            <a:off x="3477033" y="2736810"/>
            <a:ext cx="0" cy="1804379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066629" y="2215254"/>
            <a:ext cx="2713376" cy="400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Translation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368487" y="4579200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381000" y="5854386"/>
            <a:ext cx="76085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1029"/>
          <p:cNvCxnSpPr/>
          <p:nvPr/>
        </p:nvCxnSpPr>
        <p:spPr>
          <a:xfrm>
            <a:off x="790148" y="5358977"/>
            <a:ext cx="0" cy="4954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135240" y="5041595"/>
            <a:ext cx="1198606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Model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/>
          <p:cNvCxnSpPr>
            <a:stCxn id="37" idx="0"/>
          </p:cNvCxnSpPr>
          <p:nvPr/>
        </p:nvCxnSpPr>
        <p:spPr>
          <a:xfrm flipV="1">
            <a:off x="761427" y="5732830"/>
            <a:ext cx="584091" cy="121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32EDF7-F156-4A1B-BEF4-5AA72BC33C9E}" type="slidenum">
              <a:rPr lang="zh-CN" altLang="en-US" smtClean="0">
                <a:latin typeface="Arial" pitchFamily="34" charset="0"/>
              </a:rPr>
              <a:pPr/>
              <a:t>33</a:t>
            </a:fld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似曾相识的热点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1223317" y="3713197"/>
            <a:ext cx="185161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Phrase-based SMT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4426451" y="2510671"/>
            <a:ext cx="707108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876798" y="2092284"/>
            <a:ext cx="1165657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320929" y="1761440"/>
            <a:ext cx="1443051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1029"/>
          <p:cNvCxnSpPr/>
          <p:nvPr/>
        </p:nvCxnSpPr>
        <p:spPr>
          <a:xfrm flipV="1">
            <a:off x="2266916" y="4051751"/>
            <a:ext cx="0" cy="76679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029"/>
          <p:cNvCxnSpPr/>
          <p:nvPr/>
        </p:nvCxnSpPr>
        <p:spPr>
          <a:xfrm flipV="1">
            <a:off x="4780005" y="2861308"/>
            <a:ext cx="0" cy="5133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029"/>
          <p:cNvCxnSpPr/>
          <p:nvPr/>
        </p:nvCxnSpPr>
        <p:spPr>
          <a:xfrm flipV="1">
            <a:off x="5560541" y="2447419"/>
            <a:ext cx="0" cy="5526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029"/>
          <p:cNvCxnSpPr/>
          <p:nvPr/>
        </p:nvCxnSpPr>
        <p:spPr>
          <a:xfrm flipV="1">
            <a:off x="6042454" y="2116999"/>
            <a:ext cx="1" cy="744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994934" y="4918342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4653395" y="3374643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133559" y="3055758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2017.5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5773290" y="2883729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2017.6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/>
          <p:cNvCxnSpPr>
            <a:endCxn id="62" idx="0"/>
          </p:cNvCxnSpPr>
          <p:nvPr/>
        </p:nvCxnSpPr>
        <p:spPr>
          <a:xfrm flipV="1">
            <a:off x="1333846" y="4918342"/>
            <a:ext cx="994855" cy="82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0"/>
          </p:cNvCxnSpPr>
          <p:nvPr/>
        </p:nvCxnSpPr>
        <p:spPr>
          <a:xfrm flipV="1">
            <a:off x="2328701" y="4337222"/>
            <a:ext cx="2117180" cy="581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4445881" y="3374643"/>
            <a:ext cx="334124" cy="96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780005" y="2849225"/>
            <a:ext cx="1262449" cy="525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6042455" y="2679948"/>
            <a:ext cx="1705231" cy="181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 Box 20"/>
          <p:cNvSpPr txBox="1">
            <a:spLocks noChangeArrowheads="1"/>
          </p:cNvSpPr>
          <p:nvPr/>
        </p:nvSpPr>
        <p:spPr bwMode="auto">
          <a:xfrm>
            <a:off x="5684108" y="1441491"/>
            <a:ext cx="2150075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LSTM+Transformer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Straight Arrow Connector 1029"/>
          <p:cNvCxnSpPr/>
          <p:nvPr/>
        </p:nvCxnSpPr>
        <p:spPr>
          <a:xfrm flipH="1" flipV="1">
            <a:off x="6759146" y="1804759"/>
            <a:ext cx="4836" cy="94371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0"/>
          <p:cNvSpPr txBox="1">
            <a:spLocks noChangeArrowheads="1"/>
          </p:cNvSpPr>
          <p:nvPr/>
        </p:nvSpPr>
        <p:spPr bwMode="auto">
          <a:xfrm>
            <a:off x="6534039" y="2779421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1029"/>
          <p:cNvCxnSpPr/>
          <p:nvPr/>
        </p:nvCxnSpPr>
        <p:spPr>
          <a:xfrm flipV="1">
            <a:off x="2526408" y="3225035"/>
            <a:ext cx="0" cy="1655296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246134" y="2813893"/>
            <a:ext cx="2583246" cy="400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2417862" y="4918342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endParaRPr lang="en-US" altLang="zh-CN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0" y="6139483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Jiajun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Zhang and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Chengqing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Zong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 2013.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Learning a Phrase-based Translation Model from Monolingual Data with Application to Domain Adaptation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Proceedings of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ACL 2013.</a:t>
            </a:r>
            <a:endParaRPr lang="zh-CN" altLang="en-US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1029"/>
          <p:cNvCxnSpPr/>
          <p:nvPr/>
        </p:nvCxnSpPr>
        <p:spPr>
          <a:xfrm flipV="1">
            <a:off x="3477033" y="2736810"/>
            <a:ext cx="0" cy="1804379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066629" y="2215254"/>
            <a:ext cx="2713376" cy="400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Translation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368487" y="4579200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1029"/>
          <p:cNvCxnSpPr/>
          <p:nvPr/>
        </p:nvCxnSpPr>
        <p:spPr>
          <a:xfrm flipV="1">
            <a:off x="3965302" y="2142307"/>
            <a:ext cx="0" cy="232194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2662467" y="1742197"/>
            <a:ext cx="2584027" cy="4001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SMT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3904466" y="4435148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381000" y="5854386"/>
            <a:ext cx="76085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1029"/>
          <p:cNvCxnSpPr/>
          <p:nvPr/>
        </p:nvCxnSpPr>
        <p:spPr>
          <a:xfrm>
            <a:off x="790148" y="5358977"/>
            <a:ext cx="0" cy="4954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135240" y="5041595"/>
            <a:ext cx="1198606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Model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>
            <a:stCxn id="41" idx="0"/>
          </p:cNvCxnSpPr>
          <p:nvPr/>
        </p:nvCxnSpPr>
        <p:spPr>
          <a:xfrm flipV="1">
            <a:off x="761427" y="5732830"/>
            <a:ext cx="584091" cy="121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1932801" y="5509000"/>
            <a:ext cx="69568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Sujith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Ravi and Kevin Knight. 2011.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 Deciphering Foreign Languages. </a:t>
            </a:r>
            <a:r>
              <a:rPr lang="fr-FR" altLang="zh-CN" sz="1800" i="1" dirty="0" smtClean="0">
                <a:latin typeface="Times New Roman" pitchFamily="18" charset="0"/>
                <a:cs typeface="Times New Roman" pitchFamily="18" charset="0"/>
              </a:rPr>
              <a:t>In Proceedings of ACL 2011.</a:t>
            </a:r>
            <a:endParaRPr lang="zh-CN" altLang="en-US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3477033" y="4438372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54907" y="3846201"/>
            <a:ext cx="7129850" cy="12974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</a:rPr>
              <a:t>以史为鉴</a:t>
            </a:r>
            <a:r>
              <a:rPr lang="en-US" altLang="zh-CN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4000" b="1" dirty="0">
                <a:solidFill>
                  <a:srgbClr val="C00000"/>
                </a:solidFill>
                <a:sym typeface="Wingdings" panose="05000000000000000000" pitchFamily="2" charset="2"/>
              </a:rPr>
              <a:t>顶会</a:t>
            </a:r>
            <a:r>
              <a:rPr lang="zh-CN" altLang="en-US" sz="4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频现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/>
          <p:cNvSpPr txBox="1">
            <a:spLocks noChangeArrowheads="1"/>
          </p:cNvSpPr>
          <p:nvPr/>
        </p:nvSpPr>
        <p:spPr bwMode="auto">
          <a:xfrm>
            <a:off x="2719388" y="2252663"/>
            <a:ext cx="511492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9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谢 谢 </a:t>
            </a:r>
            <a:r>
              <a:rPr lang="en-US" altLang="zh-CN" sz="9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!</a:t>
            </a:r>
          </a:p>
          <a:p>
            <a:pPr algn="ctr" eaLnBrk="1" hangingPunct="1">
              <a:defRPr/>
            </a:pPr>
            <a:r>
              <a:rPr lang="en-US" altLang="zh-CN" sz="9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Std" panose="03060802040607070404" pitchFamily="66" charset="0"/>
                <a:ea typeface="华文彩云" panose="02010800040101010101" pitchFamily="2" charset="-122"/>
              </a:rPr>
              <a:t>Thanks!</a:t>
            </a:r>
            <a:endParaRPr lang="zh-CN" altLang="en-US" sz="96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Std" panose="03060802040607070404" pitchFamily="66" charset="0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38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32EDF7-F156-4A1B-BEF4-5AA72BC33C9E}" type="slidenum">
              <a:rPr lang="zh-CN" altLang="en-US" smtClean="0">
                <a:latin typeface="Arial" pitchFamily="34" charset="0"/>
              </a:rPr>
              <a:pPr/>
              <a:t>4</a:t>
            </a:fld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双语平行句对</a:t>
            </a:r>
            <a:endParaRPr lang="zh-CN" altLang="en-US" sz="40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300948" y="2577979"/>
            <a:ext cx="396044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1200"/>
              </a:spcBef>
            </a:pPr>
            <a:r>
              <a:rPr kumimoji="1" lang="zh-CN" altLang="en-US" sz="1800" dirty="0">
                <a:latin typeface="+mn-ea"/>
              </a:rPr>
              <a:t>他 在 东京 居住 。</a:t>
            </a:r>
            <a:endParaRPr kumimoji="1" lang="en-US" altLang="zh-CN" sz="1800" dirty="0">
              <a:latin typeface="+mn-ea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00948" y="2993918"/>
            <a:ext cx="396044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12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lives in Tokyo .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4765445" y="2577979"/>
            <a:ext cx="395939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1200"/>
              </a:spcBef>
            </a:pPr>
            <a:r>
              <a:rPr kumimoji="1" lang="zh-CN" altLang="en-US" sz="1800" dirty="0">
                <a:latin typeface="+mn-ea"/>
              </a:rPr>
              <a:t>日本 临近 中国 。</a:t>
            </a: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4765445" y="2993918"/>
            <a:ext cx="395939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12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Japan is near China .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300948" y="3634061"/>
            <a:ext cx="396044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1200"/>
              </a:spcBef>
            </a:pPr>
            <a:r>
              <a:rPr kumimoji="1" lang="zh-CN" altLang="en-US" sz="1800" dirty="0" smtClean="0">
                <a:latin typeface="+mn-ea"/>
                <a:ea typeface="+mn-ea"/>
              </a:rPr>
              <a:t>日本 的 首都 是 东京 。</a:t>
            </a:r>
            <a:endParaRPr kumimoji="1" lang="zh-CN" altLang="en-US" sz="1800" dirty="0">
              <a:latin typeface="+mn-ea"/>
              <a:ea typeface="+mn-ea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300948" y="4077859"/>
            <a:ext cx="396044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1200"/>
              </a:spcBef>
            </a:pPr>
            <a:r>
              <a:rPr kumimoji="1"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capital of Japan is Tokyo .</a:t>
            </a:r>
            <a:endParaRPr kumimoji="1"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4765445" y="3634061"/>
            <a:ext cx="395939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1200"/>
              </a:spcBef>
            </a:pPr>
            <a:r>
              <a:rPr kumimoji="1" lang="zh-CN" altLang="en-US" sz="1800" dirty="0" smtClean="0">
                <a:latin typeface="+mn-ea"/>
                <a:ea typeface="+mn-ea"/>
              </a:rPr>
              <a:t>中国 是 亚洲 国家 。</a:t>
            </a:r>
            <a:endParaRPr kumimoji="1" lang="en-US" altLang="zh-CN" sz="1800" dirty="0">
              <a:latin typeface="+mn-ea"/>
              <a:ea typeface="+mn-ea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4765445" y="4077859"/>
            <a:ext cx="395939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1200"/>
              </a:spcBef>
            </a:pPr>
            <a:r>
              <a:rPr kumimoji="1"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China  is an Asian Country .</a:t>
            </a:r>
            <a:endParaRPr kumimoji="1"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300949" y="1526426"/>
            <a:ext cx="396044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1200"/>
              </a:spcBef>
            </a:pPr>
            <a:r>
              <a:rPr kumimoji="1" lang="zh-CN" altLang="en-US" sz="1800" dirty="0" smtClean="0">
                <a:latin typeface="+mn-ea"/>
                <a:ea typeface="+mn-ea"/>
              </a:rPr>
              <a:t>他 喜欢 北京 。</a:t>
            </a:r>
            <a:endParaRPr kumimoji="1" lang="zh-CN" altLang="en-US" sz="1800" dirty="0">
              <a:latin typeface="+mn-ea"/>
              <a:ea typeface="+mn-ea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00948" y="1955440"/>
            <a:ext cx="396044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1200"/>
              </a:spcBef>
            </a:pPr>
            <a:r>
              <a:rPr kumimoji="1"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likes Beijing . </a:t>
            </a:r>
            <a:endParaRPr kumimoji="1"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4765445" y="1526426"/>
            <a:ext cx="395939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1200"/>
              </a:spcBef>
            </a:pPr>
            <a:r>
              <a:rPr kumimoji="1" lang="zh-CN" altLang="en-US" sz="1800" dirty="0" smtClean="0">
                <a:latin typeface="+mn-ea"/>
                <a:ea typeface="+mn-ea"/>
              </a:rPr>
              <a:t>他 来自 日本 。</a:t>
            </a:r>
            <a:endParaRPr kumimoji="1" lang="en-US" altLang="zh-CN" sz="1800" dirty="0">
              <a:latin typeface="+mn-ea"/>
              <a:ea typeface="+mn-ea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4765445" y="1955440"/>
            <a:ext cx="395939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>
              <a:spcBef>
                <a:spcPts val="1200"/>
              </a:spcBef>
            </a:pPr>
            <a:r>
              <a:rPr kumimoji="1"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is from Japan .</a:t>
            </a:r>
            <a:endParaRPr kumimoji="1"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300948" y="5686302"/>
            <a:ext cx="279092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ctr" eaLnBrk="1" hangingPunct="1">
              <a:spcBef>
                <a:spcPts val="1200"/>
              </a:spcBef>
            </a:pPr>
            <a:r>
              <a:rPr kumimoji="1" lang="en-US" altLang="zh-CN" sz="1800" dirty="0" smtClean="0">
                <a:latin typeface="+mn-ea"/>
                <a:ea typeface="+mn-ea"/>
              </a:rPr>
              <a:t>… …</a:t>
            </a:r>
            <a:endParaRPr kumimoji="1" lang="en-US" altLang="zh-CN" sz="1800" dirty="0">
              <a:latin typeface="+mn-ea"/>
              <a:ea typeface="+mn-ea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4765445" y="5686302"/>
            <a:ext cx="305014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ctr" eaLnBrk="1" hangingPunct="1">
              <a:spcBef>
                <a:spcPts val="1200"/>
              </a:spcBef>
            </a:pPr>
            <a:r>
              <a:rPr kumimoji="1" lang="en-US" altLang="zh-CN" sz="1800" dirty="0" smtClean="0">
                <a:solidFill>
                  <a:srgbClr val="0070C0"/>
                </a:solidFill>
                <a:latin typeface="+mn-ea"/>
                <a:ea typeface="+mn-ea"/>
              </a:rPr>
              <a:t>… …</a:t>
            </a:r>
            <a:endParaRPr kumimoji="1" lang="en-US" altLang="zh-CN" sz="18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300948" y="4755073"/>
            <a:ext cx="396044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1200"/>
              </a:spcBef>
            </a:pPr>
            <a:r>
              <a:rPr kumimoji="1" lang="zh-CN" altLang="en-US" sz="1800" dirty="0">
                <a:latin typeface="+mn-ea"/>
              </a:rPr>
              <a:t>北京 是 中国 的 首都 。</a:t>
            </a:r>
            <a:endParaRPr kumimoji="1" lang="en-US" altLang="zh-CN" sz="1800" dirty="0">
              <a:latin typeface="+mn-ea"/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300948" y="5186514"/>
            <a:ext cx="396044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12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 is the capital of China .</a:t>
            </a: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4765445" y="4755073"/>
            <a:ext cx="395939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1200"/>
              </a:spcBef>
            </a:pPr>
            <a:r>
              <a:rPr kumimoji="1" lang="zh-CN" altLang="en-US" sz="1800" dirty="0">
                <a:latin typeface="+mn-ea"/>
              </a:rPr>
              <a:t>北京 位于 中国 的 北方 。</a:t>
            </a:r>
            <a:endParaRPr kumimoji="1" lang="en-US" altLang="zh-CN" sz="1800" dirty="0">
              <a:latin typeface="+mn-ea"/>
            </a:endParaRP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4765445" y="5186514"/>
            <a:ext cx="395939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36575" indent="-536575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indent="-350838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1200"/>
              </a:spcBef>
            </a:pPr>
            <a:r>
              <a:rPr kumimoji="1"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 is located in the North of China .</a:t>
            </a:r>
          </a:p>
        </p:txBody>
      </p:sp>
    </p:spTree>
    <p:extLst>
      <p:ext uri="{BB962C8B-B14F-4D97-AF65-F5344CB8AC3E}">
        <p14:creationId xmlns:p14="http://schemas.microsoft.com/office/powerpoint/2010/main" val="8665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628650" y="149225"/>
            <a:ext cx="7886700" cy="868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                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8959" y="1577860"/>
                <a:ext cx="58650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59" y="1577860"/>
                <a:ext cx="586507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595112" y="2145459"/>
                <a:ext cx="59420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112" y="2145459"/>
                <a:ext cx="594201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701294" y="2721656"/>
                <a:ext cx="38183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94" y="2721656"/>
                <a:ext cx="381836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618996" y="3448166"/>
                <a:ext cx="54643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996" y="3448166"/>
                <a:ext cx="546432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570618" y="4600560"/>
                <a:ext cx="64318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8" y="4600560"/>
                <a:ext cx="643188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701294" y="4065449"/>
                <a:ext cx="38183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94" y="4065449"/>
                <a:ext cx="381836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6434006" y="1577860"/>
                <a:ext cx="58779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06" y="1577860"/>
                <a:ext cx="587790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430159" y="2145459"/>
                <a:ext cx="59548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159" y="2145459"/>
                <a:ext cx="59548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536341" y="2721656"/>
                <a:ext cx="38183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341" y="2721656"/>
                <a:ext cx="381836" cy="4924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454043" y="3448166"/>
                <a:ext cx="54771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043" y="3448166"/>
                <a:ext cx="547714" cy="49244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6405665" y="4600560"/>
                <a:ext cx="64447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665" y="4600560"/>
                <a:ext cx="644471" cy="49244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6536341" y="4065449"/>
                <a:ext cx="38183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341" y="4065449"/>
                <a:ext cx="381836" cy="4924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/>
          <p:cNvCxnSpPr>
            <a:stCxn id="3" idx="3"/>
            <a:endCxn id="138" idx="1"/>
          </p:cNvCxnSpPr>
          <p:nvPr/>
        </p:nvCxnSpPr>
        <p:spPr>
          <a:xfrm>
            <a:off x="2185466" y="1824082"/>
            <a:ext cx="424854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33" idx="3"/>
            <a:endCxn id="139" idx="1"/>
          </p:cNvCxnSpPr>
          <p:nvPr/>
        </p:nvCxnSpPr>
        <p:spPr>
          <a:xfrm>
            <a:off x="2189313" y="2391681"/>
            <a:ext cx="424084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35" idx="3"/>
            <a:endCxn id="141" idx="1"/>
          </p:cNvCxnSpPr>
          <p:nvPr/>
        </p:nvCxnSpPr>
        <p:spPr>
          <a:xfrm>
            <a:off x="2165428" y="3694388"/>
            <a:ext cx="428861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36" idx="3"/>
            <a:endCxn id="142" idx="1"/>
          </p:cNvCxnSpPr>
          <p:nvPr/>
        </p:nvCxnSpPr>
        <p:spPr>
          <a:xfrm>
            <a:off x="2213806" y="4846782"/>
            <a:ext cx="4191859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/>
              <p:cNvSpPr/>
              <p:nvPr/>
            </p:nvSpPr>
            <p:spPr>
              <a:xfrm>
                <a:off x="2630465" y="1941534"/>
                <a:ext cx="3532339" cy="2768253"/>
              </a:xfrm>
              <a:prstGeom prst="rect">
                <a:avLst/>
              </a:prstGeom>
              <a:solidFill>
                <a:schemeClr val="bg1">
                  <a:lumMod val="65000"/>
                  <a:alpha val="95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b="1" dirty="0" smtClean="0">
                    <a:solidFill>
                      <a:srgbClr val="C00000"/>
                    </a:solidFill>
                  </a:rPr>
                  <a:t>学习映射函数</a:t>
                </a:r>
                <a:endParaRPr lang="en-US" altLang="zh-CN" sz="4000" b="1" dirty="0" smtClean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4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sz="4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4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4" name="矩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65" y="1941534"/>
                <a:ext cx="3532339" cy="2768253"/>
              </a:xfrm>
              <a:prstGeom prst="rect">
                <a:avLst/>
              </a:prstGeom>
              <a:blipFill rotWithShape="1">
                <a:blip r:embed="rId14"/>
                <a:stretch>
                  <a:fillRect l="-2238" r="-1893"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1595112" y="5715377"/>
                <a:ext cx="97385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𝑁𝑒𝑤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112" y="5715377"/>
                <a:ext cx="973856" cy="49244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0159" y="5715377"/>
                <a:ext cx="97513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𝑁𝑒𝑤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159" y="5715377"/>
                <a:ext cx="975139" cy="49244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箭头连接符 158"/>
          <p:cNvCxnSpPr>
            <a:stCxn id="157" idx="3"/>
            <a:endCxn id="158" idx="1"/>
          </p:cNvCxnSpPr>
          <p:nvPr/>
        </p:nvCxnSpPr>
        <p:spPr>
          <a:xfrm>
            <a:off x="2568968" y="5961599"/>
            <a:ext cx="3861191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3465609" y="5191594"/>
                <a:ext cx="236853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4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sz="4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4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09" y="5191594"/>
                <a:ext cx="2368534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源语言到目标语言的映射函数</a:t>
            </a:r>
            <a:endParaRPr lang="zh-CN" altLang="en-US" sz="40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7" grpId="0"/>
      <p:bldP spid="158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FBAE7FF-6F80-4556-A10F-1496780E54AD}" type="slidenum">
              <a:rPr lang="zh-CN" altLang="en-US" smtClean="0">
                <a:latin typeface="Arial" pitchFamily="34" charset="0"/>
              </a:rPr>
              <a:pPr/>
              <a:t>6</a:t>
            </a:fld>
            <a:endParaRPr lang="zh-CN" altLang="en-US" smtClean="0">
              <a:latin typeface="Arial" pitchFamily="34" charset="0"/>
            </a:endParaRP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381000" y="95250"/>
            <a:ext cx="8229600" cy="10588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源语言到目标语言的映射函数</a:t>
            </a:r>
            <a:endParaRPr lang="zh-CN" altLang="en-US" sz="40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Group 18"/>
          <p:cNvGrpSpPr>
            <a:grpSpLocks/>
          </p:cNvGrpSpPr>
          <p:nvPr/>
        </p:nvGrpSpPr>
        <p:grpSpPr bwMode="auto">
          <a:xfrm>
            <a:off x="707609" y="1592919"/>
            <a:ext cx="7358063" cy="587019"/>
            <a:chOff x="2084" y="5469"/>
            <a:chExt cx="7107" cy="488"/>
          </a:xfrm>
        </p:grpSpPr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2084" y="5481"/>
              <a:ext cx="1518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Chinese:</a:t>
              </a:r>
              <a:endParaRPr lang="zh-CN" altLang="en-US" sz="2000" dirty="0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4099" y="5469"/>
              <a:ext cx="5092" cy="488"/>
              <a:chOff x="3539" y="5469"/>
              <a:chExt cx="5092" cy="488"/>
            </a:xfrm>
          </p:grpSpPr>
          <p:sp>
            <p:nvSpPr>
              <p:cNvPr id="40" name="Text Box 26"/>
              <p:cNvSpPr txBox="1">
                <a:spLocks noChangeArrowheads="1"/>
              </p:cNvSpPr>
              <p:nvPr/>
            </p:nvSpPr>
            <p:spPr bwMode="auto">
              <a:xfrm>
                <a:off x="3539" y="5486"/>
                <a:ext cx="539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我</a:t>
                </a:r>
                <a:endParaRPr lang="zh-CN" altLang="en-US" sz="2400" dirty="0"/>
              </a:p>
            </p:txBody>
          </p:sp>
          <p:sp>
            <p:nvSpPr>
              <p:cNvPr id="42" name="Text Box 24"/>
              <p:cNvSpPr txBox="1">
                <a:spLocks noChangeArrowheads="1"/>
              </p:cNvSpPr>
              <p:nvPr/>
            </p:nvSpPr>
            <p:spPr bwMode="auto">
              <a:xfrm>
                <a:off x="4500" y="5486"/>
                <a:ext cx="773" cy="4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在</a:t>
                </a:r>
                <a:endParaRPr lang="zh-CN" altLang="en-US" sz="2400" dirty="0"/>
              </a:p>
            </p:txBody>
          </p:sp>
          <p:sp>
            <p:nvSpPr>
              <p:cNvPr id="43" name="Text Box 23"/>
              <p:cNvSpPr txBox="1">
                <a:spLocks noChangeArrowheads="1"/>
              </p:cNvSpPr>
              <p:nvPr/>
            </p:nvSpPr>
            <p:spPr bwMode="auto">
              <a:xfrm>
                <a:off x="5428" y="5469"/>
                <a:ext cx="825" cy="4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长沙</a:t>
                </a:r>
              </a:p>
            </p:txBody>
          </p:sp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6531" y="5469"/>
                <a:ext cx="836" cy="4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做了</a:t>
                </a: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7820" y="5469"/>
                <a:ext cx="811" cy="4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 smtClean="0"/>
                  <a:t>报告</a:t>
                </a:r>
                <a:endParaRPr lang="zh-CN" altLang="en-US" sz="2400" dirty="0"/>
              </a:p>
            </p:txBody>
          </p:sp>
        </p:grpSp>
      </p:grp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653818" y="5282614"/>
            <a:ext cx="1850645" cy="56296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English:</a:t>
            </a:r>
            <a:endParaRPr lang="zh-CN" altLang="en-US" sz="2000" dirty="0"/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2330281" y="5250498"/>
            <a:ext cx="1588579" cy="5629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400" dirty="0"/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3867813" y="5250498"/>
            <a:ext cx="2007503" cy="5629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ve    a    talk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859773" y="5250498"/>
            <a:ext cx="2032337" cy="5629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in    Changsha</a:t>
            </a:r>
            <a:endParaRPr lang="en-US" altLang="zh-CN" sz="2400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流程图: 手动操作 1"/>
              <p:cNvSpPr/>
              <p:nvPr/>
            </p:nvSpPr>
            <p:spPr>
              <a:xfrm>
                <a:off x="2772079" y="2160690"/>
                <a:ext cx="5029200" cy="3089807"/>
              </a:xfrm>
              <a:prstGeom prst="flowChartManualOpera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 smtClean="0"/>
                  <a:t>映射函数</a:t>
                </a:r>
                <a:endParaRPr lang="en-US" altLang="zh-CN" sz="36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sz="3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altLang="zh-CN" sz="3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流程图: 手动操作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79" y="2160690"/>
                <a:ext cx="5029200" cy="3089807"/>
              </a:xfrm>
              <a:prstGeom prst="flowChartManualOperation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下箭头 36"/>
          <p:cNvSpPr>
            <a:spLocks noChangeArrowheads="1"/>
          </p:cNvSpPr>
          <p:nvPr/>
        </p:nvSpPr>
        <p:spPr bwMode="auto">
          <a:xfrm>
            <a:off x="1000897" y="2383999"/>
            <a:ext cx="492524" cy="2643187"/>
          </a:xfrm>
          <a:prstGeom prst="downArrow">
            <a:avLst>
              <a:gd name="adj1" fmla="val 50000"/>
              <a:gd name="adj2" fmla="val 50019"/>
            </a:avLst>
          </a:prstGeom>
          <a:solidFill>
            <a:srgbClr val="FF33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403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2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29415" y="1174800"/>
            <a:ext cx="4425573" cy="2576127"/>
            <a:chOff x="610786" y="1592919"/>
            <a:chExt cx="7533544" cy="4252655"/>
          </a:xfrm>
        </p:grpSpPr>
        <p:grpSp>
          <p:nvGrpSpPr>
            <p:cNvPr id="102" name="Group 18"/>
            <p:cNvGrpSpPr>
              <a:grpSpLocks/>
            </p:cNvGrpSpPr>
            <p:nvPr/>
          </p:nvGrpSpPr>
          <p:grpSpPr bwMode="auto">
            <a:xfrm>
              <a:off x="707609" y="1592919"/>
              <a:ext cx="7358063" cy="587019"/>
              <a:chOff x="2084" y="5469"/>
              <a:chExt cx="7107" cy="488"/>
            </a:xfrm>
          </p:grpSpPr>
          <p:sp>
            <p:nvSpPr>
              <p:cNvPr id="137" name="Text Box 27"/>
              <p:cNvSpPr txBox="1">
                <a:spLocks noChangeArrowheads="1"/>
              </p:cNvSpPr>
              <p:nvPr/>
            </p:nvSpPr>
            <p:spPr bwMode="auto">
              <a:xfrm>
                <a:off x="2084" y="5481"/>
                <a:ext cx="1518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dirty="0" smtClean="0">
                    <a:latin typeface="Times New Roman" pitchFamily="18" charset="0"/>
                    <a:cs typeface="Times New Roman" pitchFamily="18" charset="0"/>
                  </a:rPr>
                  <a:t>Chinese:</a:t>
                </a:r>
                <a:endParaRPr lang="zh-CN" altLang="en-US" sz="1200" dirty="0"/>
              </a:p>
            </p:txBody>
          </p:sp>
          <p:grpSp>
            <p:nvGrpSpPr>
              <p:cNvPr id="138" name="Group 19"/>
              <p:cNvGrpSpPr>
                <a:grpSpLocks/>
              </p:cNvGrpSpPr>
              <p:nvPr/>
            </p:nvGrpSpPr>
            <p:grpSpPr bwMode="auto">
              <a:xfrm>
                <a:off x="4099" y="5469"/>
                <a:ext cx="5092" cy="488"/>
                <a:chOff x="3539" y="5469"/>
                <a:chExt cx="5092" cy="488"/>
              </a:xfrm>
            </p:grpSpPr>
            <p:sp>
              <p:nvSpPr>
                <p:cNvPr id="13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539" y="5486"/>
                  <a:ext cx="539" cy="4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>
                      <a:alpha val="0"/>
                    </a:srgbClr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200" dirty="0">
                      <a:latin typeface="Times New Roman" pitchFamily="18" charset="0"/>
                      <a:cs typeface="Times New Roman" pitchFamily="18" charset="0"/>
                    </a:rPr>
                    <a:t>我</a:t>
                  </a:r>
                  <a:endParaRPr lang="zh-CN" altLang="en-US" sz="1200" dirty="0"/>
                </a:p>
              </p:txBody>
            </p:sp>
            <p:sp>
              <p:nvSpPr>
                <p:cNvPr id="14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500" y="5486"/>
                  <a:ext cx="773" cy="47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>
                      <a:alpha val="0"/>
                    </a:srgbClr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200" dirty="0">
                      <a:latin typeface="Times New Roman" pitchFamily="18" charset="0"/>
                      <a:cs typeface="Times New Roman" pitchFamily="18" charset="0"/>
                    </a:rPr>
                    <a:t>在</a:t>
                  </a:r>
                  <a:endParaRPr lang="zh-CN" altLang="en-US" sz="1200" dirty="0"/>
                </a:p>
              </p:txBody>
            </p:sp>
            <p:sp>
              <p:nvSpPr>
                <p:cNvPr id="14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428" y="5469"/>
                  <a:ext cx="825" cy="4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>
                      <a:alpha val="0"/>
                    </a:srgbClr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200" dirty="0" smtClean="0">
                      <a:latin typeface="Times New Roman" pitchFamily="18" charset="0"/>
                      <a:cs typeface="Times New Roman" pitchFamily="18" charset="0"/>
                    </a:rPr>
                    <a:t>长沙</a:t>
                  </a:r>
                  <a:endParaRPr lang="zh-CN" alt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531" y="5469"/>
                  <a:ext cx="836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>
                      <a:alpha val="0"/>
                    </a:srgbClr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200" dirty="0">
                      <a:latin typeface="Times New Roman" pitchFamily="18" charset="0"/>
                      <a:cs typeface="Times New Roman" pitchFamily="18" charset="0"/>
                    </a:rPr>
                    <a:t>做了</a:t>
                  </a:r>
                </a:p>
              </p:txBody>
            </p:sp>
            <p:sp>
              <p:nvSpPr>
                <p:cNvPr id="14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820" y="5469"/>
                  <a:ext cx="811" cy="4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>
                      <a:alpha val="0"/>
                    </a:srgbClr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200" dirty="0" smtClean="0"/>
                    <a:t>报告</a:t>
                  </a:r>
                  <a:endParaRPr lang="zh-CN" altLang="en-US" sz="1200" dirty="0"/>
                </a:p>
              </p:txBody>
            </p:sp>
          </p:grpSp>
        </p:grpSp>
        <p:grpSp>
          <p:nvGrpSpPr>
            <p:cNvPr id="103" name="Group 13"/>
            <p:cNvGrpSpPr>
              <a:grpSpLocks/>
            </p:cNvGrpSpPr>
            <p:nvPr/>
          </p:nvGrpSpPr>
          <p:grpSpPr bwMode="auto">
            <a:xfrm>
              <a:off x="645491" y="2532376"/>
              <a:ext cx="7498839" cy="572583"/>
              <a:chOff x="2024" y="6250"/>
              <a:chExt cx="7243" cy="476"/>
            </a:xfrm>
          </p:grpSpPr>
          <p:sp>
            <p:nvSpPr>
              <p:cNvPr id="133" name="Text Box 17"/>
              <p:cNvSpPr txBox="1">
                <a:spLocks noChangeArrowheads="1"/>
              </p:cNvSpPr>
              <p:nvPr/>
            </p:nvSpPr>
            <p:spPr bwMode="auto">
              <a:xfrm>
                <a:off x="2024" y="6250"/>
                <a:ext cx="1725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dirty="0" smtClean="0">
                    <a:latin typeface="Times New Roman" pitchFamily="18" charset="0"/>
                    <a:cs typeface="Times New Roman" pitchFamily="18" charset="0"/>
                  </a:rPr>
                  <a:t>Phrase </a:t>
                </a:r>
                <a:r>
                  <a:rPr lang="en-US" altLang="zh-CN" sz="1200" dirty="0" err="1" smtClean="0">
                    <a:latin typeface="Times New Roman" pitchFamily="18" charset="0"/>
                    <a:cs typeface="Times New Roman" pitchFamily="18" charset="0"/>
                  </a:rPr>
                  <a:t>Seg</a:t>
                </a:r>
                <a:r>
                  <a:rPr lang="en-US" altLang="zh-CN" sz="12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zh-CN" altLang="en-US" sz="1200" dirty="0"/>
              </a:p>
            </p:txBody>
          </p:sp>
          <p:sp>
            <p:nvSpPr>
              <p:cNvPr id="134" name="Text Box 16"/>
              <p:cNvSpPr txBox="1">
                <a:spLocks noChangeArrowheads="1"/>
              </p:cNvSpPr>
              <p:nvPr/>
            </p:nvSpPr>
            <p:spPr bwMode="auto">
              <a:xfrm>
                <a:off x="3832" y="6258"/>
                <a:ext cx="1173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 dirty="0" smtClean="0">
                    <a:latin typeface="Times New Roman" pitchFamily="18" charset="0"/>
                    <a:cs typeface="Times New Roman" pitchFamily="18" charset="0"/>
                  </a:rPr>
                  <a:t>我</a:t>
                </a:r>
                <a:endParaRPr lang="zh-CN" altLang="en-US" sz="1200" dirty="0"/>
              </a:p>
            </p:txBody>
          </p:sp>
          <p:sp>
            <p:nvSpPr>
              <p:cNvPr id="135" name="Text Box 15"/>
              <p:cNvSpPr txBox="1">
                <a:spLocks noChangeArrowheads="1"/>
              </p:cNvSpPr>
              <p:nvPr/>
            </p:nvSpPr>
            <p:spPr bwMode="auto">
              <a:xfrm>
                <a:off x="5380" y="6258"/>
                <a:ext cx="1575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 dirty="0" smtClean="0">
                    <a:latin typeface="Times New Roman" pitchFamily="18" charset="0"/>
                    <a:cs typeface="Times New Roman" pitchFamily="18" charset="0"/>
                  </a:rPr>
                  <a:t>在 </a:t>
                </a:r>
                <a:r>
                  <a:rPr lang="zh-CN" altLang="en-US" sz="1200" dirty="0">
                    <a:latin typeface="Times New Roman" pitchFamily="18" charset="0"/>
                    <a:cs typeface="Times New Roman" pitchFamily="18" charset="0"/>
                  </a:rPr>
                  <a:t>长沙</a:t>
                </a:r>
                <a:endParaRPr lang="zh-CN" altLang="en-US" sz="1200" dirty="0"/>
              </a:p>
            </p:txBody>
          </p:sp>
          <p:sp>
            <p:nvSpPr>
              <p:cNvPr id="136" name="Text Box 14"/>
              <p:cNvSpPr txBox="1">
                <a:spLocks noChangeArrowheads="1"/>
              </p:cNvSpPr>
              <p:nvPr/>
            </p:nvSpPr>
            <p:spPr bwMode="auto">
              <a:xfrm>
                <a:off x="7304" y="6258"/>
                <a:ext cx="1963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 dirty="0" smtClean="0">
                    <a:latin typeface="Times New Roman" pitchFamily="18" charset="0"/>
                    <a:cs typeface="Times New Roman" pitchFamily="18" charset="0"/>
                  </a:rPr>
                  <a:t>做了 报告</a:t>
                </a:r>
                <a:endParaRPr lang="zh-CN" altLang="en-US" sz="1200" dirty="0"/>
              </a:p>
            </p:txBody>
          </p:sp>
        </p:grpSp>
        <p:sp>
          <p:nvSpPr>
            <p:cNvPr id="104" name="Text Box 12"/>
            <p:cNvSpPr txBox="1">
              <a:spLocks noChangeArrowheads="1"/>
            </p:cNvSpPr>
            <p:nvPr/>
          </p:nvSpPr>
          <p:spPr bwMode="auto">
            <a:xfrm>
              <a:off x="621545" y="3470642"/>
              <a:ext cx="1958225" cy="562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Phrase Trans:</a:t>
              </a:r>
              <a:endParaRPr lang="zh-CN" altLang="en-US" sz="1200" dirty="0"/>
            </a:p>
          </p:txBody>
        </p:sp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2515910" y="3471845"/>
              <a:ext cx="1214438" cy="562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200" dirty="0"/>
            </a:p>
          </p:txBody>
        </p:sp>
        <p:sp>
          <p:nvSpPr>
            <p:cNvPr id="106" name="Text Box 10"/>
            <p:cNvSpPr txBox="1">
              <a:spLocks noChangeArrowheads="1"/>
            </p:cNvSpPr>
            <p:nvPr/>
          </p:nvSpPr>
          <p:spPr bwMode="auto">
            <a:xfrm>
              <a:off x="4120032" y="3471845"/>
              <a:ext cx="1630633" cy="562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in Changsha</a:t>
              </a:r>
              <a:endParaRPr lang="en-US" altLang="zh-CN" sz="12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6111992" y="3471845"/>
              <a:ext cx="2032337" cy="562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ve a talk </a:t>
              </a:r>
              <a:endParaRPr lang="en-US" altLang="zh-CN" sz="1200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</p:txBody>
        </p:sp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610786" y="4400487"/>
              <a:ext cx="1850645" cy="5629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Phrase Reorder:</a:t>
              </a:r>
              <a:endParaRPr lang="zh-CN" altLang="en-US" sz="1200" dirty="0"/>
            </a:p>
          </p:txBody>
        </p:sp>
        <p:cxnSp>
          <p:nvCxnSpPr>
            <p:cNvPr id="109" name="直接箭头连接符 108"/>
            <p:cNvCxnSpPr>
              <a:endCxn id="134" idx="0"/>
            </p:cNvCxnSpPr>
            <p:nvPr/>
          </p:nvCxnSpPr>
          <p:spPr>
            <a:xfrm>
              <a:off x="3118344" y="2012210"/>
              <a:ext cx="6227" cy="529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endCxn id="135" idx="0"/>
            </p:cNvCxnSpPr>
            <p:nvPr/>
          </p:nvCxnSpPr>
          <p:spPr>
            <a:xfrm>
              <a:off x="4188892" y="2012210"/>
              <a:ext cx="746457" cy="529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endCxn id="135" idx="0"/>
            </p:cNvCxnSpPr>
            <p:nvPr/>
          </p:nvCxnSpPr>
          <p:spPr>
            <a:xfrm flipH="1">
              <a:off x="4935349" y="2012210"/>
              <a:ext cx="241245" cy="529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endCxn id="136" idx="0"/>
            </p:cNvCxnSpPr>
            <p:nvPr/>
          </p:nvCxnSpPr>
          <p:spPr>
            <a:xfrm>
              <a:off x="6347030" y="2012210"/>
              <a:ext cx="781131" cy="529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endCxn id="136" idx="0"/>
            </p:cNvCxnSpPr>
            <p:nvPr/>
          </p:nvCxnSpPr>
          <p:spPr>
            <a:xfrm flipH="1">
              <a:off x="7128161" y="2012210"/>
              <a:ext cx="517686" cy="529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 Box 11"/>
            <p:cNvSpPr txBox="1">
              <a:spLocks noChangeArrowheads="1"/>
            </p:cNvSpPr>
            <p:nvPr/>
          </p:nvSpPr>
          <p:spPr bwMode="auto">
            <a:xfrm>
              <a:off x="2511125" y="4368371"/>
              <a:ext cx="1214438" cy="562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200" dirty="0"/>
            </a:p>
          </p:txBody>
        </p:sp>
        <p:sp>
          <p:nvSpPr>
            <p:cNvPr id="115" name="Text Box 10"/>
            <p:cNvSpPr txBox="1">
              <a:spLocks noChangeArrowheads="1"/>
            </p:cNvSpPr>
            <p:nvPr/>
          </p:nvSpPr>
          <p:spPr bwMode="auto">
            <a:xfrm>
              <a:off x="4104489" y="4368371"/>
              <a:ext cx="1630633" cy="562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ve a talk</a:t>
              </a:r>
              <a:endParaRPr lang="en-US" altLang="zh-CN" sz="12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</p:txBody>
        </p:sp>
        <p:sp>
          <p:nvSpPr>
            <p:cNvPr id="116" name="Text Box 9"/>
            <p:cNvSpPr txBox="1">
              <a:spLocks noChangeArrowheads="1"/>
            </p:cNvSpPr>
            <p:nvPr/>
          </p:nvSpPr>
          <p:spPr bwMode="auto">
            <a:xfrm>
              <a:off x="6096449" y="4368371"/>
              <a:ext cx="2032337" cy="562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n Changsha</a:t>
              </a:r>
              <a:endParaRPr lang="en-US" altLang="zh-CN" sz="1200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</p:txBody>
        </p:sp>
        <p:cxnSp>
          <p:nvCxnSpPr>
            <p:cNvPr id="117" name="直接箭头连接符 116"/>
            <p:cNvCxnSpPr>
              <a:stCxn id="106" idx="2"/>
              <a:endCxn id="116" idx="0"/>
            </p:cNvCxnSpPr>
            <p:nvPr/>
          </p:nvCxnSpPr>
          <p:spPr>
            <a:xfrm>
              <a:off x="4935349" y="4034805"/>
              <a:ext cx="2177269" cy="33356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7" idx="2"/>
              <a:endCxn id="115" idx="0"/>
            </p:cNvCxnSpPr>
            <p:nvPr/>
          </p:nvCxnSpPr>
          <p:spPr>
            <a:xfrm flipH="1">
              <a:off x="4919806" y="4034805"/>
              <a:ext cx="2208355" cy="33356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05" idx="2"/>
              <a:endCxn id="114" idx="0"/>
            </p:cNvCxnSpPr>
            <p:nvPr/>
          </p:nvCxnSpPr>
          <p:spPr>
            <a:xfrm flipH="1">
              <a:off x="3118344" y="4034805"/>
              <a:ext cx="4785" cy="33356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7"/>
            <p:cNvSpPr txBox="1">
              <a:spLocks noChangeArrowheads="1"/>
            </p:cNvSpPr>
            <p:nvPr/>
          </p:nvSpPr>
          <p:spPr bwMode="auto">
            <a:xfrm>
              <a:off x="653818" y="5282614"/>
              <a:ext cx="1850645" cy="5629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English:</a:t>
              </a:r>
              <a:endParaRPr lang="zh-CN" altLang="en-US" sz="1200" dirty="0"/>
            </a:p>
          </p:txBody>
        </p:sp>
        <p:sp>
          <p:nvSpPr>
            <p:cNvPr id="121" name="Text Box 11"/>
            <p:cNvSpPr txBox="1">
              <a:spLocks noChangeArrowheads="1"/>
            </p:cNvSpPr>
            <p:nvPr/>
          </p:nvSpPr>
          <p:spPr bwMode="auto">
            <a:xfrm>
              <a:off x="2330281" y="5250498"/>
              <a:ext cx="1588579" cy="562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200" dirty="0"/>
            </a:p>
          </p:txBody>
        </p:sp>
        <p:sp>
          <p:nvSpPr>
            <p:cNvPr id="122" name="Text Box 10"/>
            <p:cNvSpPr txBox="1">
              <a:spLocks noChangeArrowheads="1"/>
            </p:cNvSpPr>
            <p:nvPr/>
          </p:nvSpPr>
          <p:spPr bwMode="auto">
            <a:xfrm>
              <a:off x="3867813" y="5250498"/>
              <a:ext cx="2007503" cy="562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ve    a    talk</a:t>
              </a:r>
              <a:endParaRPr lang="en-US" altLang="zh-CN" sz="12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5859773" y="5250498"/>
              <a:ext cx="2032337" cy="562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200" dirty="0" smtClean="0">
                  <a:latin typeface="Times New Roman" pitchFamily="18" charset="0"/>
                  <a:cs typeface="Times New Roman" pitchFamily="18" charset="0"/>
                </a:rPr>
                <a:t>n     Changsha</a:t>
              </a:r>
              <a:endParaRPr lang="en-US" altLang="zh-CN" sz="1200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</p:txBody>
        </p:sp>
        <p:cxnSp>
          <p:nvCxnSpPr>
            <p:cNvPr id="124" name="直接箭头连接符 123"/>
            <p:cNvCxnSpPr>
              <a:stCxn id="134" idx="2"/>
              <a:endCxn id="105" idx="0"/>
            </p:cNvCxnSpPr>
            <p:nvPr/>
          </p:nvCxnSpPr>
          <p:spPr>
            <a:xfrm flipH="1">
              <a:off x="3123129" y="3104959"/>
              <a:ext cx="1442" cy="366886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35" idx="2"/>
              <a:endCxn id="106" idx="0"/>
            </p:cNvCxnSpPr>
            <p:nvPr/>
          </p:nvCxnSpPr>
          <p:spPr>
            <a:xfrm>
              <a:off x="4935349" y="3104959"/>
              <a:ext cx="0" cy="366886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36" idx="2"/>
              <a:endCxn id="107" idx="0"/>
            </p:cNvCxnSpPr>
            <p:nvPr/>
          </p:nvCxnSpPr>
          <p:spPr>
            <a:xfrm>
              <a:off x="7128161" y="3104959"/>
              <a:ext cx="0" cy="366886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4" idx="2"/>
              <a:endCxn id="121" idx="0"/>
            </p:cNvCxnSpPr>
            <p:nvPr/>
          </p:nvCxnSpPr>
          <p:spPr>
            <a:xfrm>
              <a:off x="3118344" y="4931331"/>
              <a:ext cx="6227" cy="31916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15" idx="2"/>
            </p:cNvCxnSpPr>
            <p:nvPr/>
          </p:nvCxnSpPr>
          <p:spPr>
            <a:xfrm flipH="1">
              <a:off x="4335449" y="4931331"/>
              <a:ext cx="584357" cy="4480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5" idx="2"/>
            </p:cNvCxnSpPr>
            <p:nvPr/>
          </p:nvCxnSpPr>
          <p:spPr>
            <a:xfrm flipH="1">
              <a:off x="4919805" y="4931331"/>
              <a:ext cx="1" cy="4480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5" idx="2"/>
            </p:cNvCxnSpPr>
            <p:nvPr/>
          </p:nvCxnSpPr>
          <p:spPr>
            <a:xfrm>
              <a:off x="4919806" y="4931331"/>
              <a:ext cx="561692" cy="4480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16" idx="2"/>
            </p:cNvCxnSpPr>
            <p:nvPr/>
          </p:nvCxnSpPr>
          <p:spPr>
            <a:xfrm flipH="1">
              <a:off x="6347030" y="4931331"/>
              <a:ext cx="765588" cy="4480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6" idx="2"/>
            </p:cNvCxnSpPr>
            <p:nvPr/>
          </p:nvCxnSpPr>
          <p:spPr>
            <a:xfrm>
              <a:off x="7112618" y="4931331"/>
              <a:ext cx="274386" cy="44802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32EDF7-F156-4A1B-BEF4-5AA72BC33C9E}" type="slidenum">
              <a:rPr lang="zh-CN" altLang="en-US" smtClean="0">
                <a:latin typeface="Arial" pitchFamily="34" charset="0"/>
              </a:rPr>
              <a:pPr/>
              <a:t>7</a:t>
            </a:fld>
            <a:endParaRPr lang="zh-CN" altLang="en-US" smtClean="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/>
              <p:cNvSpPr txBox="1">
                <a:spLocks/>
              </p:cNvSpPr>
              <p:nvPr/>
            </p:nvSpPr>
            <p:spPr>
              <a:xfrm>
                <a:off x="381000" y="95250"/>
                <a:ext cx="8229600" cy="105886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/>
              <a:p>
                <a:pPr algn="ctr" defTabSz="914400"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40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映射函数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4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sz="4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4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</m:e>
                    </m:d>
                  </m:oMath>
                </a14:m>
                <a:r>
                  <a:rPr lang="zh-CN" altLang="en-US" sz="40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40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发展</a:t>
                </a:r>
                <a:endParaRPr lang="zh-CN" altLang="en-US" sz="40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5250"/>
                <a:ext cx="8229600" cy="1058863"/>
              </a:xfrm>
              <a:prstGeom prst="rect">
                <a:avLst/>
              </a:prstGeom>
              <a:blipFill rotWithShape="1">
                <a:blip r:embed="rId3"/>
                <a:stretch>
                  <a:fillRect b="-5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381000" y="5854386"/>
            <a:ext cx="76085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1223317" y="3713197"/>
            <a:ext cx="185161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Phrase-based SMT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4426451" y="2510671"/>
            <a:ext cx="707108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876798" y="2092284"/>
            <a:ext cx="1165657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320929" y="1761440"/>
            <a:ext cx="1443051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1029"/>
          <p:cNvCxnSpPr/>
          <p:nvPr/>
        </p:nvCxnSpPr>
        <p:spPr>
          <a:xfrm>
            <a:off x="790148" y="5358977"/>
            <a:ext cx="0" cy="4954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29"/>
          <p:cNvCxnSpPr/>
          <p:nvPr/>
        </p:nvCxnSpPr>
        <p:spPr>
          <a:xfrm flipV="1">
            <a:off x="2266916" y="4051751"/>
            <a:ext cx="0" cy="76679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029"/>
          <p:cNvCxnSpPr/>
          <p:nvPr/>
        </p:nvCxnSpPr>
        <p:spPr>
          <a:xfrm flipV="1">
            <a:off x="4780005" y="2861308"/>
            <a:ext cx="0" cy="5133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029"/>
          <p:cNvCxnSpPr/>
          <p:nvPr/>
        </p:nvCxnSpPr>
        <p:spPr>
          <a:xfrm flipV="1">
            <a:off x="5560541" y="2447419"/>
            <a:ext cx="0" cy="5526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029"/>
          <p:cNvCxnSpPr/>
          <p:nvPr/>
        </p:nvCxnSpPr>
        <p:spPr>
          <a:xfrm flipV="1">
            <a:off x="6042454" y="2116999"/>
            <a:ext cx="1" cy="744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135240" y="5041595"/>
            <a:ext cx="1198606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Model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994934" y="4918342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4653395" y="3374643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133559" y="3055758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2017.5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5773290" y="2883729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2017.6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>
            <a:stCxn id="50" idx="0"/>
          </p:cNvCxnSpPr>
          <p:nvPr/>
        </p:nvCxnSpPr>
        <p:spPr>
          <a:xfrm flipV="1">
            <a:off x="761427" y="5732830"/>
            <a:ext cx="584091" cy="121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2" idx="0"/>
          </p:cNvCxnSpPr>
          <p:nvPr/>
        </p:nvCxnSpPr>
        <p:spPr>
          <a:xfrm flipV="1">
            <a:off x="1333846" y="4918342"/>
            <a:ext cx="994855" cy="82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0"/>
          </p:cNvCxnSpPr>
          <p:nvPr/>
        </p:nvCxnSpPr>
        <p:spPr>
          <a:xfrm flipV="1">
            <a:off x="2328701" y="4337222"/>
            <a:ext cx="2117180" cy="581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4445881" y="3374643"/>
            <a:ext cx="334124" cy="96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780005" y="2849225"/>
            <a:ext cx="1262449" cy="525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6042455" y="2679948"/>
            <a:ext cx="1705231" cy="181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下箭头 36"/>
          <p:cNvSpPr>
            <a:spLocks noChangeArrowheads="1"/>
          </p:cNvSpPr>
          <p:nvPr/>
        </p:nvSpPr>
        <p:spPr bwMode="auto">
          <a:xfrm>
            <a:off x="793044" y="1602373"/>
            <a:ext cx="393048" cy="1683419"/>
          </a:xfrm>
          <a:prstGeom prst="downArrow">
            <a:avLst>
              <a:gd name="adj1" fmla="val 50000"/>
              <a:gd name="adj2" fmla="val 50019"/>
            </a:avLst>
          </a:prstGeom>
          <a:solidFill>
            <a:srgbClr val="FF33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6" name="流程图: 手动操作 145"/>
          <p:cNvSpPr/>
          <p:nvPr/>
        </p:nvSpPr>
        <p:spPr>
          <a:xfrm>
            <a:off x="1098945" y="1518739"/>
            <a:ext cx="3467303" cy="17670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符号映射</a:t>
            </a:r>
            <a:endParaRPr lang="zh-CN" altLang="en-US" sz="3200" b="1" dirty="0"/>
          </a:p>
        </p:txBody>
      </p:sp>
      <p:grpSp>
        <p:nvGrpSpPr>
          <p:cNvPr id="147" name="组合 146"/>
          <p:cNvGrpSpPr/>
          <p:nvPr/>
        </p:nvGrpSpPr>
        <p:grpSpPr>
          <a:xfrm>
            <a:off x="3924282" y="3713197"/>
            <a:ext cx="4976564" cy="2581939"/>
            <a:chOff x="150813" y="1566957"/>
            <a:chExt cx="8123237" cy="4705256"/>
          </a:xfrm>
        </p:grpSpPr>
        <p:sp>
          <p:nvSpPr>
            <p:cNvPr id="148" name="圆角矩形 14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41342" y="1566957"/>
              <a:ext cx="972000" cy="487018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我</a:t>
              </a:r>
            </a:p>
          </p:txBody>
        </p:sp>
        <p:sp>
          <p:nvSpPr>
            <p:cNvPr id="149" name="圆角矩形 1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642145" y="1566957"/>
              <a:ext cx="972000" cy="487018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在</a:t>
              </a:r>
            </a:p>
          </p:txBody>
        </p:sp>
        <p:sp>
          <p:nvSpPr>
            <p:cNvPr id="150" name="圆角矩形 14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163837" y="1566957"/>
              <a:ext cx="972000" cy="487018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长沙</a:t>
              </a:r>
            </a:p>
          </p:txBody>
        </p:sp>
        <p:sp>
          <p:nvSpPr>
            <p:cNvPr id="151" name="圆角矩形 15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43145" y="1566957"/>
              <a:ext cx="972000" cy="487018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做了</a:t>
              </a:r>
            </a:p>
          </p:txBody>
        </p:sp>
        <p:sp>
          <p:nvSpPr>
            <p:cNvPr id="152" name="圆角矩形 15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247267" y="1566957"/>
              <a:ext cx="972000" cy="487018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报告</a:t>
              </a:r>
            </a:p>
          </p:txBody>
        </p:sp>
        <p:grpSp>
          <p:nvGrpSpPr>
            <p:cNvPr id="153" name="组合 152"/>
            <p:cNvGrpSpPr>
              <a:grpSpLocks/>
            </p:cNvGrpSpPr>
            <p:nvPr/>
          </p:nvGrpSpPr>
          <p:grpSpPr bwMode="auto">
            <a:xfrm>
              <a:off x="1898650" y="2708275"/>
              <a:ext cx="1404938" cy="635000"/>
              <a:chOff x="814818" y="3128199"/>
              <a:chExt cx="1404997" cy="635593"/>
            </a:xfrm>
          </p:grpSpPr>
          <p:sp>
            <p:nvSpPr>
              <p:cNvPr id="272" name="椭圆 27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07064" y="3439640"/>
                <a:ext cx="312751" cy="324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73" name="直接箭头连接符 272">
                <a:extLst>
                  <a:ext uri="{FF2B5EF4-FFF2-40B4-BE49-F238E27FC236}"/>
                </a:extLst>
              </p:cNvPr>
              <p:cNvCxnSpPr>
                <a:endCxn id="272" idx="0"/>
              </p:cNvCxnSpPr>
              <p:nvPr/>
            </p:nvCxnSpPr>
            <p:spPr>
              <a:xfrm>
                <a:off x="2061058" y="3128199"/>
                <a:ext cx="1587" cy="3114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>
                <a:extLst>
                  <a:ext uri="{FF2B5EF4-FFF2-40B4-BE49-F238E27FC236}"/>
                </a:extLst>
              </p:cNvPr>
              <p:cNvCxnSpPr>
                <a:endCxn id="272" idx="2"/>
              </p:cNvCxnSpPr>
              <p:nvPr/>
            </p:nvCxnSpPr>
            <p:spPr>
              <a:xfrm>
                <a:off x="814818" y="3601716"/>
                <a:ext cx="109224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/>
            <p:cNvGrpSpPr>
              <a:grpSpLocks/>
            </p:cNvGrpSpPr>
            <p:nvPr/>
          </p:nvGrpSpPr>
          <p:grpSpPr bwMode="auto">
            <a:xfrm>
              <a:off x="3449638" y="2716213"/>
              <a:ext cx="1404937" cy="635000"/>
              <a:chOff x="814818" y="3128199"/>
              <a:chExt cx="1404997" cy="635593"/>
            </a:xfrm>
          </p:grpSpPr>
          <p:sp>
            <p:nvSpPr>
              <p:cNvPr id="269" name="椭圆 26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07065" y="3439640"/>
                <a:ext cx="312750" cy="324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70" name="直接箭头连接符 269">
                <a:extLst>
                  <a:ext uri="{FF2B5EF4-FFF2-40B4-BE49-F238E27FC236}"/>
                </a:extLst>
              </p:cNvPr>
              <p:cNvCxnSpPr>
                <a:endCxn id="269" idx="0"/>
              </p:cNvCxnSpPr>
              <p:nvPr/>
            </p:nvCxnSpPr>
            <p:spPr>
              <a:xfrm>
                <a:off x="2061058" y="3128199"/>
                <a:ext cx="1588" cy="3114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/>
                </a:extLst>
              </p:cNvPr>
              <p:cNvCxnSpPr>
                <a:endCxn id="269" idx="2"/>
              </p:cNvCxnSpPr>
              <p:nvPr/>
            </p:nvCxnSpPr>
            <p:spPr>
              <a:xfrm>
                <a:off x="814818" y="3601716"/>
                <a:ext cx="109224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>
              <a:grpSpLocks/>
            </p:cNvGrpSpPr>
            <p:nvPr/>
          </p:nvGrpSpPr>
          <p:grpSpPr bwMode="auto">
            <a:xfrm>
              <a:off x="5014913" y="2716213"/>
              <a:ext cx="1336675" cy="636587"/>
              <a:chOff x="883464" y="3128199"/>
              <a:chExt cx="1336351" cy="635593"/>
            </a:xfrm>
          </p:grpSpPr>
          <p:sp>
            <p:nvSpPr>
              <p:cNvPr id="266" name="椭圆 265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07153" y="3438863"/>
                <a:ext cx="312662" cy="3249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67" name="直接箭头连接符 266">
                <a:extLst>
                  <a:ext uri="{FF2B5EF4-FFF2-40B4-BE49-F238E27FC236}"/>
                </a:extLst>
              </p:cNvPr>
              <p:cNvCxnSpPr>
                <a:endCxn id="266" idx="0"/>
              </p:cNvCxnSpPr>
              <p:nvPr/>
            </p:nvCxnSpPr>
            <p:spPr>
              <a:xfrm>
                <a:off x="2061103" y="3128199"/>
                <a:ext cx="1587" cy="3106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/>
                </a:extLst>
              </p:cNvPr>
              <p:cNvCxnSpPr>
                <a:endCxn id="266" idx="2"/>
              </p:cNvCxnSpPr>
              <p:nvPr/>
            </p:nvCxnSpPr>
            <p:spPr>
              <a:xfrm>
                <a:off x="883464" y="3592610"/>
                <a:ext cx="1023689" cy="95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>
              <a:grpSpLocks/>
            </p:cNvGrpSpPr>
            <p:nvPr/>
          </p:nvGrpSpPr>
          <p:grpSpPr bwMode="auto">
            <a:xfrm>
              <a:off x="6461125" y="2716213"/>
              <a:ext cx="1465263" cy="636587"/>
              <a:chOff x="770917" y="3128199"/>
              <a:chExt cx="1464138" cy="635593"/>
            </a:xfrm>
          </p:grpSpPr>
          <p:sp>
            <p:nvSpPr>
              <p:cNvPr id="263" name="椭圆 26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22557" y="3438863"/>
                <a:ext cx="312498" cy="3249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64" name="直接箭头连接符 263">
                <a:extLst>
                  <a:ext uri="{FF2B5EF4-FFF2-40B4-BE49-F238E27FC236}"/>
                </a:extLst>
              </p:cNvPr>
              <p:cNvCxnSpPr>
                <a:endCxn id="263" idx="0"/>
              </p:cNvCxnSpPr>
              <p:nvPr/>
            </p:nvCxnSpPr>
            <p:spPr>
              <a:xfrm>
                <a:off x="2076427" y="3128199"/>
                <a:ext cx="1586" cy="3106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>
                <a:extLst>
                  <a:ext uri="{FF2B5EF4-FFF2-40B4-BE49-F238E27FC236}"/>
                </a:extLst>
              </p:cNvPr>
              <p:cNvCxnSpPr>
                <a:endCxn id="263" idx="2"/>
              </p:cNvCxnSpPr>
              <p:nvPr/>
            </p:nvCxnSpPr>
            <p:spPr>
              <a:xfrm>
                <a:off x="770917" y="3602120"/>
                <a:ext cx="11516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组合 156"/>
            <p:cNvGrpSpPr>
              <a:grpSpLocks/>
            </p:cNvGrpSpPr>
            <p:nvPr/>
          </p:nvGrpSpPr>
          <p:grpSpPr bwMode="auto">
            <a:xfrm>
              <a:off x="1096963" y="5389563"/>
              <a:ext cx="900112" cy="873125"/>
              <a:chOff x="983072" y="5389685"/>
              <a:chExt cx="900000" cy="873700"/>
            </a:xfrm>
          </p:grpSpPr>
          <p:sp>
            <p:nvSpPr>
              <p:cNvPr id="261" name="圆角矩形 26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983072" y="5776367"/>
                <a:ext cx="900000" cy="487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I</a:t>
                </a:r>
                <a:endPara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2" name="直接箭头连接符 261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H="1">
                <a:off x="1443390" y="5389685"/>
                <a:ext cx="4761" cy="3860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>
              <a:grpSpLocks/>
            </p:cNvGrpSpPr>
            <p:nvPr/>
          </p:nvGrpSpPr>
          <p:grpSpPr bwMode="auto">
            <a:xfrm>
              <a:off x="1795463" y="3768726"/>
              <a:ext cx="4404519" cy="1447800"/>
              <a:chOff x="1287449" y="3997829"/>
              <a:chExt cx="4408904" cy="1448580"/>
            </a:xfrm>
          </p:grpSpPr>
          <p:sp>
            <p:nvSpPr>
              <p:cNvPr id="257" name="椭圆 256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96179" y="4741179"/>
                <a:ext cx="313048" cy="324025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58" name="直接箭头连接符 257">
                <a:extLst>
                  <a:ext uri="{FF2B5EF4-FFF2-40B4-BE49-F238E27FC236}"/>
                </a:extLst>
              </p:cNvPr>
              <p:cNvCxnSpPr>
                <a:endCxn id="257" idx="2"/>
              </p:cNvCxnSpPr>
              <p:nvPr/>
            </p:nvCxnSpPr>
            <p:spPr>
              <a:xfrm>
                <a:off x="1287449" y="4903191"/>
                <a:ext cx="70873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/>
                </a:extLst>
              </p:cNvPr>
              <p:cNvCxnSpPr>
                <a:endCxn id="257" idx="3"/>
              </p:cNvCxnSpPr>
              <p:nvPr/>
            </p:nvCxnSpPr>
            <p:spPr>
              <a:xfrm flipV="1">
                <a:off x="1287449" y="5017553"/>
                <a:ext cx="754813" cy="4288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/>
                </a:extLst>
              </p:cNvPr>
              <p:cNvCxnSpPr>
                <a:stCxn id="191" idx="4"/>
                <a:endCxn id="257" idx="0"/>
              </p:cNvCxnSpPr>
              <p:nvPr/>
            </p:nvCxnSpPr>
            <p:spPr>
              <a:xfrm flipH="1">
                <a:off x="2152704" y="3997829"/>
                <a:ext cx="3543649" cy="7433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组合 158"/>
            <p:cNvGrpSpPr>
              <a:grpSpLocks/>
            </p:cNvGrpSpPr>
            <p:nvPr/>
          </p:nvGrpSpPr>
          <p:grpSpPr bwMode="auto">
            <a:xfrm>
              <a:off x="2497138" y="4835525"/>
              <a:ext cx="312737" cy="563563"/>
              <a:chOff x="872063" y="5065449"/>
              <a:chExt cx="312821" cy="563637"/>
            </a:xfrm>
          </p:grpSpPr>
          <p:sp>
            <p:nvSpPr>
              <p:cNvPr id="255" name="椭圆 25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72063" y="5303605"/>
                <a:ext cx="312821" cy="325481"/>
              </a:xfrm>
              <a:prstGeom prst="ellipse">
                <a:avLst/>
              </a:prstGeom>
              <a:solidFill>
                <a:srgbClr val="FFC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56" name="直接箭头连接符 255">
                <a:extLst>
                  <a:ext uri="{FF2B5EF4-FFF2-40B4-BE49-F238E27FC236}"/>
                </a:extLst>
              </p:cNvPr>
              <p:cNvCxnSpPr>
                <a:endCxn id="255" idx="0"/>
              </p:cNvCxnSpPr>
              <p:nvPr/>
            </p:nvCxnSpPr>
            <p:spPr>
              <a:xfrm>
                <a:off x="1029267" y="5065449"/>
                <a:ext cx="0" cy="2381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组合 159"/>
            <p:cNvGrpSpPr>
              <a:grpSpLocks/>
            </p:cNvGrpSpPr>
            <p:nvPr/>
          </p:nvGrpSpPr>
          <p:grpSpPr bwMode="auto">
            <a:xfrm>
              <a:off x="2149475" y="5378450"/>
              <a:ext cx="977901" cy="884238"/>
              <a:chOff x="2036264" y="5378931"/>
              <a:chExt cx="975961" cy="884454"/>
            </a:xfrm>
          </p:grpSpPr>
          <p:sp>
            <p:nvSpPr>
              <p:cNvPr id="253" name="圆角矩形 25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036264" y="5776367"/>
                <a:ext cx="975961" cy="487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gave</a:t>
                </a:r>
                <a:endPara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4" name="直接箭头连接符 253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H="1">
                <a:off x="2528998" y="5378931"/>
                <a:ext cx="4753" cy="3874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>
              <a:grpSpLocks/>
            </p:cNvGrpSpPr>
            <p:nvPr/>
          </p:nvGrpSpPr>
          <p:grpSpPr bwMode="auto">
            <a:xfrm>
              <a:off x="2871788" y="3760788"/>
              <a:ext cx="4603750" cy="1446212"/>
              <a:chOff x="1287449" y="3999372"/>
              <a:chExt cx="4604174" cy="1447037"/>
            </a:xfrm>
          </p:grpSpPr>
          <p:sp>
            <p:nvSpPr>
              <p:cNvPr id="249" name="椭圆 24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97126" y="4741157"/>
                <a:ext cx="312767" cy="324035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50" name="直接箭头连接符 249">
                <a:extLst>
                  <a:ext uri="{FF2B5EF4-FFF2-40B4-BE49-F238E27FC236}"/>
                </a:extLst>
              </p:cNvPr>
              <p:cNvCxnSpPr>
                <a:endCxn id="249" idx="2"/>
              </p:cNvCxnSpPr>
              <p:nvPr/>
            </p:nvCxnSpPr>
            <p:spPr>
              <a:xfrm>
                <a:off x="1287449" y="4903174"/>
                <a:ext cx="70967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箭头连接符 250">
                <a:extLst>
                  <a:ext uri="{FF2B5EF4-FFF2-40B4-BE49-F238E27FC236}"/>
                </a:extLst>
              </p:cNvPr>
              <p:cNvCxnSpPr>
                <a:endCxn id="249" idx="3"/>
              </p:cNvCxnSpPr>
              <p:nvPr/>
            </p:nvCxnSpPr>
            <p:spPr>
              <a:xfrm flipV="1">
                <a:off x="1287449" y="5017539"/>
                <a:ext cx="754131" cy="4288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箭头连接符 251">
                <a:extLst>
                  <a:ext uri="{FF2B5EF4-FFF2-40B4-BE49-F238E27FC236}"/>
                </a:extLst>
              </p:cNvPr>
              <p:cNvCxnSpPr>
                <a:endCxn id="249" idx="0"/>
              </p:cNvCxnSpPr>
              <p:nvPr/>
            </p:nvCxnSpPr>
            <p:spPr>
              <a:xfrm flipH="1">
                <a:off x="2152716" y="3999372"/>
                <a:ext cx="3738907" cy="7417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/>
            <p:cNvGrpSpPr>
              <a:grpSpLocks/>
            </p:cNvGrpSpPr>
            <p:nvPr/>
          </p:nvGrpSpPr>
          <p:grpSpPr bwMode="auto">
            <a:xfrm>
              <a:off x="3543300" y="4838700"/>
              <a:ext cx="312738" cy="563563"/>
              <a:chOff x="872063" y="5065449"/>
              <a:chExt cx="312821" cy="563637"/>
            </a:xfrm>
          </p:grpSpPr>
          <p:sp>
            <p:nvSpPr>
              <p:cNvPr id="247" name="椭圆 246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72063" y="5303605"/>
                <a:ext cx="312821" cy="325481"/>
              </a:xfrm>
              <a:prstGeom prst="ellipse">
                <a:avLst/>
              </a:prstGeom>
              <a:solidFill>
                <a:srgbClr val="FFC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48" name="直接箭头连接符 247">
                <a:extLst>
                  <a:ext uri="{FF2B5EF4-FFF2-40B4-BE49-F238E27FC236}"/>
                </a:extLst>
              </p:cNvPr>
              <p:cNvCxnSpPr>
                <a:endCxn id="247" idx="0"/>
              </p:cNvCxnSpPr>
              <p:nvPr/>
            </p:nvCxnSpPr>
            <p:spPr>
              <a:xfrm>
                <a:off x="1029268" y="5065449"/>
                <a:ext cx="0" cy="2381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/>
            <p:cNvGrpSpPr>
              <a:grpSpLocks/>
            </p:cNvGrpSpPr>
            <p:nvPr/>
          </p:nvGrpSpPr>
          <p:grpSpPr bwMode="auto">
            <a:xfrm>
              <a:off x="3313113" y="5399088"/>
              <a:ext cx="720725" cy="863600"/>
              <a:chOff x="3199131" y="5399181"/>
              <a:chExt cx="720000" cy="864204"/>
            </a:xfrm>
          </p:grpSpPr>
          <p:sp>
            <p:nvSpPr>
              <p:cNvPr id="245" name="圆角矩形 24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3199131" y="5776367"/>
                <a:ext cx="720000" cy="487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a</a:t>
                </a:r>
                <a:endPara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" name="直接箭头连接符 245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H="1">
                <a:off x="3574990" y="5399181"/>
                <a:ext cx="4758" cy="3860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>
              <a:grpSpLocks/>
            </p:cNvGrpSpPr>
            <p:nvPr/>
          </p:nvGrpSpPr>
          <p:grpSpPr bwMode="auto">
            <a:xfrm>
              <a:off x="4335463" y="5399088"/>
              <a:ext cx="1223962" cy="863600"/>
              <a:chOff x="4221853" y="5399181"/>
              <a:chExt cx="1224000" cy="864204"/>
            </a:xfrm>
          </p:grpSpPr>
          <p:sp>
            <p:nvSpPr>
              <p:cNvPr id="243" name="圆角矩形 24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4221853" y="5776367"/>
                <a:ext cx="1224000" cy="487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talk</a:t>
                </a:r>
                <a:endPara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4" name="直接箭头连接符 243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H="1">
                <a:off x="4834647" y="5399181"/>
                <a:ext cx="4762" cy="3860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组合 164"/>
            <p:cNvGrpSpPr>
              <a:grpSpLocks/>
            </p:cNvGrpSpPr>
            <p:nvPr/>
          </p:nvGrpSpPr>
          <p:grpSpPr bwMode="auto">
            <a:xfrm>
              <a:off x="5929313" y="5389563"/>
              <a:ext cx="647700" cy="873125"/>
              <a:chOff x="5814401" y="5389685"/>
              <a:chExt cx="648000" cy="873700"/>
            </a:xfrm>
          </p:grpSpPr>
          <p:sp>
            <p:nvSpPr>
              <p:cNvPr id="241" name="圆角矩形 24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5814401" y="5776367"/>
                <a:ext cx="648000" cy="487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in</a:t>
                </a:r>
                <a:endPara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2" name="直接箭头连接符 241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H="1">
                <a:off x="6119342" y="5389685"/>
                <a:ext cx="4764" cy="38601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组合 165"/>
            <p:cNvGrpSpPr>
              <a:grpSpLocks/>
            </p:cNvGrpSpPr>
            <p:nvPr/>
          </p:nvGrpSpPr>
          <p:grpSpPr bwMode="auto">
            <a:xfrm>
              <a:off x="6942138" y="5399088"/>
              <a:ext cx="1331912" cy="873125"/>
              <a:chOff x="6828190" y="5399181"/>
              <a:chExt cx="1332000" cy="872487"/>
            </a:xfrm>
          </p:grpSpPr>
          <p:sp>
            <p:nvSpPr>
              <p:cNvPr id="239" name="圆角矩形 23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6828190" y="5784650"/>
                <a:ext cx="1332000" cy="487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200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Changsha</a:t>
                </a:r>
                <a:endParaRPr lang="zh-CN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直接箭头连接符 239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H="1">
                <a:off x="7506097" y="5399181"/>
                <a:ext cx="4763" cy="3870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>
              <a:grpSpLocks/>
            </p:cNvGrpSpPr>
            <p:nvPr/>
          </p:nvGrpSpPr>
          <p:grpSpPr bwMode="auto">
            <a:xfrm>
              <a:off x="3930650" y="3863975"/>
              <a:ext cx="3590925" cy="1358900"/>
              <a:chOff x="1119468" y="4091174"/>
              <a:chExt cx="3591913" cy="1358452"/>
            </a:xfrm>
          </p:grpSpPr>
          <p:sp>
            <p:nvSpPr>
              <p:cNvPr id="235" name="椭圆 23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96009" y="4740248"/>
                <a:ext cx="312824" cy="325330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36" name="直接箭头连接符 235">
                <a:extLst>
                  <a:ext uri="{FF2B5EF4-FFF2-40B4-BE49-F238E27FC236}"/>
                </a:extLst>
              </p:cNvPr>
              <p:cNvCxnSpPr>
                <a:endCxn id="235" idx="2"/>
              </p:cNvCxnSpPr>
              <p:nvPr/>
            </p:nvCxnSpPr>
            <p:spPr>
              <a:xfrm>
                <a:off x="1119468" y="4903706"/>
                <a:ext cx="87654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箭头连接符 236">
                <a:extLst>
                  <a:ext uri="{FF2B5EF4-FFF2-40B4-BE49-F238E27FC236}"/>
                </a:extLst>
              </p:cNvPr>
              <p:cNvCxnSpPr>
                <a:endCxn id="235" idx="3"/>
              </p:cNvCxnSpPr>
              <p:nvPr/>
            </p:nvCxnSpPr>
            <p:spPr>
              <a:xfrm flipV="1">
                <a:off x="1119468" y="5017968"/>
                <a:ext cx="922592" cy="4316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>
                <a:extLst>
                  <a:ext uri="{FF2B5EF4-FFF2-40B4-BE49-F238E27FC236}"/>
                </a:extLst>
              </p:cNvPr>
              <p:cNvCxnSpPr/>
              <p:nvPr/>
            </p:nvCxnSpPr>
            <p:spPr>
              <a:xfrm flipH="1">
                <a:off x="2153215" y="4091174"/>
                <a:ext cx="2558166" cy="6490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组合 167"/>
            <p:cNvGrpSpPr>
              <a:grpSpLocks/>
            </p:cNvGrpSpPr>
            <p:nvPr/>
          </p:nvGrpSpPr>
          <p:grpSpPr bwMode="auto">
            <a:xfrm>
              <a:off x="4800600" y="4833938"/>
              <a:ext cx="312738" cy="563562"/>
              <a:chOff x="872063" y="5065449"/>
              <a:chExt cx="312821" cy="563637"/>
            </a:xfrm>
          </p:grpSpPr>
          <p:sp>
            <p:nvSpPr>
              <p:cNvPr id="233" name="椭圆 23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72063" y="5303606"/>
                <a:ext cx="312821" cy="325480"/>
              </a:xfrm>
              <a:prstGeom prst="ellipse">
                <a:avLst/>
              </a:prstGeom>
              <a:solidFill>
                <a:srgbClr val="FFC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34" name="直接箭头连接符 233">
                <a:extLst>
                  <a:ext uri="{FF2B5EF4-FFF2-40B4-BE49-F238E27FC236}"/>
                </a:extLst>
              </p:cNvPr>
              <p:cNvCxnSpPr>
                <a:endCxn id="233" idx="0"/>
              </p:cNvCxnSpPr>
              <p:nvPr/>
            </p:nvCxnSpPr>
            <p:spPr>
              <a:xfrm>
                <a:off x="1029268" y="5065449"/>
                <a:ext cx="0" cy="2381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组合 168"/>
            <p:cNvGrpSpPr>
              <a:grpSpLocks/>
            </p:cNvGrpSpPr>
            <p:nvPr/>
          </p:nvGrpSpPr>
          <p:grpSpPr bwMode="auto">
            <a:xfrm>
              <a:off x="3226594" y="3863975"/>
              <a:ext cx="3191669" cy="1366838"/>
              <a:chOff x="-884116" y="4082632"/>
              <a:chExt cx="3193188" cy="1366994"/>
            </a:xfrm>
          </p:grpSpPr>
          <p:sp>
            <p:nvSpPr>
              <p:cNvPr id="229" name="椭圆 228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96185" y="4739932"/>
                <a:ext cx="312887" cy="325475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30" name="直接箭头连接符 229">
                <a:extLst>
                  <a:ext uri="{FF2B5EF4-FFF2-40B4-BE49-F238E27FC236}"/>
                </a:extLst>
              </p:cNvPr>
              <p:cNvCxnSpPr>
                <a:endCxn id="229" idx="2"/>
              </p:cNvCxnSpPr>
              <p:nvPr/>
            </p:nvCxnSpPr>
            <p:spPr>
              <a:xfrm>
                <a:off x="1119468" y="4903464"/>
                <a:ext cx="87671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箭头连接符 230">
                <a:extLst>
                  <a:ext uri="{FF2B5EF4-FFF2-40B4-BE49-F238E27FC236}"/>
                </a:extLst>
              </p:cNvPr>
              <p:cNvCxnSpPr>
                <a:endCxn id="229" idx="3"/>
              </p:cNvCxnSpPr>
              <p:nvPr/>
            </p:nvCxnSpPr>
            <p:spPr>
              <a:xfrm flipV="1">
                <a:off x="1119468" y="5017777"/>
                <a:ext cx="922777" cy="4318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箭头连接符 231">
                <a:extLst>
                  <a:ext uri="{FF2B5EF4-FFF2-40B4-BE49-F238E27FC236}"/>
                </a:extLst>
              </p:cNvPr>
              <p:cNvCxnSpPr>
                <a:endCxn id="229" idx="0"/>
              </p:cNvCxnSpPr>
              <p:nvPr/>
            </p:nvCxnSpPr>
            <p:spPr>
              <a:xfrm>
                <a:off x="-884116" y="4082632"/>
                <a:ext cx="3036745" cy="657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>
              <a:grpSpLocks/>
            </p:cNvGrpSpPr>
            <p:nvPr/>
          </p:nvGrpSpPr>
          <p:grpSpPr bwMode="auto">
            <a:xfrm>
              <a:off x="6088063" y="4835525"/>
              <a:ext cx="312737" cy="565150"/>
              <a:chOff x="872063" y="5065449"/>
              <a:chExt cx="312821" cy="563637"/>
            </a:xfrm>
          </p:grpSpPr>
          <p:sp>
            <p:nvSpPr>
              <p:cNvPr id="227" name="椭圆 226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72063" y="5304520"/>
                <a:ext cx="312821" cy="324566"/>
              </a:xfrm>
              <a:prstGeom prst="ellipse">
                <a:avLst/>
              </a:prstGeom>
              <a:solidFill>
                <a:srgbClr val="FFC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28" name="直接箭头连接符 227">
                <a:extLst>
                  <a:ext uri="{FF2B5EF4-FFF2-40B4-BE49-F238E27FC236}"/>
                </a:extLst>
              </p:cNvPr>
              <p:cNvCxnSpPr>
                <a:endCxn id="227" idx="0"/>
              </p:cNvCxnSpPr>
              <p:nvPr/>
            </p:nvCxnSpPr>
            <p:spPr>
              <a:xfrm>
                <a:off x="1029267" y="5065449"/>
                <a:ext cx="0" cy="2390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组合 170"/>
            <p:cNvGrpSpPr>
              <a:grpSpLocks/>
            </p:cNvGrpSpPr>
            <p:nvPr/>
          </p:nvGrpSpPr>
          <p:grpSpPr bwMode="auto">
            <a:xfrm>
              <a:off x="4857750" y="3797300"/>
              <a:ext cx="2930525" cy="1425575"/>
              <a:chOff x="-621404" y="4012206"/>
              <a:chExt cx="2930476" cy="1425255"/>
            </a:xfrm>
          </p:grpSpPr>
          <p:sp>
            <p:nvSpPr>
              <p:cNvPr id="223" name="椭圆 222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96340" y="4740705"/>
                <a:ext cx="312732" cy="325364"/>
              </a:xfrm>
              <a:prstGeom prst="ellipse">
                <a:avLst/>
              </a:prstGeom>
              <a:solidFill>
                <a:srgbClr val="FF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24" name="直接箭头连接符 223">
                <a:extLst>
                  <a:ext uri="{FF2B5EF4-FFF2-40B4-BE49-F238E27FC236}"/>
                </a:extLst>
              </p:cNvPr>
              <p:cNvCxnSpPr>
                <a:endCxn id="223" idx="2"/>
              </p:cNvCxnSpPr>
              <p:nvPr/>
            </p:nvCxnSpPr>
            <p:spPr>
              <a:xfrm>
                <a:off x="991469" y="4902594"/>
                <a:ext cx="100487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箭头连接符 224">
                <a:extLst>
                  <a:ext uri="{FF2B5EF4-FFF2-40B4-BE49-F238E27FC236}"/>
                </a:extLst>
              </p:cNvPr>
              <p:cNvCxnSpPr>
                <a:endCxn id="223" idx="3"/>
              </p:cNvCxnSpPr>
              <p:nvPr/>
            </p:nvCxnSpPr>
            <p:spPr>
              <a:xfrm flipV="1">
                <a:off x="991469" y="5018455"/>
                <a:ext cx="1050907" cy="4190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-621404" y="4012206"/>
                <a:ext cx="2800303" cy="7491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组合 171"/>
            <p:cNvGrpSpPr>
              <a:grpSpLocks/>
            </p:cNvGrpSpPr>
            <p:nvPr/>
          </p:nvGrpSpPr>
          <p:grpSpPr bwMode="auto">
            <a:xfrm>
              <a:off x="7472363" y="4846638"/>
              <a:ext cx="312737" cy="563562"/>
              <a:chOff x="872063" y="5065449"/>
              <a:chExt cx="312821" cy="563637"/>
            </a:xfrm>
          </p:grpSpPr>
          <p:sp>
            <p:nvSpPr>
              <p:cNvPr id="221" name="椭圆 22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872063" y="5303606"/>
                <a:ext cx="312821" cy="325480"/>
              </a:xfrm>
              <a:prstGeom prst="ellipse">
                <a:avLst/>
              </a:prstGeom>
              <a:solidFill>
                <a:srgbClr val="FFC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222" name="直接箭头连接符 221">
                <a:extLst>
                  <a:ext uri="{FF2B5EF4-FFF2-40B4-BE49-F238E27FC236}"/>
                </a:extLst>
              </p:cNvPr>
              <p:cNvCxnSpPr>
                <a:endCxn id="221" idx="0"/>
              </p:cNvCxnSpPr>
              <p:nvPr/>
            </p:nvCxnSpPr>
            <p:spPr>
              <a:xfrm>
                <a:off x="1029267" y="5065449"/>
                <a:ext cx="0" cy="2381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>
              <a:grpSpLocks/>
            </p:cNvGrpSpPr>
            <p:nvPr/>
          </p:nvGrpSpPr>
          <p:grpSpPr bwMode="auto">
            <a:xfrm>
              <a:off x="150813" y="2071688"/>
              <a:ext cx="7759700" cy="723809"/>
              <a:chOff x="35866" y="2070917"/>
              <a:chExt cx="7760492" cy="723862"/>
            </a:xfrm>
          </p:grpSpPr>
          <p:grpSp>
            <p:nvGrpSpPr>
              <p:cNvPr id="209" name="组合 17"/>
              <p:cNvGrpSpPr>
                <a:grpSpLocks/>
              </p:cNvGrpSpPr>
              <p:nvPr/>
            </p:nvGrpSpPr>
            <p:grpSpPr bwMode="auto">
              <a:xfrm>
                <a:off x="1325974" y="2070917"/>
                <a:ext cx="6470384" cy="618534"/>
                <a:chOff x="1000338" y="2492606"/>
                <a:chExt cx="6704045" cy="635593"/>
              </a:xfrm>
            </p:grpSpPr>
            <p:sp>
              <p:nvSpPr>
                <p:cNvPr id="211" name="椭圆 210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1001023" y="2804203"/>
                  <a:ext cx="312549" cy="32464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>
                    <a:ln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12" name="椭圆 211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2624635" y="2804203"/>
                  <a:ext cx="312549" cy="32464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sp>
              <p:nvSpPr>
                <p:cNvPr id="213" name="椭圆 212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4226861" y="2791152"/>
                  <a:ext cx="312549" cy="32628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sp>
              <p:nvSpPr>
                <p:cNvPr id="214" name="椭圆 213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5740258" y="2804203"/>
                  <a:ext cx="312549" cy="32464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sp>
              <p:nvSpPr>
                <p:cNvPr id="215" name="椭圆 214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7391834" y="2804203"/>
                  <a:ext cx="312549" cy="324649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cxnSp>
              <p:nvCxnSpPr>
                <p:cNvPr id="216" name="直接箭头连接符 215">
                  <a:extLst>
                    <a:ext uri="{FF2B5EF4-FFF2-40B4-BE49-F238E27FC236}"/>
                  </a:extLst>
                </p:cNvPr>
                <p:cNvCxnSpPr>
                  <a:endCxn id="211" idx="0"/>
                </p:cNvCxnSpPr>
                <p:nvPr/>
              </p:nvCxnSpPr>
              <p:spPr>
                <a:xfrm flipH="1">
                  <a:off x="1157298" y="2492606"/>
                  <a:ext cx="1644" cy="31159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箭头连接符 216">
                  <a:extLst>
                    <a:ext uri="{FF2B5EF4-FFF2-40B4-BE49-F238E27FC236}"/>
                  </a:extLst>
                </p:cNvPr>
                <p:cNvCxnSpPr>
                  <a:endCxn id="212" idx="0"/>
                </p:cNvCxnSpPr>
                <p:nvPr/>
              </p:nvCxnSpPr>
              <p:spPr>
                <a:xfrm flipH="1">
                  <a:off x="2780909" y="2492606"/>
                  <a:ext cx="3290" cy="31159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箭头连接符 217">
                  <a:extLst>
                    <a:ext uri="{FF2B5EF4-FFF2-40B4-BE49-F238E27FC236}"/>
                  </a:extLst>
                </p:cNvPr>
                <p:cNvCxnSpPr>
                  <a:endCxn id="213" idx="0"/>
                </p:cNvCxnSpPr>
                <p:nvPr/>
              </p:nvCxnSpPr>
              <p:spPr>
                <a:xfrm>
                  <a:off x="4381491" y="2492606"/>
                  <a:ext cx="1644" cy="2985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箭头连接符 218">
                  <a:extLst>
                    <a:ext uri="{FF2B5EF4-FFF2-40B4-BE49-F238E27FC236}"/>
                  </a:extLst>
                </p:cNvPr>
                <p:cNvCxnSpPr>
                  <a:endCxn id="214" idx="0"/>
                </p:cNvCxnSpPr>
                <p:nvPr/>
              </p:nvCxnSpPr>
              <p:spPr>
                <a:xfrm>
                  <a:off x="5896532" y="2492606"/>
                  <a:ext cx="0" cy="31159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箭头连接符 219">
                  <a:extLst>
                    <a:ext uri="{FF2B5EF4-FFF2-40B4-BE49-F238E27FC236}"/>
                  </a:extLst>
                </p:cNvPr>
                <p:cNvCxnSpPr>
                  <a:endCxn id="215" idx="0"/>
                </p:cNvCxnSpPr>
                <p:nvPr/>
              </p:nvCxnSpPr>
              <p:spPr>
                <a:xfrm flipH="1">
                  <a:off x="7548108" y="2492606"/>
                  <a:ext cx="4936" cy="31159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TextBox 153"/>
              <p:cNvSpPr txBox="1">
                <a:spLocks noChangeArrowheads="1"/>
              </p:cNvSpPr>
              <p:nvPr/>
            </p:nvSpPr>
            <p:spPr bwMode="auto">
              <a:xfrm>
                <a:off x="35866" y="2342982"/>
                <a:ext cx="1162490" cy="451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200" dirty="0" smtClean="0">
                    <a:latin typeface="Times New Roman" pitchFamily="18" charset="0"/>
                    <a:cs typeface="Times New Roman" pitchFamily="18" charset="0"/>
                  </a:rPr>
                  <a:t>向量映射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4" name="组合 173"/>
            <p:cNvGrpSpPr>
              <a:grpSpLocks/>
            </p:cNvGrpSpPr>
            <p:nvPr/>
          </p:nvGrpSpPr>
          <p:grpSpPr bwMode="auto">
            <a:xfrm>
              <a:off x="150813" y="2719388"/>
              <a:ext cx="1574800" cy="728905"/>
              <a:chOff x="37106" y="2719455"/>
              <a:chExt cx="1574971" cy="729620"/>
            </a:xfrm>
          </p:grpSpPr>
          <p:grpSp>
            <p:nvGrpSpPr>
              <p:cNvPr id="205" name="组合 32"/>
              <p:cNvGrpSpPr>
                <a:grpSpLocks/>
              </p:cNvGrpSpPr>
              <p:nvPr/>
            </p:nvGrpSpPr>
            <p:grpSpPr bwMode="auto">
              <a:xfrm>
                <a:off x="1299256" y="2719455"/>
                <a:ext cx="312821" cy="635593"/>
                <a:chOff x="849602" y="3128199"/>
                <a:chExt cx="312821" cy="635593"/>
              </a:xfrm>
            </p:grpSpPr>
            <p:sp>
              <p:nvSpPr>
                <p:cNvPr id="207" name="椭圆 206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849651" y="3439654"/>
                  <a:ext cx="312772" cy="32416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cxnSp>
              <p:nvCxnSpPr>
                <p:cNvPr id="208" name="直接箭头连接符 207">
                  <a:extLst>
                    <a:ext uri="{FF2B5EF4-FFF2-40B4-BE49-F238E27FC236}"/>
                  </a:extLst>
                </p:cNvPr>
                <p:cNvCxnSpPr>
                  <a:endCxn id="207" idx="0"/>
                </p:cNvCxnSpPr>
                <p:nvPr/>
              </p:nvCxnSpPr>
              <p:spPr>
                <a:xfrm>
                  <a:off x="1006831" y="3128199"/>
                  <a:ext cx="0" cy="31145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TextBox 154"/>
              <p:cNvSpPr txBox="1">
                <a:spLocks noChangeArrowheads="1"/>
              </p:cNvSpPr>
              <p:nvPr/>
            </p:nvSpPr>
            <p:spPr bwMode="auto">
              <a:xfrm>
                <a:off x="37106" y="2996869"/>
                <a:ext cx="1346267" cy="452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200" dirty="0" smtClean="0">
                    <a:latin typeface="Times New Roman" pitchFamily="18" charset="0"/>
                    <a:cs typeface="Times New Roman" pitchFamily="18" charset="0"/>
                  </a:rPr>
                  <a:t>双向编码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5" name="组合 174"/>
            <p:cNvGrpSpPr>
              <a:grpSpLocks/>
            </p:cNvGrpSpPr>
            <p:nvPr/>
          </p:nvGrpSpPr>
          <p:grpSpPr bwMode="auto">
            <a:xfrm>
              <a:off x="150813" y="3778249"/>
              <a:ext cx="1571625" cy="1125499"/>
              <a:chOff x="35897" y="3777413"/>
              <a:chExt cx="1572123" cy="1125742"/>
            </a:xfrm>
          </p:grpSpPr>
          <p:grpSp>
            <p:nvGrpSpPr>
              <p:cNvPr id="200" name="组合 61"/>
              <p:cNvGrpSpPr>
                <a:grpSpLocks/>
              </p:cNvGrpSpPr>
              <p:nvPr/>
            </p:nvGrpSpPr>
            <p:grpSpPr bwMode="auto">
              <a:xfrm>
                <a:off x="1295183" y="3863175"/>
                <a:ext cx="312837" cy="936813"/>
                <a:chOff x="854463" y="4128008"/>
                <a:chExt cx="312837" cy="936813"/>
              </a:xfrm>
            </p:grpSpPr>
            <p:sp>
              <p:nvSpPr>
                <p:cNvPr id="203" name="椭圆 202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854463" y="4739309"/>
                  <a:ext cx="312837" cy="325507"/>
                </a:xfrm>
                <a:prstGeom prst="ellipse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cxnSp>
              <p:nvCxnSpPr>
                <p:cNvPr id="204" name="直接箭头连接符 203">
                  <a:extLst>
                    <a:ext uri="{FF2B5EF4-FFF2-40B4-BE49-F238E27FC236}"/>
                  </a:extLst>
                </p:cNvPr>
                <p:cNvCxnSpPr>
                  <a:endCxn id="203" idx="0"/>
                </p:cNvCxnSpPr>
                <p:nvPr/>
              </p:nvCxnSpPr>
              <p:spPr>
                <a:xfrm flipH="1">
                  <a:off x="1010087" y="4127989"/>
                  <a:ext cx="6352" cy="6113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TextBox 155"/>
              <p:cNvSpPr txBox="1">
                <a:spLocks noChangeArrowheads="1"/>
              </p:cNvSpPr>
              <p:nvPr/>
            </p:nvSpPr>
            <p:spPr bwMode="auto">
              <a:xfrm>
                <a:off x="99418" y="3777413"/>
                <a:ext cx="1162740" cy="451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注意机制</a:t>
                </a:r>
                <a:endParaRPr lang="zh-CN" altLang="en-US" sz="1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TextBox 156"/>
              <p:cNvSpPr txBox="1">
                <a:spLocks noChangeArrowheads="1"/>
              </p:cNvSpPr>
              <p:nvPr/>
            </p:nvSpPr>
            <p:spPr bwMode="auto">
              <a:xfrm>
                <a:off x="35897" y="4451294"/>
                <a:ext cx="1381210" cy="451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200" dirty="0" smtClean="0">
                    <a:latin typeface="Times New Roman" pitchFamily="18" charset="0"/>
                    <a:cs typeface="Times New Roman" pitchFamily="18" charset="0"/>
                  </a:rPr>
                  <a:t>解码网络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6" name="组合 175"/>
            <p:cNvGrpSpPr>
              <a:grpSpLocks/>
            </p:cNvGrpSpPr>
            <p:nvPr/>
          </p:nvGrpSpPr>
          <p:grpSpPr bwMode="auto">
            <a:xfrm>
              <a:off x="150813" y="4814888"/>
              <a:ext cx="1562100" cy="731043"/>
              <a:chOff x="36191" y="4815294"/>
              <a:chExt cx="1562083" cy="730449"/>
            </a:xfrm>
          </p:grpSpPr>
          <p:grpSp>
            <p:nvGrpSpPr>
              <p:cNvPr id="196" name="组合 64"/>
              <p:cNvGrpSpPr>
                <a:grpSpLocks/>
              </p:cNvGrpSpPr>
              <p:nvPr/>
            </p:nvGrpSpPr>
            <p:grpSpPr bwMode="auto">
              <a:xfrm>
                <a:off x="1285453" y="4815294"/>
                <a:ext cx="312821" cy="563637"/>
                <a:chOff x="854479" y="5065449"/>
                <a:chExt cx="312821" cy="563637"/>
              </a:xfrm>
            </p:grpSpPr>
            <p:sp>
              <p:nvSpPr>
                <p:cNvPr id="198" name="椭圆 197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854565" y="5303381"/>
                  <a:ext cx="312735" cy="325173"/>
                </a:xfrm>
                <a:prstGeom prst="ellipse">
                  <a:avLst/>
                </a:prstGeom>
                <a:solidFill>
                  <a:srgbClr val="FFC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cxnSp>
              <p:nvCxnSpPr>
                <p:cNvPr id="199" name="直接箭头连接符 198">
                  <a:extLst>
                    <a:ext uri="{FF2B5EF4-FFF2-40B4-BE49-F238E27FC236}"/>
                  </a:extLst>
                </p:cNvPr>
                <p:cNvCxnSpPr>
                  <a:endCxn id="198" idx="0"/>
                </p:cNvCxnSpPr>
                <p:nvPr/>
              </p:nvCxnSpPr>
              <p:spPr>
                <a:xfrm>
                  <a:off x="1011726" y="5065449"/>
                  <a:ext cx="0" cy="23793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extBox 157"/>
              <p:cNvSpPr txBox="1">
                <a:spLocks noChangeArrowheads="1"/>
              </p:cNvSpPr>
              <p:nvPr/>
            </p:nvSpPr>
            <p:spPr bwMode="auto">
              <a:xfrm>
                <a:off x="36191" y="5042378"/>
                <a:ext cx="1380759" cy="503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200" dirty="0" smtClean="0">
                    <a:latin typeface="Times New Roman" pitchFamily="18" charset="0"/>
                    <a:cs typeface="Times New Roman" pitchFamily="18" charset="0"/>
                  </a:rPr>
                  <a:t>词汇概率</a:t>
                </a:r>
                <a:endParaRPr lang="zh-CN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7" name="组合 176"/>
            <p:cNvGrpSpPr>
              <a:grpSpLocks/>
            </p:cNvGrpSpPr>
            <p:nvPr/>
          </p:nvGrpSpPr>
          <p:grpSpPr bwMode="auto">
            <a:xfrm>
              <a:off x="7621588" y="2554288"/>
              <a:ext cx="312737" cy="1243012"/>
              <a:chOff x="1943807" y="2522943"/>
              <a:chExt cx="312498" cy="1240849"/>
            </a:xfrm>
          </p:grpSpPr>
          <p:sp>
            <p:nvSpPr>
              <p:cNvPr id="194" name="椭圆 19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43807" y="3438921"/>
                <a:ext cx="312498" cy="3248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195" name="直接箭头连接符 194">
                <a:extLst>
                  <a:ext uri="{FF2B5EF4-FFF2-40B4-BE49-F238E27FC236}"/>
                </a:extLst>
              </p:cNvPr>
              <p:cNvCxnSpPr>
                <a:stCxn id="215" idx="6"/>
                <a:endCxn id="194" idx="6"/>
              </p:cNvCxnSpPr>
              <p:nvPr/>
            </p:nvCxnSpPr>
            <p:spPr>
              <a:xfrm>
                <a:off x="2232511" y="2522943"/>
                <a:ext cx="23794" cy="1077622"/>
              </a:xfrm>
              <a:prstGeom prst="curvedConnector3">
                <a:avLst>
                  <a:gd name="adj1" fmla="val 1035467"/>
                </a:avLst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合 177"/>
            <p:cNvGrpSpPr>
              <a:grpSpLocks/>
            </p:cNvGrpSpPr>
            <p:nvPr/>
          </p:nvGrpSpPr>
          <p:grpSpPr bwMode="auto">
            <a:xfrm>
              <a:off x="6043613" y="2527300"/>
              <a:ext cx="1352550" cy="1241425"/>
              <a:chOff x="1943807" y="2522942"/>
              <a:chExt cx="1350927" cy="1240850"/>
            </a:xfrm>
          </p:grpSpPr>
          <p:sp>
            <p:nvSpPr>
              <p:cNvPr id="191" name="椭圆 190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43807" y="3438506"/>
                <a:ext cx="312362" cy="3252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192" name="直接箭头连接符 194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2232385" y="2522942"/>
                <a:ext cx="23783" cy="1079000"/>
              </a:xfrm>
              <a:prstGeom prst="curvedConnector3">
                <a:avLst>
                  <a:gd name="adj1" fmla="val 1035467"/>
                </a:avLst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/>
                </a:extLst>
              </p:cNvPr>
              <p:cNvCxnSpPr>
                <a:stCxn id="191" idx="6"/>
              </p:cNvCxnSpPr>
              <p:nvPr/>
            </p:nvCxnSpPr>
            <p:spPr>
              <a:xfrm>
                <a:off x="2256305" y="3601328"/>
                <a:ext cx="1038428" cy="194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>
              <a:grpSpLocks/>
            </p:cNvGrpSpPr>
            <p:nvPr/>
          </p:nvGrpSpPr>
          <p:grpSpPr bwMode="auto">
            <a:xfrm>
              <a:off x="4545013" y="2527300"/>
              <a:ext cx="1350962" cy="1241425"/>
              <a:chOff x="1943807" y="2522942"/>
              <a:chExt cx="1350927" cy="1240850"/>
            </a:xfrm>
          </p:grpSpPr>
          <p:sp>
            <p:nvSpPr>
              <p:cNvPr id="188" name="椭圆 187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43807" y="3438506"/>
                <a:ext cx="312729" cy="3252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189" name="直接箭头连接符 194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2231137" y="2522942"/>
                <a:ext cx="25399" cy="1079000"/>
              </a:xfrm>
              <a:prstGeom prst="curvedConnector3">
                <a:avLst>
                  <a:gd name="adj1" fmla="val 1035467"/>
                </a:avLst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/>
                </a:extLst>
              </p:cNvPr>
              <p:cNvCxnSpPr>
                <a:stCxn id="188" idx="6"/>
              </p:cNvCxnSpPr>
              <p:nvPr/>
            </p:nvCxnSpPr>
            <p:spPr>
              <a:xfrm>
                <a:off x="2256305" y="3601328"/>
                <a:ext cx="1038428" cy="194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/>
            <p:cNvGrpSpPr>
              <a:grpSpLocks/>
            </p:cNvGrpSpPr>
            <p:nvPr/>
          </p:nvGrpSpPr>
          <p:grpSpPr bwMode="auto">
            <a:xfrm>
              <a:off x="2995613" y="2541588"/>
              <a:ext cx="1352550" cy="1243012"/>
              <a:chOff x="1943807" y="2522942"/>
              <a:chExt cx="1350927" cy="1240850"/>
            </a:xfrm>
          </p:grpSpPr>
          <p:sp>
            <p:nvSpPr>
              <p:cNvPr id="185" name="椭圆 18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43807" y="3438921"/>
                <a:ext cx="312362" cy="3248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186" name="直接箭头连接符 194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2232385" y="2522942"/>
                <a:ext cx="23783" cy="1077622"/>
              </a:xfrm>
              <a:prstGeom prst="curvedConnector3">
                <a:avLst>
                  <a:gd name="adj1" fmla="val 1035467"/>
                </a:avLst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>
                <a:extLst>
                  <a:ext uri="{FF2B5EF4-FFF2-40B4-BE49-F238E27FC236}"/>
                </a:extLst>
              </p:cNvPr>
              <p:cNvCxnSpPr>
                <a:stCxn id="185" idx="6"/>
              </p:cNvCxnSpPr>
              <p:nvPr/>
            </p:nvCxnSpPr>
            <p:spPr>
              <a:xfrm>
                <a:off x="2256305" y="3601328"/>
                <a:ext cx="1038428" cy="194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组合 180"/>
            <p:cNvGrpSpPr>
              <a:grpSpLocks/>
            </p:cNvGrpSpPr>
            <p:nvPr/>
          </p:nvGrpSpPr>
          <p:grpSpPr bwMode="auto">
            <a:xfrm>
              <a:off x="1416050" y="2517775"/>
              <a:ext cx="1350963" cy="1243013"/>
              <a:chOff x="1943807" y="2522942"/>
              <a:chExt cx="1350927" cy="1240850"/>
            </a:xfrm>
          </p:grpSpPr>
          <p:sp>
            <p:nvSpPr>
              <p:cNvPr id="182" name="椭圆 181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1943807" y="3438920"/>
                <a:ext cx="312730" cy="3248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/>
              </a:p>
            </p:txBody>
          </p:sp>
          <p:cxnSp>
            <p:nvCxnSpPr>
              <p:cNvPr id="183" name="直接箭头连接符 194">
                <a:extLst>
                  <a:ext uri="{FF2B5EF4-FFF2-40B4-BE49-F238E27FC236}"/>
                </a:extLst>
              </p:cNvPr>
              <p:cNvCxnSpPr/>
              <p:nvPr/>
            </p:nvCxnSpPr>
            <p:spPr>
              <a:xfrm>
                <a:off x="2231137" y="2522942"/>
                <a:ext cx="25399" cy="1077622"/>
              </a:xfrm>
              <a:prstGeom prst="curvedConnector3">
                <a:avLst>
                  <a:gd name="adj1" fmla="val 1035467"/>
                </a:avLst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箭头连接符 183">
                <a:extLst>
                  <a:ext uri="{FF2B5EF4-FFF2-40B4-BE49-F238E27FC236}"/>
                </a:extLst>
              </p:cNvPr>
              <p:cNvCxnSpPr>
                <a:stCxn id="182" idx="6"/>
              </p:cNvCxnSpPr>
              <p:nvPr/>
            </p:nvCxnSpPr>
            <p:spPr>
              <a:xfrm>
                <a:off x="2256305" y="3601328"/>
                <a:ext cx="1038428" cy="194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5" name="下箭头 36"/>
          <p:cNvSpPr>
            <a:spLocks noChangeArrowheads="1"/>
          </p:cNvSpPr>
          <p:nvPr/>
        </p:nvSpPr>
        <p:spPr bwMode="auto">
          <a:xfrm>
            <a:off x="4796435" y="4197366"/>
            <a:ext cx="393048" cy="1683419"/>
          </a:xfrm>
          <a:prstGeom prst="downArrow">
            <a:avLst>
              <a:gd name="adj1" fmla="val 50000"/>
              <a:gd name="adj2" fmla="val 50019"/>
            </a:avLst>
          </a:prstGeom>
          <a:solidFill>
            <a:srgbClr val="FF33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76" name="流程图: 手动操作 275"/>
          <p:cNvSpPr/>
          <p:nvPr/>
        </p:nvSpPr>
        <p:spPr>
          <a:xfrm>
            <a:off x="5102336" y="4113732"/>
            <a:ext cx="3467303" cy="176705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编码解码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02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62" grpId="0" animBg="1"/>
      <p:bldP spid="63" grpId="0" animBg="1"/>
      <p:bldP spid="64" grpId="0" animBg="1"/>
      <p:bldP spid="66" grpId="0" animBg="1"/>
      <p:bldP spid="145" grpId="0" animBg="1"/>
      <p:bldP spid="146" grpId="0" animBg="1"/>
      <p:bldP spid="275" grpId="0" animBg="1"/>
      <p:bldP spid="2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628650" y="149225"/>
            <a:ext cx="7886700" cy="868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                </a:t>
            </a:r>
            <a:endParaRPr lang="zh-CN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标题 1"/>
              <p:cNvSpPr txBox="1">
                <a:spLocks noChangeArrowheads="1"/>
              </p:cNvSpPr>
              <p:nvPr/>
            </p:nvSpPr>
            <p:spPr bwMode="auto">
              <a:xfrm>
                <a:off x="381000" y="95250"/>
                <a:ext cx="8229600" cy="1058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18288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2860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27432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200400" indent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defTabSz="914400"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36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映射函数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3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sz="3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36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</m:e>
                    </m:d>
                  </m:oMath>
                </a14:m>
                <a:r>
                  <a:rPr lang="zh-CN" altLang="en-US" sz="36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的发展</a:t>
                </a:r>
                <a:endParaRPr lang="zh-CN" altLang="en-US" sz="36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91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5250"/>
                <a:ext cx="8229600" cy="10588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2"/>
          <p:cNvSpPr txBox="1">
            <a:spLocks/>
          </p:cNvSpPr>
          <p:nvPr/>
        </p:nvSpPr>
        <p:spPr bwMode="auto">
          <a:xfrm>
            <a:off x="8485632" y="6356350"/>
            <a:ext cx="52425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932EDF7-F156-4A1B-BEF4-5AA72BC33C9E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883347" y="5316566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637537" y="5316566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402177" y="5316566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73892" y="5488195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92" y="5488195"/>
                <a:ext cx="4719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31938" y="5488195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38" y="5488195"/>
                <a:ext cx="47731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24026" y="5488195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26" y="5488195"/>
                <a:ext cx="47731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>
            <a:off x="1033130" y="5100542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椭圆 15"/>
          <p:cNvSpPr/>
          <p:nvPr/>
        </p:nvSpPr>
        <p:spPr>
          <a:xfrm>
            <a:off x="1775335" y="5100542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椭圆 16"/>
          <p:cNvSpPr/>
          <p:nvPr/>
        </p:nvSpPr>
        <p:spPr>
          <a:xfrm>
            <a:off x="2529525" y="5102828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椭圆 17"/>
          <p:cNvSpPr/>
          <p:nvPr/>
        </p:nvSpPr>
        <p:spPr>
          <a:xfrm>
            <a:off x="3294165" y="5102828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左大括号 18"/>
          <p:cNvSpPr/>
          <p:nvPr/>
        </p:nvSpPr>
        <p:spPr>
          <a:xfrm rot="5400000">
            <a:off x="1686945" y="4230813"/>
            <a:ext cx="290211" cy="145382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左大括号 19"/>
          <p:cNvSpPr/>
          <p:nvPr/>
        </p:nvSpPr>
        <p:spPr>
          <a:xfrm rot="5400000">
            <a:off x="2458258" y="4208430"/>
            <a:ext cx="290761" cy="142674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椭圆 20"/>
          <p:cNvSpPr/>
          <p:nvPr/>
        </p:nvSpPr>
        <p:spPr>
          <a:xfrm>
            <a:off x="1706156" y="4575755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椭圆 21"/>
          <p:cNvSpPr/>
          <p:nvPr/>
        </p:nvSpPr>
        <p:spPr>
          <a:xfrm>
            <a:off x="2503882" y="4564691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25773" y="5021409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73" y="5021409"/>
                <a:ext cx="48385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08109" y="5021409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09" y="5021409"/>
                <a:ext cx="48917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28189" y="5021409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89" y="5021409"/>
                <a:ext cx="48917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 flipV="1">
            <a:off x="1814168" y="4338245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  <a:endCxn id="29" idx="4"/>
          </p:cNvCxnSpPr>
          <p:nvPr/>
        </p:nvCxnSpPr>
        <p:spPr>
          <a:xfrm flipV="1">
            <a:off x="2611894" y="4327181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706156" y="4122221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2503882" y="4111157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-120989" y="4623112"/>
                <a:ext cx="11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𝑐𝑜𝑛𝑣𝑜𝑙𝑢𝑡𝑖𝑜𝑛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989" y="4623112"/>
                <a:ext cx="1180455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19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84744" y="1325182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44" y="1325182"/>
                <a:ext cx="4789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42790" y="1325182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790" y="1325182"/>
                <a:ext cx="4789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30622" y="1325182"/>
                <a:ext cx="47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622" y="1325182"/>
                <a:ext cx="47365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 flipV="1">
            <a:off x="2599274" y="1694514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353464" y="1694514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857069" y="1694514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751852" y="1963249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椭圆 37"/>
          <p:cNvSpPr/>
          <p:nvPr/>
        </p:nvSpPr>
        <p:spPr>
          <a:xfrm>
            <a:off x="2494057" y="1963249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椭圆 38"/>
          <p:cNvSpPr/>
          <p:nvPr/>
        </p:nvSpPr>
        <p:spPr>
          <a:xfrm>
            <a:off x="3248247" y="1965535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326128" y="1886595"/>
                <a:ext cx="488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28" y="1886595"/>
                <a:ext cx="48866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57675" y="1886595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75" y="1886595"/>
                <a:ext cx="4939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40011" y="1886595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011" y="1886595"/>
                <a:ext cx="493981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左大括号 42"/>
          <p:cNvSpPr/>
          <p:nvPr/>
        </p:nvSpPr>
        <p:spPr>
          <a:xfrm rot="16200000">
            <a:off x="2489817" y="1551094"/>
            <a:ext cx="237514" cy="151388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椭圆 43"/>
          <p:cNvSpPr/>
          <p:nvPr/>
        </p:nvSpPr>
        <p:spPr>
          <a:xfrm>
            <a:off x="2505586" y="2437880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612146" y="2653904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2505586" y="289141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79409" y="2309571"/>
                <a:ext cx="118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𝑐𝑜𝑛𝑣𝑜𝑙𝑢𝑡𝑖𝑜𝑛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9" y="2309571"/>
                <a:ext cx="1180455" cy="369332"/>
              </a:xfrm>
              <a:prstGeom prst="rect">
                <a:avLst/>
              </a:prstGeom>
              <a:blipFill rotWithShape="1">
                <a:blip r:embed="rId16"/>
                <a:stretch>
                  <a:fillRect r="-19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6512" y="2658781"/>
                <a:ext cx="198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𝑛𝑜𝑛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𝑙𝑖𝑛𝑒𝑎𝑟𝑖𝑡𝑦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" y="2658781"/>
                <a:ext cx="1982949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862870" y="1325182"/>
                <a:ext cx="469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70" y="1325182"/>
                <a:ext cx="469103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622123" y="3323462"/>
                <a:ext cx="19829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𝑎𝑡𝑡𝑒𝑛𝑡𝑖𝑜𝑛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123" y="3323462"/>
                <a:ext cx="198294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46" idx="4"/>
            <a:endCxn id="50" idx="0"/>
          </p:cNvCxnSpPr>
          <p:nvPr/>
        </p:nvCxnSpPr>
        <p:spPr>
          <a:xfrm>
            <a:off x="2613598" y="310743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8" idx="0"/>
            <a:endCxn id="50" idx="2"/>
          </p:cNvCxnSpPr>
          <p:nvPr/>
        </p:nvCxnSpPr>
        <p:spPr>
          <a:xfrm flipV="1">
            <a:off x="1814168" y="3692794"/>
            <a:ext cx="799430" cy="4294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9" idx="0"/>
            <a:endCxn id="50" idx="2"/>
          </p:cNvCxnSpPr>
          <p:nvPr/>
        </p:nvCxnSpPr>
        <p:spPr>
          <a:xfrm flipV="1">
            <a:off x="2611894" y="3692794"/>
            <a:ext cx="1704" cy="418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50" idx="3"/>
            <a:endCxn id="49" idx="2"/>
          </p:cNvCxnSpPr>
          <p:nvPr/>
        </p:nvCxnSpPr>
        <p:spPr>
          <a:xfrm flipV="1">
            <a:off x="3605072" y="1694514"/>
            <a:ext cx="492350" cy="18136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558780" y="5326784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312970" y="5326784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8077610" y="5326784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349325" y="5498413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325" y="5498413"/>
                <a:ext cx="471988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107371" y="549841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371" y="5498413"/>
                <a:ext cx="477310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899459" y="549841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459" y="5498413"/>
                <a:ext cx="47731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/>
          <p:cNvSpPr/>
          <p:nvPr/>
        </p:nvSpPr>
        <p:spPr>
          <a:xfrm>
            <a:off x="6450768" y="5110760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椭圆 61"/>
          <p:cNvSpPr/>
          <p:nvPr/>
        </p:nvSpPr>
        <p:spPr>
          <a:xfrm>
            <a:off x="7204958" y="5113046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椭圆 62"/>
          <p:cNvSpPr/>
          <p:nvPr/>
        </p:nvSpPr>
        <p:spPr>
          <a:xfrm>
            <a:off x="7982604" y="5113046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601206" y="5031627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06" y="5031627"/>
                <a:ext cx="48385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83542" y="5031627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542" y="5031627"/>
                <a:ext cx="489173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103622" y="5031627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622" y="5031627"/>
                <a:ext cx="489173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/>
          <p:cNvCxnSpPr>
            <a:stCxn id="63" idx="0"/>
            <a:endCxn id="73" idx="4"/>
          </p:cNvCxnSpPr>
          <p:nvPr/>
        </p:nvCxnSpPr>
        <p:spPr>
          <a:xfrm flipH="1" flipV="1">
            <a:off x="7681473" y="4829009"/>
            <a:ext cx="409143" cy="284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2" idx="0"/>
            <a:endCxn id="73" idx="4"/>
          </p:cNvCxnSpPr>
          <p:nvPr/>
        </p:nvCxnSpPr>
        <p:spPr>
          <a:xfrm flipV="1">
            <a:off x="7312970" y="4829009"/>
            <a:ext cx="368503" cy="284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1" idx="0"/>
            <a:endCxn id="72" idx="4"/>
          </p:cNvCxnSpPr>
          <p:nvPr/>
        </p:nvCxnSpPr>
        <p:spPr>
          <a:xfrm flipV="1">
            <a:off x="6558780" y="4829009"/>
            <a:ext cx="402613" cy="281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2" idx="0"/>
            <a:endCxn id="72" idx="4"/>
          </p:cNvCxnSpPr>
          <p:nvPr/>
        </p:nvCxnSpPr>
        <p:spPr>
          <a:xfrm flipH="1" flipV="1">
            <a:off x="6961393" y="4829009"/>
            <a:ext cx="351577" cy="284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7232404" y="4108929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椭圆 71"/>
          <p:cNvSpPr/>
          <p:nvPr/>
        </p:nvSpPr>
        <p:spPr>
          <a:xfrm>
            <a:off x="6853381" y="4612985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椭圆 72"/>
          <p:cNvSpPr/>
          <p:nvPr/>
        </p:nvSpPr>
        <p:spPr>
          <a:xfrm>
            <a:off x="7573461" y="4612985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74" name="直接箭头连接符 73"/>
          <p:cNvCxnSpPr>
            <a:stCxn id="72" idx="0"/>
            <a:endCxn id="71" idx="4"/>
          </p:cNvCxnSpPr>
          <p:nvPr/>
        </p:nvCxnSpPr>
        <p:spPr>
          <a:xfrm flipV="1">
            <a:off x="6961393" y="4324953"/>
            <a:ext cx="379023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3" idx="0"/>
            <a:endCxn id="71" idx="4"/>
          </p:cNvCxnSpPr>
          <p:nvPr/>
        </p:nvCxnSpPr>
        <p:spPr>
          <a:xfrm flipH="1" flipV="1">
            <a:off x="7340416" y="4324953"/>
            <a:ext cx="341057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894750" y="4685934"/>
                <a:ext cx="198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𝑠𝑒𝑙𝑓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𝑎𝑡𝑡𝑒𝑛𝑡𝑖𝑜𝑛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750" y="4685934"/>
                <a:ext cx="198294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/>
          <p:cNvSpPr/>
          <p:nvPr/>
        </p:nvSpPr>
        <p:spPr>
          <a:xfrm>
            <a:off x="7982604" y="4108929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8" name="椭圆 77"/>
          <p:cNvSpPr/>
          <p:nvPr/>
        </p:nvSpPr>
        <p:spPr>
          <a:xfrm>
            <a:off x="6450768" y="411741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79" name="直接箭头连接符 78"/>
          <p:cNvCxnSpPr>
            <a:stCxn id="61" idx="0"/>
            <a:endCxn id="78" idx="4"/>
          </p:cNvCxnSpPr>
          <p:nvPr/>
        </p:nvCxnSpPr>
        <p:spPr>
          <a:xfrm flipV="1">
            <a:off x="6558780" y="4333438"/>
            <a:ext cx="0" cy="77732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3" idx="0"/>
            <a:endCxn id="77" idx="4"/>
          </p:cNvCxnSpPr>
          <p:nvPr/>
        </p:nvCxnSpPr>
        <p:spPr>
          <a:xfrm flipV="1">
            <a:off x="8090616" y="4324953"/>
            <a:ext cx="0" cy="78809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945390" y="1369467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90" y="1369467"/>
                <a:ext cx="478977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703436" y="1369467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436" y="1369467"/>
                <a:ext cx="478977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191268" y="1369467"/>
                <a:ext cx="47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68" y="1369467"/>
                <a:ext cx="473656" cy="369332"/>
              </a:xfrm>
              <a:prstGeom prst="rect">
                <a:avLst/>
              </a:prstGeom>
              <a:blipFill rotWithShape="1">
                <a:blip r:embed="rId2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/>
          <p:cNvCxnSpPr/>
          <p:nvPr/>
        </p:nvCxnSpPr>
        <p:spPr>
          <a:xfrm flipV="1">
            <a:off x="7159920" y="1738799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7914110" y="1738799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417715" y="1738799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6312498" y="200753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椭圆 87"/>
          <p:cNvSpPr/>
          <p:nvPr/>
        </p:nvSpPr>
        <p:spPr>
          <a:xfrm>
            <a:off x="7054703" y="2007534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椭圆 88"/>
          <p:cNvSpPr/>
          <p:nvPr/>
        </p:nvSpPr>
        <p:spPr>
          <a:xfrm>
            <a:off x="7808893" y="2009820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886774" y="1930880"/>
                <a:ext cx="488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74" y="1930880"/>
                <a:ext cx="48866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18321" y="1930880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321" y="1930880"/>
                <a:ext cx="493981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00657" y="1930880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657" y="1930880"/>
                <a:ext cx="493981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8423516" y="1369467"/>
                <a:ext cx="469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16" y="1369467"/>
                <a:ext cx="469103" cy="369332"/>
              </a:xfrm>
              <a:prstGeom prst="rect">
                <a:avLst/>
              </a:prstGeom>
              <a:blipFill rotWithShape="1">
                <a:blip r:embed="rId3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/>
          <p:cNvCxnSpPr>
            <a:stCxn id="87" idx="4"/>
            <a:endCxn id="96" idx="0"/>
          </p:cNvCxnSpPr>
          <p:nvPr/>
        </p:nvCxnSpPr>
        <p:spPr>
          <a:xfrm>
            <a:off x="6420510" y="2223558"/>
            <a:ext cx="694355" cy="2547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7487412" y="2478331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椭圆 95"/>
          <p:cNvSpPr/>
          <p:nvPr/>
        </p:nvSpPr>
        <p:spPr>
          <a:xfrm>
            <a:off x="7006853" y="2478331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7" name="直接箭头连接符 96"/>
          <p:cNvCxnSpPr>
            <a:stCxn id="89" idx="4"/>
            <a:endCxn id="96" idx="0"/>
          </p:cNvCxnSpPr>
          <p:nvPr/>
        </p:nvCxnSpPr>
        <p:spPr>
          <a:xfrm flipH="1">
            <a:off x="7114865" y="2225844"/>
            <a:ext cx="802040" cy="252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8" idx="4"/>
            <a:endCxn id="95" idx="0"/>
          </p:cNvCxnSpPr>
          <p:nvPr/>
        </p:nvCxnSpPr>
        <p:spPr>
          <a:xfrm>
            <a:off x="7162715" y="2223558"/>
            <a:ext cx="432709" cy="2547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9" idx="4"/>
            <a:endCxn id="95" idx="0"/>
          </p:cNvCxnSpPr>
          <p:nvPr/>
        </p:nvCxnSpPr>
        <p:spPr>
          <a:xfrm flipH="1">
            <a:off x="7595424" y="2225844"/>
            <a:ext cx="321481" cy="252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7238099" y="2875508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01" name="直接箭头连接符 100"/>
          <p:cNvCxnSpPr>
            <a:stCxn id="96" idx="4"/>
            <a:endCxn id="100" idx="0"/>
          </p:cNvCxnSpPr>
          <p:nvPr/>
        </p:nvCxnSpPr>
        <p:spPr>
          <a:xfrm>
            <a:off x="7114865" y="2694355"/>
            <a:ext cx="231246" cy="181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5" idx="4"/>
            <a:endCxn id="100" idx="0"/>
          </p:cNvCxnSpPr>
          <p:nvPr/>
        </p:nvCxnSpPr>
        <p:spPr>
          <a:xfrm flipH="1">
            <a:off x="7346111" y="2694355"/>
            <a:ext cx="249313" cy="181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087636" y="2637625"/>
                <a:ext cx="198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𝑠𝑒𝑙𝑓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𝑎𝑡𝑡𝑒𝑛𝑡𝑖𝑜𝑛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36" y="2637625"/>
                <a:ext cx="1982949" cy="369332"/>
              </a:xfrm>
              <a:prstGeom prst="rect">
                <a:avLst/>
              </a:prstGeom>
              <a:blipFill rotWithShape="1">
                <a:blip r:embed="rId3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348941" y="3323462"/>
                <a:ext cx="19829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𝑎𝑡𝑡𝑒𝑛𝑡𝑖𝑜𝑛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941" y="3323462"/>
                <a:ext cx="1982949" cy="36933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箭头连接符 104"/>
          <p:cNvCxnSpPr>
            <a:stCxn id="104" idx="0"/>
            <a:endCxn id="100" idx="4"/>
          </p:cNvCxnSpPr>
          <p:nvPr/>
        </p:nvCxnSpPr>
        <p:spPr>
          <a:xfrm flipV="1">
            <a:off x="7340416" y="3091532"/>
            <a:ext cx="5695" cy="2319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4" idx="2"/>
            <a:endCxn id="78" idx="0"/>
          </p:cNvCxnSpPr>
          <p:nvPr/>
        </p:nvCxnSpPr>
        <p:spPr>
          <a:xfrm flipH="1">
            <a:off x="6558780" y="3692794"/>
            <a:ext cx="781636" cy="4246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4" idx="2"/>
            <a:endCxn id="71" idx="0"/>
          </p:cNvCxnSpPr>
          <p:nvPr/>
        </p:nvCxnSpPr>
        <p:spPr>
          <a:xfrm>
            <a:off x="7340416" y="3692794"/>
            <a:ext cx="0" cy="41613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4" idx="2"/>
            <a:endCxn id="77" idx="0"/>
          </p:cNvCxnSpPr>
          <p:nvPr/>
        </p:nvCxnSpPr>
        <p:spPr>
          <a:xfrm>
            <a:off x="7340416" y="3692794"/>
            <a:ext cx="750200" cy="41613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104" idx="3"/>
            <a:endCxn id="93" idx="2"/>
          </p:cNvCxnSpPr>
          <p:nvPr/>
        </p:nvCxnSpPr>
        <p:spPr>
          <a:xfrm flipV="1">
            <a:off x="8331890" y="1738799"/>
            <a:ext cx="326178" cy="176932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98679" y="5912295"/>
                <a:ext cx="274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𝐶𝑜𝑛𝑣𝑜𝑙𝑢𝑡𝑖𝑜𝑛𝑎𝑙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𝑁𝑀𝑇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9" y="5912295"/>
                <a:ext cx="2740237" cy="369332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432412" y="5912295"/>
                <a:ext cx="2963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𝑆𝑒𝑙𝑓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𝑎𝑡𝑡𝑒𝑛𝑡𝑖𝑜𝑛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𝑁𝑀𝑇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12" y="5912295"/>
                <a:ext cx="2963247" cy="369332"/>
              </a:xfrm>
              <a:prstGeom prst="rect">
                <a:avLst/>
              </a:prstGeom>
              <a:blipFill rotWithShape="1">
                <a:blip r:embed="rId3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58132" y="5488195"/>
                <a:ext cx="848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𝑖𝑛𝑝𝑢𝑡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32" y="5488195"/>
                <a:ext cx="848827" cy="369332"/>
              </a:xfrm>
              <a:prstGeom prst="rect">
                <a:avLst/>
              </a:prstGeom>
              <a:blipFill rotWithShape="1">
                <a:blip r:embed="rId3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77142" y="1325182"/>
                <a:ext cx="848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𝑜𝑢𝑡𝑝𝑢𝑡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2" y="1325182"/>
                <a:ext cx="848827" cy="369332"/>
              </a:xfrm>
              <a:prstGeom prst="rect">
                <a:avLst/>
              </a:prstGeom>
              <a:blipFill rotWithShape="1">
                <a:blip r:embed="rId39"/>
                <a:stretch>
                  <a:fillRect l="-719" r="-7914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461810" y="5496500"/>
                <a:ext cx="848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𝑖𝑛𝑝𝑢𝑡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810" y="5496500"/>
                <a:ext cx="848827" cy="369332"/>
              </a:xfrm>
              <a:prstGeom prst="rect">
                <a:avLst/>
              </a:prstGeom>
              <a:blipFill rotWithShape="1">
                <a:blip r:embed="rId4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293673" y="1369467"/>
                <a:ext cx="848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/>
                        </a:rPr>
                        <m:t>𝑜𝑢𝑡𝑝𝑢𝑡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673" y="1369467"/>
                <a:ext cx="848827" cy="369332"/>
              </a:xfrm>
              <a:prstGeom prst="rect">
                <a:avLst/>
              </a:prstGeom>
              <a:blipFill rotWithShape="1">
                <a:blip r:embed="rId41"/>
                <a:stretch>
                  <a:fillRect l="-714" r="-714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椭圆 115"/>
          <p:cNvSpPr/>
          <p:nvPr/>
        </p:nvSpPr>
        <p:spPr>
          <a:xfrm>
            <a:off x="3910896" y="5113046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044920" y="5031627"/>
                <a:ext cx="53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920" y="5031627"/>
                <a:ext cx="538609" cy="369332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/>
          <p:cNvSpPr/>
          <p:nvPr/>
        </p:nvSpPr>
        <p:spPr>
          <a:xfrm rot="5400000">
            <a:off x="3272134" y="4245757"/>
            <a:ext cx="290761" cy="141881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9" name="椭圆 118"/>
          <p:cNvSpPr/>
          <p:nvPr/>
        </p:nvSpPr>
        <p:spPr>
          <a:xfrm>
            <a:off x="3324989" y="4575755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0" name="直接箭头连接符 119"/>
          <p:cNvCxnSpPr/>
          <p:nvPr/>
        </p:nvCxnSpPr>
        <p:spPr>
          <a:xfrm flipV="1">
            <a:off x="3417555" y="4338245"/>
            <a:ext cx="0" cy="23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>
            <a:off x="3324989" y="4122221"/>
            <a:ext cx="216024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2" name="直接箭头连接符 121"/>
          <p:cNvCxnSpPr>
            <a:stCxn id="121" idx="0"/>
            <a:endCxn id="50" idx="2"/>
          </p:cNvCxnSpPr>
          <p:nvPr/>
        </p:nvCxnSpPr>
        <p:spPr>
          <a:xfrm flipH="1" flipV="1">
            <a:off x="2613598" y="3692794"/>
            <a:ext cx="819403" cy="4294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164749" y="5021409"/>
                <a:ext cx="53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49" y="5021409"/>
                <a:ext cx="538609" cy="369332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-275411" y="4263072"/>
                <a:ext cx="198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𝑛𝑜𝑛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𝑙𝑖𝑛𝑒𝑎𝑟𝑖𝑡𝑦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411" y="4263072"/>
                <a:ext cx="1982949" cy="369332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41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8" grpId="0" animBg="1"/>
      <p:bldP spid="29" grpId="0" animBg="1"/>
      <p:bldP spid="30" grpId="0"/>
      <p:bldP spid="31" grpId="0"/>
      <p:bldP spid="32" grpId="0"/>
      <p:bldP spid="33" grpId="0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 animBg="1"/>
      <p:bldP spid="44" grpId="0" animBg="1"/>
      <p:bldP spid="46" grpId="0" animBg="1"/>
      <p:bldP spid="47" grpId="0"/>
      <p:bldP spid="48" grpId="0"/>
      <p:bldP spid="49" grpId="0"/>
      <p:bldP spid="50" grpId="0" animBg="1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/>
      <p:bldP spid="65" grpId="0"/>
      <p:bldP spid="66" grpId="0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81" grpId="0"/>
      <p:bldP spid="82" grpId="0"/>
      <p:bldP spid="83" grpId="0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95" grpId="0" animBg="1"/>
      <p:bldP spid="96" grpId="0" animBg="1"/>
      <p:bldP spid="100" grpId="0" animBg="1"/>
      <p:bldP spid="103" grpId="0"/>
      <p:bldP spid="104" grpId="0" animBg="1"/>
      <p:bldP spid="110" grpId="0"/>
      <p:bldP spid="111" grpId="0"/>
      <p:bldP spid="112" grpId="0"/>
      <p:bldP spid="113" grpId="0"/>
      <p:bldP spid="114" grpId="0"/>
      <p:bldP spid="115" grpId="0"/>
      <p:bldP spid="116" grpId="0" animBg="1"/>
      <p:bldP spid="117" grpId="0"/>
      <p:bldP spid="118" grpId="0" animBg="1"/>
      <p:bldP spid="119" grpId="0" animBg="1"/>
      <p:bldP spid="121" grpId="0" animBg="1"/>
      <p:bldP spid="123" grpId="0"/>
      <p:bldP spid="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29" y="3080405"/>
            <a:ext cx="2466975" cy="3562350"/>
          </a:xfrm>
          <a:prstGeom prst="rect">
            <a:avLst/>
          </a:prstGeom>
        </p:spPr>
      </p:pic>
      <p:sp>
        <p:nvSpPr>
          <p:cNvPr id="512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32EDF7-F156-4A1B-BEF4-5AA72BC33C9E}" type="slidenum">
              <a:rPr lang="zh-CN" altLang="en-US" smtClean="0">
                <a:latin typeface="Arial" pitchFamily="34" charset="0"/>
              </a:rPr>
              <a:pPr/>
              <a:t>9</a:t>
            </a:fld>
            <a:endParaRPr lang="zh-CN" altLang="en-US" smtClean="0">
              <a:latin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/>
              <p:cNvSpPr txBox="1">
                <a:spLocks/>
              </p:cNvSpPr>
              <p:nvPr/>
            </p:nvSpPr>
            <p:spPr>
              <a:xfrm>
                <a:off x="381000" y="95250"/>
                <a:ext cx="8229600" cy="105886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/>
              <a:p>
                <a:pPr algn="ctr" defTabSz="914400"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40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映射函数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4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sz="4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40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</m:e>
                    </m:d>
                  </m:oMath>
                </a14:m>
                <a:r>
                  <a:rPr lang="zh-CN" altLang="en-US" sz="40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的发展</a:t>
                </a:r>
                <a:endParaRPr lang="zh-CN" altLang="en-US" sz="40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5250"/>
                <a:ext cx="8229600" cy="1058863"/>
              </a:xfrm>
              <a:prstGeom prst="rect">
                <a:avLst/>
              </a:prstGeom>
              <a:blipFill rotWithShape="1">
                <a:blip r:embed="rId4"/>
                <a:stretch>
                  <a:fillRect b="-5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1223317" y="3713197"/>
            <a:ext cx="185161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Phrase-based SMT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4426451" y="2510671"/>
            <a:ext cx="707108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876798" y="2092284"/>
            <a:ext cx="1165657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ConvNMT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320929" y="1761440"/>
            <a:ext cx="1443051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1029"/>
          <p:cNvCxnSpPr/>
          <p:nvPr/>
        </p:nvCxnSpPr>
        <p:spPr>
          <a:xfrm flipV="1">
            <a:off x="2266916" y="4051751"/>
            <a:ext cx="0" cy="76679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029"/>
          <p:cNvCxnSpPr/>
          <p:nvPr/>
        </p:nvCxnSpPr>
        <p:spPr>
          <a:xfrm flipV="1">
            <a:off x="4780005" y="2861308"/>
            <a:ext cx="0" cy="5133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029"/>
          <p:cNvCxnSpPr/>
          <p:nvPr/>
        </p:nvCxnSpPr>
        <p:spPr>
          <a:xfrm flipV="1">
            <a:off x="5560541" y="2447419"/>
            <a:ext cx="0" cy="5526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029"/>
          <p:cNvCxnSpPr/>
          <p:nvPr/>
        </p:nvCxnSpPr>
        <p:spPr>
          <a:xfrm flipV="1">
            <a:off x="6042454" y="2116999"/>
            <a:ext cx="1" cy="744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994934" y="4918342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4653395" y="3374643"/>
            <a:ext cx="66753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133559" y="3055758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2017.5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5773290" y="2883729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2017.6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/>
          <p:cNvCxnSpPr>
            <a:endCxn id="62" idx="0"/>
          </p:cNvCxnSpPr>
          <p:nvPr/>
        </p:nvCxnSpPr>
        <p:spPr>
          <a:xfrm flipV="1">
            <a:off x="1333846" y="4918342"/>
            <a:ext cx="994855" cy="82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0"/>
          </p:cNvCxnSpPr>
          <p:nvPr/>
        </p:nvCxnSpPr>
        <p:spPr>
          <a:xfrm flipV="1">
            <a:off x="2328701" y="4337222"/>
            <a:ext cx="2117180" cy="581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4445881" y="3374643"/>
            <a:ext cx="334124" cy="962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780005" y="2849225"/>
            <a:ext cx="1262449" cy="525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6042455" y="2679948"/>
            <a:ext cx="1705231" cy="181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 Box 20"/>
          <p:cNvSpPr txBox="1">
            <a:spLocks noChangeArrowheads="1"/>
          </p:cNvSpPr>
          <p:nvPr/>
        </p:nvSpPr>
        <p:spPr bwMode="auto">
          <a:xfrm>
            <a:off x="5684108" y="1441491"/>
            <a:ext cx="2150075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LSTM+Transformer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Straight Arrow Connector 1029"/>
          <p:cNvCxnSpPr/>
          <p:nvPr/>
        </p:nvCxnSpPr>
        <p:spPr>
          <a:xfrm flipH="1" flipV="1">
            <a:off x="6759146" y="1804759"/>
            <a:ext cx="4836" cy="94371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0"/>
          <p:cNvSpPr txBox="1">
            <a:spLocks noChangeArrowheads="1"/>
          </p:cNvSpPr>
          <p:nvPr/>
        </p:nvSpPr>
        <p:spPr bwMode="auto">
          <a:xfrm>
            <a:off x="6534039" y="2779421"/>
            <a:ext cx="760749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000" y="5854386"/>
            <a:ext cx="760854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1029"/>
          <p:cNvCxnSpPr/>
          <p:nvPr/>
        </p:nvCxnSpPr>
        <p:spPr>
          <a:xfrm>
            <a:off x="790148" y="5358977"/>
            <a:ext cx="0" cy="4954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35240" y="5041595"/>
            <a:ext cx="1198606" cy="3385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Model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>
            <a:stCxn id="29" idx="0"/>
          </p:cNvCxnSpPr>
          <p:nvPr/>
        </p:nvCxnSpPr>
        <p:spPr>
          <a:xfrm flipV="1">
            <a:off x="761427" y="5732830"/>
            <a:ext cx="584091" cy="121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  <p:bldP spid="27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7|1.8|4.4|1.9|2.3|3.6|0.8|0.7|2.2|8.6|7.7|1.2|1.6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7|1.8|4.4|1.9|2.3|3.6|0.8|0.7|2.2|8.6|7.7|1.2|1.6|1.2|1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2319</Words>
  <Application>Microsoft Office PowerPoint</Application>
  <PresentationFormat>全屏显示(4:3)</PresentationFormat>
  <Paragraphs>534</Paragraphs>
  <Slides>34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                </vt:lpstr>
      <vt:lpstr>PowerPoint 演示文稿</vt:lpstr>
      <vt:lpstr>PowerPoint 演示文稿</vt:lpstr>
      <vt:lpstr>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</vt:lpstr>
      <vt:lpstr>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996</cp:revision>
  <dcterms:created xsi:type="dcterms:W3CDTF">2014-08-23T11:33:38Z</dcterms:created>
  <dcterms:modified xsi:type="dcterms:W3CDTF">2018-10-20T13:47:58Z</dcterms:modified>
</cp:coreProperties>
</file>