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8" r:id="rId4"/>
    <p:sldId id="264" r:id="rId5"/>
    <p:sldId id="261" r:id="rId6"/>
    <p:sldId id="265" r:id="rId7"/>
    <p:sldId id="260" r:id="rId8"/>
    <p:sldId id="263" r:id="rId9"/>
    <p:sldId id="269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3" autoAdjust="0"/>
    <p:restoredTop sz="77342" autoAdjust="0"/>
  </p:normalViewPr>
  <p:slideViewPr>
    <p:cSldViewPr snapToGrid="0">
      <p:cViewPr varScale="1">
        <p:scale>
          <a:sx n="82" d="100"/>
          <a:sy n="82" d="100"/>
        </p:scale>
        <p:origin x="14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394A6-053B-457A-ABDC-FB1F1ECDC5D6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93DA0-B09C-45C5-8731-C76367726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871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/>
              <a:t>투영이란 </a:t>
            </a:r>
            <a:r>
              <a:rPr lang="en-US" altLang="ko-KR" sz="1200"/>
              <a:t>3</a:t>
            </a:r>
            <a:r>
              <a:rPr lang="ko-KR" altLang="en-US" sz="1200"/>
              <a:t>차원 객체를 우리가 바라보고 있는 모니터 즉 </a:t>
            </a:r>
            <a:r>
              <a:rPr lang="en-US" altLang="ko-KR" sz="1200"/>
              <a:t>2</a:t>
            </a:r>
            <a:r>
              <a:rPr lang="ko-KR" altLang="en-US" sz="1200"/>
              <a:t>차원 화상으로 변환화는 과정을 의미합니다</a:t>
            </a:r>
            <a:r>
              <a:rPr lang="en-US" altLang="ko-KR" sz="1200"/>
              <a:t>.</a:t>
            </a:r>
            <a:br>
              <a:rPr lang="en-US" altLang="ko-KR" sz="1200"/>
            </a:br>
            <a:r>
              <a:rPr lang="en-US" altLang="ko-KR" sz="1200"/>
              <a:t>Perspective</a:t>
            </a:r>
            <a:r>
              <a:rPr lang="ko-KR" altLang="en-US" sz="1200"/>
              <a:t>는 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3D 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공간의 객체를 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2D 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화면에 투사할 때 원근감을 부여하기 위해 사용됩니다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 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실제 인간의 시각과 비슷하게 물체를 그리거나 표현하는 방식이므로 물체가 멀어질수록 작아 보이는 효과가 발생됩니다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</a:p>
          <a:p>
            <a:r>
              <a:rPr lang="en-US" altLang="ko-KR" sz="1200"/>
              <a:t>Orthographic</a:t>
            </a:r>
            <a:r>
              <a:rPr lang="en-US" altLang="ko-KR" sz="1200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3D 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공간의 객체들을 원근감 없이 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2D 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화면에 투사하기 위해 사용됩니다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 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이런 직교 투상에서는 모든 평행선이 평행하게 유지되고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물체의 크기가 거리에 따라 변하지 않습니다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93DA0-B09C-45C5-8731-C7636772621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70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다음은 투영의 일반적인 변환 과정입니다</a:t>
            </a:r>
            <a:r>
              <a:rPr lang="en-US" altLang="ko-KR"/>
              <a:t>.</a:t>
            </a:r>
          </a:p>
          <a:p>
            <a:r>
              <a:rPr lang="ko-KR" altLang="en-US"/>
              <a:t>정점은 처음에 모델 공간</a:t>
            </a:r>
            <a:r>
              <a:rPr lang="en-US" altLang="ko-KR"/>
              <a:t>(Model Space </a:t>
            </a:r>
            <a:r>
              <a:rPr lang="ko-KR" altLang="en-US"/>
              <a:t>혹은 </a:t>
            </a:r>
            <a:r>
              <a:rPr lang="en-US" altLang="ko-KR"/>
              <a:t>Local Space)</a:t>
            </a:r>
            <a:r>
              <a:rPr lang="ko-KR" altLang="en-US"/>
              <a:t>에 정의되어 있습니다</a:t>
            </a:r>
            <a:r>
              <a:rPr lang="en-US" altLang="ko-KR"/>
              <a:t>.</a:t>
            </a:r>
          </a:p>
          <a:p>
            <a:r>
              <a:rPr lang="ko-KR" altLang="en-US"/>
              <a:t>그 다음은 </a:t>
            </a:r>
            <a:r>
              <a:rPr lang="en-US" altLang="ko-KR"/>
              <a:t>Model Matrix</a:t>
            </a:r>
            <a:r>
              <a:rPr lang="ko-KR" altLang="en-US"/>
              <a:t>를 곱해서 월드 공간</a:t>
            </a:r>
            <a:r>
              <a:rPr lang="en-US" altLang="ko-KR"/>
              <a:t>(World Space)</a:t>
            </a:r>
            <a:r>
              <a:rPr lang="ko-KR" altLang="en-US"/>
              <a:t>으로 넘어갑니다</a:t>
            </a:r>
            <a:r>
              <a:rPr lang="en-US" altLang="ko-KR"/>
              <a:t>.</a:t>
            </a:r>
          </a:p>
          <a:p>
            <a:r>
              <a:rPr lang="ko-KR" altLang="en-US"/>
              <a:t>그 다음은 </a:t>
            </a:r>
            <a:r>
              <a:rPr lang="en-US" altLang="ko-KR"/>
              <a:t>View Matrix</a:t>
            </a:r>
            <a:r>
              <a:rPr lang="ko-KR" altLang="en-US"/>
              <a:t>를 곱해서 카메라 공간</a:t>
            </a:r>
            <a:r>
              <a:rPr lang="en-US" altLang="ko-KR"/>
              <a:t>(Camera Space) </a:t>
            </a:r>
            <a:r>
              <a:rPr lang="ko-KR" altLang="en-US"/>
              <a:t>혹은 뷰 공간</a:t>
            </a:r>
            <a:r>
              <a:rPr lang="en-US" altLang="ko-KR"/>
              <a:t>(View Space)</a:t>
            </a:r>
            <a:r>
              <a:rPr lang="ko-KR" altLang="en-US"/>
              <a:t>으로 넘어갑니다</a:t>
            </a:r>
            <a:r>
              <a:rPr lang="en-US" altLang="ko-KR"/>
              <a:t>.</a:t>
            </a:r>
          </a:p>
          <a:p>
            <a:r>
              <a:rPr lang="ko-KR" altLang="en-US"/>
              <a:t>그 다음은 </a:t>
            </a:r>
            <a:r>
              <a:rPr lang="en-US" altLang="ko-KR"/>
              <a:t>Projection Matrix</a:t>
            </a:r>
            <a:r>
              <a:rPr lang="ko-KR" altLang="en-US"/>
              <a:t>를 곱해서 </a:t>
            </a:r>
            <a:r>
              <a:rPr lang="en-US" altLang="ko-KR"/>
              <a:t>NDC(Normalized Device Coordinate, </a:t>
            </a:r>
            <a:r>
              <a:rPr lang="ko-KR" altLang="en-US"/>
              <a:t>정규화된 공간</a:t>
            </a:r>
            <a:r>
              <a:rPr lang="en-US" altLang="ko-KR"/>
              <a:t>) </a:t>
            </a:r>
            <a:r>
              <a:rPr lang="ko-KR" altLang="en-US"/>
              <a:t>혹은 </a:t>
            </a:r>
            <a:r>
              <a:rPr lang="en-US" altLang="ko-KR"/>
              <a:t>Clip Space</a:t>
            </a:r>
            <a:r>
              <a:rPr lang="ko-KR" altLang="en-US"/>
              <a:t>으로 넘어갑니다</a:t>
            </a:r>
            <a:r>
              <a:rPr lang="en-US" altLang="ko-KR"/>
              <a:t>. </a:t>
            </a:r>
          </a:p>
          <a:p>
            <a:r>
              <a:rPr lang="ko-KR" altLang="en-US"/>
              <a:t>마지막으로는 </a:t>
            </a:r>
            <a:r>
              <a:rPr lang="en-US" altLang="ko-KR"/>
              <a:t>Viewport Transform</a:t>
            </a:r>
            <a:r>
              <a:rPr lang="ko-KR" altLang="en-US"/>
              <a:t>을 통해 </a:t>
            </a:r>
            <a:r>
              <a:rPr lang="en-US" altLang="ko-KR"/>
              <a:t>Screen Space</a:t>
            </a:r>
            <a:r>
              <a:rPr lang="ko-KR" altLang="en-US"/>
              <a:t>로 넘어갑니다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/>
              <a:t>클리핑 공간</a:t>
            </a:r>
            <a:r>
              <a:rPr lang="en-US" altLang="ko-KR" sz="1200" b="1"/>
              <a:t>:</a:t>
            </a:r>
            <a:r>
              <a:rPr lang="ko-KR" altLang="en-US" sz="1200" b="1"/>
              <a:t> </a:t>
            </a:r>
            <a:r>
              <a:rPr lang="en-US" altLang="ko-KR" sz="1200" b="1"/>
              <a:t>3D </a:t>
            </a:r>
            <a:r>
              <a:rPr lang="ko-KR" altLang="en-US" sz="1200" b="1"/>
              <a:t>공간에 있는 객체를 </a:t>
            </a:r>
            <a:r>
              <a:rPr lang="en-US" altLang="ko-KR" sz="1200" b="1"/>
              <a:t>2D </a:t>
            </a:r>
            <a:r>
              <a:rPr lang="ko-KR" altLang="en-US" sz="1200" b="1"/>
              <a:t>화면으로 투영할 때</a:t>
            </a:r>
            <a:r>
              <a:rPr lang="en-US" altLang="ko-KR" sz="1200" b="1"/>
              <a:t>, </a:t>
            </a:r>
            <a:r>
              <a:rPr lang="ko-KR" altLang="en-US" sz="1200" b="1"/>
              <a:t>특정 범위 밖의 객체를 잘라내는 과정</a:t>
            </a:r>
          </a:p>
          <a:p>
            <a:endParaRPr lang="en-US" altLang="ko-KR"/>
          </a:p>
          <a:p>
            <a:r>
              <a:rPr lang="ko-KR" altLang="en-US" b="0" i="0">
                <a:effectLst/>
                <a:highlight>
                  <a:srgbClr val="252525"/>
                </a:highlight>
                <a:latin typeface="ui-sans-serif"/>
              </a:rPr>
              <a:t>로컬 공간은 객체의 기본 좌표를 정의하며</a:t>
            </a:r>
            <a:r>
              <a:rPr lang="en-US" altLang="ko-KR" b="0" i="0">
                <a:effectLst/>
                <a:highlight>
                  <a:srgbClr val="252525"/>
                </a:highlight>
                <a:latin typeface="ui-sans-serif"/>
              </a:rPr>
              <a:t>, </a:t>
            </a:r>
            <a:r>
              <a:rPr lang="ko-KR" altLang="en-US" b="0" i="0">
                <a:effectLst/>
                <a:highlight>
                  <a:srgbClr val="252525"/>
                </a:highlight>
                <a:latin typeface="ui-sans-serif"/>
              </a:rPr>
              <a:t>월드 공간은 로컬 공간의 좌표를 세계 좌표계로 변환합니다</a:t>
            </a:r>
            <a:r>
              <a:rPr lang="en-US" altLang="ko-KR" b="0" i="0">
                <a:effectLst/>
                <a:highlight>
                  <a:srgbClr val="252525"/>
                </a:highlight>
                <a:latin typeface="ui-sans-serif"/>
              </a:rPr>
              <a:t>. </a:t>
            </a:r>
            <a:r>
              <a:rPr lang="ko-KR" altLang="en-US" b="0" i="0">
                <a:effectLst/>
                <a:highlight>
                  <a:srgbClr val="252525"/>
                </a:highlight>
                <a:latin typeface="ui-sans-serif"/>
              </a:rPr>
              <a:t>뷰 공간은 월드 공간의 좌표를 카메라의 위치와 방향에 맞게 변환하며</a:t>
            </a:r>
            <a:r>
              <a:rPr lang="en-US" altLang="ko-KR" b="0" i="0">
                <a:effectLst/>
                <a:highlight>
                  <a:srgbClr val="252525"/>
                </a:highlight>
                <a:latin typeface="ui-sans-serif"/>
              </a:rPr>
              <a:t>, </a:t>
            </a:r>
            <a:r>
              <a:rPr lang="ko-KR" altLang="en-US" b="0" i="0">
                <a:effectLst/>
                <a:highlight>
                  <a:srgbClr val="252525"/>
                </a:highlight>
                <a:latin typeface="ui-sans-serif"/>
              </a:rPr>
              <a:t>클립 공간은 뷰 공간의 좌표를 투영 공간으로 변환하여 화면에 표시될 수 있는지 결정합니다</a:t>
            </a:r>
            <a:r>
              <a:rPr lang="en-US" altLang="ko-KR" b="0" i="0">
                <a:effectLst/>
                <a:highlight>
                  <a:srgbClr val="252525"/>
                </a:highlight>
                <a:latin typeface="ui-sans-serif"/>
              </a:rPr>
              <a:t>. </a:t>
            </a:r>
            <a:r>
              <a:rPr lang="ko-KR" altLang="en-US" b="0" i="0">
                <a:effectLst/>
                <a:highlight>
                  <a:srgbClr val="252525"/>
                </a:highlight>
                <a:latin typeface="ui-sans-serif"/>
              </a:rPr>
              <a:t>마지막으로</a:t>
            </a:r>
            <a:r>
              <a:rPr lang="en-US" altLang="ko-KR" b="0" i="0">
                <a:effectLst/>
                <a:highlight>
                  <a:srgbClr val="252525"/>
                </a:highlight>
                <a:latin typeface="ui-sans-serif"/>
              </a:rPr>
              <a:t>, </a:t>
            </a:r>
            <a:r>
              <a:rPr lang="ko-KR" altLang="en-US" b="0" i="0">
                <a:effectLst/>
                <a:highlight>
                  <a:srgbClr val="252525"/>
                </a:highlight>
                <a:latin typeface="ui-sans-serif"/>
              </a:rPr>
              <a:t>화면 공간은 클립 공간의 좌표를 실제 화면 좌표로 변환하여 객체가 화면에 어떻게 그려질지 결정합니다</a:t>
            </a:r>
            <a:r>
              <a:rPr lang="en-US" altLang="ko-KR" b="0" i="0">
                <a:effectLst/>
                <a:highlight>
                  <a:srgbClr val="252525"/>
                </a:highlight>
                <a:latin typeface="ui-sans-serif"/>
              </a:rPr>
              <a:t>.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93DA0-B09C-45C5-8731-C7636772621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525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b="0" i="0">
                <a:effectLst/>
                <a:latin typeface="Arial" panose="020B0604020202020204" pitchFamily="34" charset="0"/>
              </a:rPr>
              <a:t>직교 투영은 직육면체 </a:t>
            </a:r>
            <a:r>
              <a:rPr lang="en-US" altLang="ko-KR" b="0" i="0">
                <a:effectLst/>
                <a:latin typeface="Arial" panose="020B0604020202020204" pitchFamily="34" charset="0"/>
              </a:rPr>
              <a:t>view voulme</a:t>
            </a:r>
            <a:r>
              <a:rPr lang="ko-KR" altLang="en-US" b="0" i="0">
                <a:effectLst/>
                <a:latin typeface="Arial" panose="020B0604020202020204" pitchFamily="34" charset="0"/>
              </a:rPr>
              <a:t>의 관측공간을 화면에 투영합니다</a:t>
            </a:r>
            <a:r>
              <a:rPr lang="en-US" altLang="ko-KR" b="0" i="0">
                <a:effectLst/>
                <a:latin typeface="Arial" panose="020B0604020202020204" pitchFamily="34" charset="0"/>
              </a:rPr>
              <a:t>.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>
                <a:effectLst/>
                <a:latin typeface="Arial" panose="020B0604020202020204" pitchFamily="34" charset="0"/>
              </a:rPr>
              <a:t>객체의 크기가 거리에 따라 변하지 않습니다</a:t>
            </a:r>
            <a:r>
              <a:rPr lang="en-US" altLang="ko-KR" b="0" i="0"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>
                <a:effectLst/>
                <a:latin typeface="Arial" panose="020B0604020202020204" pitchFamily="34" charset="0"/>
              </a:rPr>
              <a:t>평행한 투영선을 가지고 있기 때문입니다</a:t>
            </a:r>
            <a:r>
              <a:rPr lang="en-US" altLang="ko-KR" b="0" i="0">
                <a:effectLst/>
                <a:latin typeface="Arial" panose="020B0604020202020204" pitchFamily="34" charset="0"/>
              </a:rPr>
              <a:t>.</a:t>
            </a:r>
            <a:br>
              <a:rPr lang="en-US" altLang="ko-KR" b="0" i="0">
                <a:effectLst/>
                <a:latin typeface="Arial" panose="020B0604020202020204" pitchFamily="34" charset="0"/>
              </a:rPr>
            </a:br>
            <a:r>
              <a:rPr lang="en-US" altLang="ko-KR" b="0" i="0"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>
                <a:effectLst/>
                <a:latin typeface="Arial" panose="020B0604020202020204" pitchFamily="34" charset="0"/>
              </a:rPr>
              <a:t>투영선</a:t>
            </a:r>
            <a:r>
              <a:rPr lang="en-US" altLang="ko-KR" b="0" i="0">
                <a:effectLst/>
                <a:latin typeface="Arial" panose="020B0604020202020204" pitchFamily="34" charset="0"/>
              </a:rPr>
              <a:t>: 3</a:t>
            </a:r>
            <a:r>
              <a:rPr lang="ko-KR" altLang="en-US" b="0" i="0">
                <a:effectLst/>
                <a:latin typeface="Arial" panose="020B0604020202020204" pitchFamily="34" charset="0"/>
              </a:rPr>
              <a:t>차원 공간의 각 점에서 </a:t>
            </a:r>
            <a:r>
              <a:rPr lang="en-US" altLang="ko-KR" b="0" i="0">
                <a:effectLst/>
                <a:latin typeface="Arial" panose="020B0604020202020204" pitchFamily="34" charset="0"/>
              </a:rPr>
              <a:t>2</a:t>
            </a:r>
            <a:r>
              <a:rPr lang="ko-KR" altLang="en-US" b="0" i="0">
                <a:effectLst/>
                <a:latin typeface="Arial" panose="020B0604020202020204" pitchFamily="34" charset="0"/>
              </a:rPr>
              <a:t>차원 평면</a:t>
            </a:r>
            <a:r>
              <a:rPr lang="en-US" altLang="ko-KR" b="0" i="0"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>
                <a:effectLst/>
                <a:latin typeface="Arial" panose="020B0604020202020204" pitchFamily="34" charset="0"/>
              </a:rPr>
              <a:t>화면</a:t>
            </a:r>
            <a:r>
              <a:rPr lang="en-US" altLang="ko-KR" b="0" i="0">
                <a:effectLst/>
                <a:latin typeface="Arial" panose="020B0604020202020204" pitchFamily="34" charset="0"/>
              </a:rPr>
              <a:t>) </a:t>
            </a:r>
            <a:r>
              <a:rPr lang="ko-KR" altLang="en-US" b="0" i="0">
                <a:effectLst/>
                <a:latin typeface="Arial" panose="020B0604020202020204" pitchFamily="34" charset="0"/>
              </a:rPr>
              <a:t>으로 이어지는 가상의 선</a:t>
            </a:r>
            <a:r>
              <a:rPr lang="en-US" altLang="ko-KR" b="0" i="0">
                <a:effectLst/>
                <a:latin typeface="Arial" panose="020B0604020202020204" pitchFamily="34" charset="0"/>
              </a:rPr>
              <a:t>,)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>
                <a:effectLst/>
                <a:latin typeface="Arial" panose="020B0604020202020204" pitchFamily="34" charset="0"/>
              </a:rPr>
              <a:t>직교투영은 이 선들이 모든 방향에서 평면에 수직이며</a:t>
            </a:r>
            <a:r>
              <a:rPr lang="en-US" altLang="ko-KR" b="0" i="0"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>
                <a:effectLst/>
                <a:latin typeface="Arial" panose="020B0604020202020204" pitchFamily="34" charset="0"/>
              </a:rPr>
              <a:t>서로 평행하게 유지됩니다</a:t>
            </a:r>
            <a:r>
              <a:rPr lang="en-US" altLang="ko-KR" b="0" i="0"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>
                <a:effectLst/>
                <a:latin typeface="Arial" panose="020B0604020202020204" pitchFamily="34" charset="0"/>
              </a:rPr>
              <a:t>즉 평행하므로 소실점이 없기때문에 원근감이 없어 보입니다</a:t>
            </a:r>
            <a:r>
              <a:rPr lang="en-US" altLang="ko-KR" b="0" i="0"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>
                <a:effectLst/>
                <a:latin typeface="Arial" panose="020B0604020202020204" pitchFamily="34" charset="0"/>
              </a:rPr>
              <a:t>소실점</a:t>
            </a:r>
            <a:r>
              <a:rPr lang="en-US" altLang="ko-KR" b="0" i="0">
                <a:effectLst/>
                <a:latin typeface="Arial" panose="020B0604020202020204" pitchFamily="34" charset="0"/>
              </a:rPr>
              <a:t>:</a:t>
            </a:r>
            <a:r>
              <a:rPr lang="ko-KR" altLang="en-US" b="0" i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Apple SD Gothic Neo"/>
              </a:rPr>
              <a:t>멀리서 바라볼 때 평행한 두 직선이 한 점에서 만난 것같이 보이는 점</a:t>
            </a:r>
            <a:r>
              <a:rPr lang="en-US" altLang="ko-KR" b="0" i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Apple SD Gothic Neo"/>
              </a:rPr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93DA0-B09C-45C5-8731-C7636772621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018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직교 투영 행렬은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3D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공간의 객체를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2D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평면에 투영하기 위해 사용됩니다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행렬은 주로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차원 좌표에서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𝑧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축 정보를 제거하거나 무시하여 원근감을 없애고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모든 객체를 동일한 크기로 평면에 표현하기 위해 사용됩니다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해당 행렬이 직교 투영 행렬인데 다음과 같이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차원 점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(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𝑥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,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𝑦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,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𝑧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,1)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을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차원 평면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(</a:t>
            </a:r>
            <a:r>
              <a:rPr lang="en-US" altLang="ko-KR" b="0" i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x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,</a:t>
            </a:r>
            <a:r>
              <a:rPr lang="en-US" altLang="ko-KR" b="0" i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y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,0,1)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으로 투영하는 과정입니다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93DA0-B09C-45C5-8731-C7636772621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124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뷰 볼륨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(viewing volume)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을 정규화된 뷰 볼륨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(normalized viewing volume)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으로 변환하여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차원 평면에 투영하는 과정입니다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관측 공간의 중심을 원점으로 이동시키기 위해 이동 행렬을 곱하고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관측 공간의 변을 길이가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가 되도록 크기 행렬을 곱합니다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이렇게 정규화 한다면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-1,0,1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의 범위를 가지고 있는 정육면체 모양을 이루고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-1,1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범위를 벗어나는 좌표는 쉽게 제거 즉 클리핑이 가능하고 조금 더 쉽게 계산될 수 있습니다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클리핑 공간</a:t>
            </a:r>
            <a:r>
              <a:rPr lang="en-US" altLang="ko-KR"/>
              <a:t>:  3D </a:t>
            </a:r>
            <a:r>
              <a:rPr lang="ko-KR" altLang="en-US"/>
              <a:t>공간에 있는 객체를 </a:t>
            </a:r>
            <a:r>
              <a:rPr lang="en-US" altLang="ko-KR"/>
              <a:t>2D </a:t>
            </a:r>
            <a:r>
              <a:rPr lang="ko-KR" altLang="en-US"/>
              <a:t>화면으로 투영할 때</a:t>
            </a:r>
            <a:r>
              <a:rPr lang="en-US" altLang="ko-KR"/>
              <a:t>, </a:t>
            </a:r>
            <a:r>
              <a:rPr lang="ko-KR" altLang="en-US"/>
              <a:t>특정 범위 밖의 객체를 잘라내는 과정을 의미합니다</a:t>
            </a:r>
            <a:r>
              <a:rPr lang="en-US" altLang="ko-KR"/>
              <a:t>1. </a:t>
            </a:r>
            <a:r>
              <a:rPr lang="ko-KR" altLang="en-US"/>
              <a:t>이 과정은 불필요한 렌더링을 방지하고</a:t>
            </a:r>
            <a:r>
              <a:rPr lang="en-US" altLang="ko-KR"/>
              <a:t>, </a:t>
            </a:r>
            <a:r>
              <a:rPr lang="ko-KR" altLang="en-US"/>
              <a:t>시야 밖의 객체를 제거하여 계산 효율성을 높이는 데 도움이 됩니다</a:t>
            </a:r>
            <a:endParaRPr lang="en-US" altLang="ko-KR"/>
          </a:p>
          <a:p>
            <a:r>
              <a:rPr lang="ko-KR" altLang="en-US"/>
              <a:t>클리핑 공간은 보통 투영 행렬을 적용한 후에 생성되며</a:t>
            </a:r>
            <a:r>
              <a:rPr lang="en-US" altLang="ko-KR"/>
              <a:t>, </a:t>
            </a:r>
            <a:r>
              <a:rPr lang="ko-KR" altLang="en-US"/>
              <a:t>이 공간에서 벗어난 모든 좌표는 클리핑</a:t>
            </a:r>
            <a:r>
              <a:rPr lang="en-US" altLang="ko-KR"/>
              <a:t>(</a:t>
            </a:r>
            <a:r>
              <a:rPr lang="ko-KR" altLang="en-US"/>
              <a:t>자르기</a:t>
            </a:r>
            <a:r>
              <a:rPr lang="en-US" altLang="ko-KR"/>
              <a:t>)</a:t>
            </a:r>
            <a:r>
              <a:rPr lang="ko-KR" altLang="en-US"/>
              <a:t>되어 폐기됩니다</a:t>
            </a:r>
            <a:r>
              <a:rPr lang="en-US" altLang="ko-KR"/>
              <a:t> </a:t>
            </a:r>
            <a:r>
              <a:rPr lang="ko-KR" altLang="en-US"/>
              <a:t>남은 좌표들은 최종적으로 프래그먼트가 되어 화면에 보이게 됩니다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프래그먼트</a:t>
            </a:r>
            <a:r>
              <a:rPr lang="en-US" altLang="ko-KR"/>
              <a:t>: </a:t>
            </a:r>
            <a:r>
              <a:rPr lang="ko-KR" altLang="en-US"/>
              <a:t>렌더링 파이프라인의 마지막 단계에서 픽셀 단위로 처리되는 데이터</a:t>
            </a:r>
            <a:r>
              <a:rPr lang="en-US" altLang="ko-KR"/>
              <a:t>( </a:t>
            </a:r>
            <a:r>
              <a:rPr lang="ko-KR" altLang="en-US"/>
              <a:t>픽셀에 대한 색상</a:t>
            </a:r>
            <a:r>
              <a:rPr lang="en-US" altLang="ko-KR"/>
              <a:t>, </a:t>
            </a:r>
            <a:r>
              <a:rPr lang="ko-KR" altLang="en-US"/>
              <a:t>깊이 등등</a:t>
            </a:r>
            <a:r>
              <a:rPr lang="en-US" altLang="ko-KR"/>
              <a:t>)</a:t>
            </a:r>
            <a:endParaRPr lang="ko-KR" altLang="en-US"/>
          </a:p>
          <a:p>
            <a:pPr algn="l">
              <a:buFont typeface="Arial" panose="020B0604020202020204" pitchFamily="34" charset="0"/>
              <a:buNone/>
            </a:pPr>
            <a:endParaRPr lang="ko-KR" altLang="en-US"/>
          </a:p>
          <a:p>
            <a:pPr algn="l">
              <a:buFont typeface="Arial" panose="020B0604020202020204" pitchFamily="34" charset="0"/>
              <a:buNone/>
            </a:pPr>
            <a:endParaRPr lang="en-US" altLang="ko-KR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93DA0-B09C-45C5-8731-C7636772621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75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원근</a:t>
            </a:r>
            <a:r>
              <a:rPr lang="en-US" altLang="ko-KR"/>
              <a:t> </a:t>
            </a:r>
            <a:r>
              <a:rPr lang="ko-KR" altLang="en-US"/>
              <a:t>투영은 절두체 라는 피라미드 형태의 관측 공간을 화면에 투영합니다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객체의 크기는 거리에 따라 변하게 됩니다</a:t>
            </a:r>
            <a:r>
              <a:rPr lang="en-US" altLang="ko-KR"/>
              <a:t>. </a:t>
            </a:r>
            <a:r>
              <a:rPr lang="ko-KR" altLang="en-US"/>
              <a:t>이는 투영선이 평행하지 않고</a:t>
            </a:r>
            <a:r>
              <a:rPr lang="en-US" altLang="ko-KR"/>
              <a:t>, </a:t>
            </a:r>
            <a:r>
              <a:rPr lang="ko-KR" altLang="en-US"/>
              <a:t>소실점이 존재하기 때문에 먼곳에 있는 객체는 가까이 있는 객체보다 작게 보이는 원근감이 생깁니다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93DA0-B09C-45C5-8731-C7636772621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000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해당 그림은 원근 투영에 대한 설명입니다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</a:p>
          <a:p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투영의 중심인 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COP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는 투영의 출발점이고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모든 투영선은 이 점에서 시작합니다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</a:p>
          <a:p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투영면은 투영된 점들이 위치하게 되는 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2D 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평면입니다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 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이 그림에서는 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z=d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에 위치하고 있습니다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 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즉 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z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축을 따라 원점으로부터 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d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만큼 떨어진 위치에 투영면이 존재한다는 의미입니다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</a:p>
          <a:p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좌측그림은 투영 과정으로 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3D 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공간의 점인 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(x,y,z)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가 투영되어 투영면에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 (</a:t>
            </a:r>
            <a:r>
              <a:rPr lang="en-US" altLang="ko-KR" b="0" i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xp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​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,</a:t>
            </a:r>
            <a:r>
              <a:rPr lang="en-US" altLang="ko-KR" b="0" i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yp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​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,</a:t>
            </a:r>
            <a:r>
              <a:rPr lang="en-US" altLang="ko-KR" b="0" i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zp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​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)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변환되는 과정을 보여줍니다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중앙 그림은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x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축 방향이 투영되는 과정입니다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원래 점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(x,z)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가 투영면인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z=d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(x</a:t>
            </a:r>
            <a:r>
              <a:rPr lang="en-US" altLang="ko-KR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ₚ,d)</a:t>
            </a:r>
            <a:r>
              <a:rPr lang="ko-KR" altLang="en-US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로 변환됩니다</a:t>
            </a:r>
            <a:r>
              <a:rPr lang="en-US" altLang="ko-KR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. </a:t>
            </a:r>
            <a:r>
              <a:rPr lang="ko-KR" altLang="en-US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식으로 표현하면 </a:t>
            </a:r>
            <a:r>
              <a:rPr lang="en-US" altLang="ko-KR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Xₚ</a:t>
            </a:r>
            <a:r>
              <a:rPr lang="en-US" altLang="ko-KR" b="1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= x/(z/d) </a:t>
            </a:r>
            <a:r>
              <a:rPr lang="ko-KR" altLang="en-US" b="1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입니다</a:t>
            </a:r>
            <a:r>
              <a:rPr lang="en-US" altLang="ko-KR" b="1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.</a:t>
            </a:r>
            <a:endParaRPr lang="en-US" altLang="ko-KR" b="0" i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우측 그림은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y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축 방향이 투영되는 과정입니다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원래 점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(y,z)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가 투영면인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z=d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(y</a:t>
            </a:r>
            <a:r>
              <a:rPr lang="en-US" altLang="ko-KR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ₚ,d)</a:t>
            </a:r>
            <a:r>
              <a:rPr lang="ko-KR" altLang="en-US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로 변환됩니다</a:t>
            </a:r>
            <a:r>
              <a:rPr lang="en-US" altLang="ko-KR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. </a:t>
            </a:r>
            <a:r>
              <a:rPr lang="ko-KR" altLang="en-US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식으로 표현하면 </a:t>
            </a:r>
            <a:r>
              <a:rPr lang="en-US" altLang="ko-KR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yₚ</a:t>
            </a:r>
            <a:r>
              <a:rPr lang="en-US" altLang="ko-KR" b="1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= y/(z/d) </a:t>
            </a:r>
            <a:r>
              <a:rPr lang="ko-KR" altLang="en-US" b="1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입니다</a:t>
            </a:r>
            <a:r>
              <a:rPr lang="en-US" altLang="ko-KR" b="1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.</a:t>
            </a:r>
            <a:endParaRPr lang="en-US" altLang="ko-KR" b="0" i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endParaRPr lang="en-US" altLang="ko-KR" b="0" i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해당 투영 변환을 행렬로 표현한다만 이런 행렬이고 점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p(3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차원 공간에서의 좌표를 동차좌표 형태로 나타낸것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)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와 곱해준다면 변환된 점인 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q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를 얻을 수 있습니다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</a:p>
          <a:p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해당 행렬이 원근 투영 행렬입니다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93DA0-B09C-45C5-8731-C7636772621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2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원근 투영 변환을 설명하고 있으며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3D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공간의 객체가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2D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화면 공간으로 어떻게 매핑되는지 보여주고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객체의 좌표를 정규화하는 과정입니다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과정을 통해 왜곡된 객체가 올바르게 투영되고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새로운 정규화된 뷰 볼륨 내에서의 좌표로 변환됩니다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COP (Center of Projection)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투영의 중심점입니다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3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차원 객체가 이 지점을 기준으로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차원 평면에 투영됩니다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원근 투영 체계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파란색 삼각형 형태로 표시된 원근 투영 체계는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z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축을 따라 멀어지는 객체가 투영되는 방식을 보여줍니다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z = -near: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투영 체계의 근접한 평면입니다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z = -far: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투영 체계의 먼 평면입니다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x = ±z → ±1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원근 투영 후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x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좌표가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±1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정규화된다는 의미입니다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y = ±z → ±1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원근 투영 후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y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좌표가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±1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정규화된다는 의미입니다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z = near/far → ±1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원근 투영 후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z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좌표가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±1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정규화된다는 의미입니다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/>
            <a:endParaRPr lang="ko-KR" altLang="en-US" b="1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New clipping volume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새로운 클리핑 볼륨은 원근 투영 후의 정규화된 공간을 나타냅니다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x = 1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및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x = -1: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클리핑 볼륨의 좌우 경계를 나타냅니다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z = -1: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클리핑 볼륨의 앞면을 나타냅니다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왜곡된 객체 </a:t>
            </a:r>
            <a:r>
              <a:rPr lang="en-US" altLang="ko-KR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(Distorted object projects correctly)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원근 투영 전에 왜곡된 객체가 투영 후 올바르게 보이는 예시입니다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원근 투영 행렬은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3D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좌표를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2D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평면으로 변환하는데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원근감을 유지하면서 좌표를 정규화합니다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정규화된 좌표는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NDC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좌표계로 변환되어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모든 좌표가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[-1, 1]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범위 내에 위치하게 됩니다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br>
              <a:rPr lang="ko-KR" altLang="en-US"/>
            </a:br>
            <a:endParaRPr lang="en-US" altLang="ko-KR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altLang="ko-KR" b="0" i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93DA0-B09C-45C5-8731-C7636772621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655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원근 투영을 직교 투영으로 변환하는 이유로는 원근 투영에서 계산을 한다면 훨씬 복잡하기 때문에 직교 투영으로 변환 후 사용합니다</a:t>
            </a:r>
            <a:r>
              <a:rPr lang="en-US" altLang="ko-KR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en-US" altLang="ko-KR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행렬의 의미는 다음과 같습니다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행렬은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3D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공간에서의 원근 투영을 설명합니다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원점에서 보는 시야를 나타내며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𝑧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=−1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인 투영면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(PP)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을 나타냅니다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OpenGL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의 기본 설정으로 일반적으로 투영 평면이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z=-1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위치에 있습니다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행렬을 사용하면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3D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좌표가 원근투영된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2D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좌표로 변환됩니다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즉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관찰자가 원점에 있을 때 원근법을 통해 물체가 어떻게 보이는지를 나타냅니다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93DA0-B09C-45C5-8731-C7636772621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7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16A8A-FF76-8BB0-6C25-1ABB6C800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F2C3A5-30F4-092F-CDC0-9E1BAF575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B7510-1EE2-4CDB-F90E-212D68E0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558319-CAF6-9DC8-CFA2-5E9EF84BA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84FCA-D2B6-FD01-1793-D7D818E0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64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40311-8947-E538-5C39-886A6C83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F0BA1C-CB01-2D7E-5DCD-32CEA4E36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B5E2C-751F-221D-A4D4-1C82D96B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FDF9D7-397C-276E-43DB-2BECF5A15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CA9EA-B9B7-3078-3F59-4E1D48B1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7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BF8B5C-2D65-20E5-969F-01D6EF926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FECE5A-7A31-CFE3-B08A-A30DDE690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26A00-CF58-F6ED-399F-8021D983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9E0C8-56CD-AE76-61C7-C97920D9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5D203-9E9C-8C7A-D0C8-34AEEE3E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06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EDB2B-FC85-8131-F718-8008FF5E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DCC95-D140-2261-882A-7A40624C3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40A1D9-22AA-4BB2-D5F7-341B3AA1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F9649-A590-7D36-6AF6-62798ED2A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46F01-944F-1FE9-46F2-664BEE53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62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B805A-ED1E-2CF2-1007-F76A22EEC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2B492-283D-5BCE-F4BE-E996A39E4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80B64-B279-01E5-3CDB-B95C8572C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C0BCB-A521-1D75-FA09-8A8E61BC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81862-05B5-10FD-4DEB-BD440346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84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1725D-B35F-00B5-6AB2-BCC58AAF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30C70-674C-9DED-3B20-368C5714F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FCF944-2ADA-8B3F-8B75-7F829403D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0209B7-2E66-E10B-60F5-0945D194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C76371-52DF-C791-DDD0-CED43F22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7C5E08-7133-5036-E559-14BAFAEE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57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7EC9D-1FE5-0682-6AFD-51CC628D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27323-C560-83CB-46D9-F8162D95C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DA677-A0F8-2474-9B48-515CDE53F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6969AA-F74A-66E9-B8E9-8F878B7A1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C728F2-E837-2BC9-EC66-09C8B8460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F25D85-4FC9-5170-B8C3-C0C778BB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BA3F9E-E81D-77D3-E116-AA51EFB6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47DF0-E5A2-F564-42CB-7A834A08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62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54573-DE19-7FB6-0BEE-9D2C536A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D7AE0A-205F-1344-9A45-779DC224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EDC6D8-84EC-6648-BAC1-AB4EA88C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B44DE6-9772-C6B3-7A63-CAB034EA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89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512720-A96E-B95A-DE7E-973BF4FB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25AE2-F54E-1787-37D5-B480C277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78C971-DD63-B4AC-7B8D-AB397397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7E92E-DCEE-1D90-3C13-3102A1F8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B40CE-F88F-70A9-9A24-D2B934A1C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6F8DAF-9F72-8DDF-A859-E23D3DA84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DD96D1-7E60-5D75-EA72-13B86A8E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172597-72BF-BDF5-9B38-FB0BAB9DC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D0D5A-D0A0-BDF1-FF39-D3B0DF23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17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1792D-CCF4-675D-EE29-9729EF17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889880-E63E-E5C7-F16C-FF63DE913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9BACD9-3A1C-6EF1-4F9B-C3F936AF3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7B0000-3F8F-45C3-3F47-6EAC34D28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5F8A5-FD2F-5566-12A9-5DEACA7D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D048A7-B52B-9FC4-3542-1B0C8AEE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45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618F35-77CF-DC91-83B8-9C46C54B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542404-229A-2A6E-1CF6-485FAC94D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CE0FF-7D6E-759D-7BCB-5ABEB3BBB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A70782-3C84-4060-BC83-54A57C66AEEC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656D25-AE7F-3736-A566-958C0E474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5421A-3628-F77F-7152-B27B74F87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67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14B65-8F2B-CCCC-1F9D-A0CAE1EF0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Perspective </a:t>
            </a:r>
            <a:br>
              <a:rPr lang="en-US" altLang="ko-KR"/>
            </a:br>
            <a:r>
              <a:rPr lang="en-US" altLang="ko-KR"/>
              <a:t>&amp; </a:t>
            </a:r>
            <a:br>
              <a:rPr lang="en-US" altLang="ko-KR"/>
            </a:br>
            <a:r>
              <a:rPr lang="en-US" altLang="ko-KR"/>
              <a:t>Orthogonal (Projection)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C60D0F-0260-5557-C90A-0F9272165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9788"/>
            <a:ext cx="9144000" cy="1655762"/>
          </a:xfrm>
        </p:spPr>
        <p:txBody>
          <a:bodyPr/>
          <a:lstStyle/>
          <a:p>
            <a:r>
              <a:rPr lang="ko-KR" altLang="en-US"/>
              <a:t>발표자</a:t>
            </a:r>
            <a:endParaRPr lang="en-US" altLang="ko-KR"/>
          </a:p>
          <a:p>
            <a:r>
              <a:rPr lang="ko-KR" altLang="en-US"/>
              <a:t>김민강</a:t>
            </a:r>
          </a:p>
        </p:txBody>
      </p:sp>
    </p:spTree>
    <p:extLst>
      <p:ext uri="{BB962C8B-B14F-4D97-AF65-F5344CB8AC3E}">
        <p14:creationId xmlns:p14="http://schemas.microsoft.com/office/powerpoint/2010/main" val="1654950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업로드한 이미지">
            <a:extLst>
              <a:ext uri="{FF2B5EF4-FFF2-40B4-BE49-F238E27FC236}">
                <a16:creationId xmlns:a16="http://schemas.microsoft.com/office/drawing/2014/main" id="{D74A016B-5B8D-372D-3C41-F24DA14AB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13" y="222546"/>
            <a:ext cx="4771463" cy="29717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60674A-7993-C691-8DFE-AFF05AD24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122" y="222546"/>
            <a:ext cx="4504219" cy="288839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D64A85-5A27-8931-208D-0A335B853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13" y="3663754"/>
            <a:ext cx="4319126" cy="27369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905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5A962540-86F2-8388-39D7-5206C2536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13" y="1166371"/>
            <a:ext cx="2886478" cy="2152950"/>
          </a:xfrm>
          <a:prstGeom prst="rect">
            <a:avLst/>
          </a:prstGeom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24E41153-0826-CD64-9076-F232CB7D9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37" y="133385"/>
            <a:ext cx="10515600" cy="881499"/>
          </a:xfrm>
        </p:spPr>
        <p:txBody>
          <a:bodyPr>
            <a:normAutofit/>
          </a:bodyPr>
          <a:lstStyle/>
          <a:p>
            <a:r>
              <a:rPr lang="ko-KR" altLang="en-US" sz="2400" b="1"/>
              <a:t>투영 </a:t>
            </a:r>
            <a:r>
              <a:rPr lang="en-US" altLang="ko-KR" sz="2400" b="1"/>
              <a:t>(Projection)</a:t>
            </a:r>
            <a:endParaRPr lang="ko-KR" altLang="en-US" sz="2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BFBA1B-D07D-ACA4-646A-95A6AFA9A1A8}"/>
              </a:ext>
            </a:extLst>
          </p:cNvPr>
          <p:cNvSpPr txBox="1"/>
          <p:nvPr/>
        </p:nvSpPr>
        <p:spPr>
          <a:xfrm>
            <a:off x="3303291" y="2232798"/>
            <a:ext cx="85586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Perspective : </a:t>
            </a:r>
            <a:r>
              <a:rPr lang="ko-KR" altLang="en-US" sz="1600"/>
              <a:t>원근법이 적용되는 </a:t>
            </a:r>
            <a:r>
              <a:rPr lang="en-US" altLang="ko-KR" sz="1600"/>
              <a:t>3D </a:t>
            </a:r>
            <a:r>
              <a:rPr lang="ko-KR" altLang="en-US" sz="1600"/>
              <a:t>화면에서 주로 사용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Orthographic : </a:t>
            </a:r>
            <a:r>
              <a:rPr lang="ko-KR" altLang="en-US" sz="1600"/>
              <a:t>직각 투영으로 원근법이 없는 </a:t>
            </a:r>
            <a:r>
              <a:rPr lang="en-US" altLang="ko-KR" sz="1600"/>
              <a:t>2D </a:t>
            </a:r>
            <a:r>
              <a:rPr lang="ko-KR" altLang="en-US" sz="1600"/>
              <a:t>화면에서 주로 사용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C04E007-7631-F4F5-7F6A-D4FC549F1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13" y="3836879"/>
            <a:ext cx="4403824" cy="2520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DBBF6B4-3DA9-4C95-F3BF-88F7A1A7A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906" y="3836880"/>
            <a:ext cx="4320000" cy="252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4AF5ACB-DD7F-5155-65B1-8F61F42B5293}"/>
              </a:ext>
            </a:extLst>
          </p:cNvPr>
          <p:cNvSpPr txBox="1"/>
          <p:nvPr/>
        </p:nvSpPr>
        <p:spPr>
          <a:xfrm>
            <a:off x="416813" y="3467547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/>
              <a:t>Perspective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AF753E-F13F-6FF8-925B-150A5BA60861}"/>
              </a:ext>
            </a:extLst>
          </p:cNvPr>
          <p:cNvSpPr txBox="1"/>
          <p:nvPr/>
        </p:nvSpPr>
        <p:spPr>
          <a:xfrm>
            <a:off x="6182249" y="3467547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/>
              <a:t>Orthographic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77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24E41153-0826-CD64-9076-F232CB7D9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37" y="133385"/>
            <a:ext cx="10515600" cy="881499"/>
          </a:xfrm>
        </p:spPr>
        <p:txBody>
          <a:bodyPr>
            <a:normAutofit/>
          </a:bodyPr>
          <a:lstStyle/>
          <a:p>
            <a:r>
              <a:rPr lang="ko-KR" altLang="en-US" sz="2400" b="1"/>
              <a:t>투영 </a:t>
            </a:r>
            <a:r>
              <a:rPr lang="en-US" altLang="ko-KR" sz="2400" b="1"/>
              <a:t>(Projection)</a:t>
            </a:r>
            <a:endParaRPr lang="ko-KR" altLang="en-US" sz="2400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C50F69-7B91-81EB-4B80-FEF3B34B8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31" y="1014884"/>
            <a:ext cx="9642012" cy="48273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C5EA0A-C28F-EDA8-F782-A0894D697CEC}"/>
              </a:ext>
            </a:extLst>
          </p:cNvPr>
          <p:cNvSpPr txBox="1"/>
          <p:nvPr/>
        </p:nvSpPr>
        <p:spPr>
          <a:xfrm>
            <a:off x="3048856" y="2277406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19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6E6B3-2346-491C-ED6A-3C588A93B392}"/>
              </a:ext>
            </a:extLst>
          </p:cNvPr>
          <p:cNvSpPr txBox="1">
            <a:spLocks/>
          </p:cNvSpPr>
          <p:nvPr/>
        </p:nvSpPr>
        <p:spPr>
          <a:xfrm>
            <a:off x="186836" y="133385"/>
            <a:ext cx="10936689" cy="881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/>
              <a:t>직교 투영</a:t>
            </a:r>
            <a:r>
              <a:rPr lang="en-US" altLang="ko-KR" sz="2400" b="1"/>
              <a:t>(Orthographic Projection)</a:t>
            </a:r>
            <a:endParaRPr lang="ko-KR" altLang="en-US" sz="24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00BA6-EC10-94B0-F66B-A8663F7293CB}"/>
              </a:ext>
            </a:extLst>
          </p:cNvPr>
          <p:cNvSpPr txBox="1"/>
          <p:nvPr/>
        </p:nvSpPr>
        <p:spPr>
          <a:xfrm>
            <a:off x="485994" y="5125659"/>
            <a:ext cx="11257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>
                <a:effectLst/>
                <a:latin typeface="Arial" panose="020B0604020202020204" pitchFamily="34" charset="0"/>
              </a:rPr>
              <a:t>직교 투영 </a:t>
            </a:r>
            <a:r>
              <a:rPr lang="en-US" altLang="ko-KR" b="1" i="0">
                <a:effectLst/>
                <a:latin typeface="Arial" panose="020B0604020202020204" pitchFamily="34" charset="0"/>
              </a:rPr>
              <a:t>(Orthographic projection)</a:t>
            </a:r>
            <a:r>
              <a:rPr lang="ko-KR" altLang="en-US" b="1" i="0">
                <a:effectLst/>
                <a:latin typeface="Arial" panose="020B0604020202020204" pitchFamily="34" charset="0"/>
              </a:rPr>
              <a:t>은 직육면체 </a:t>
            </a:r>
            <a:r>
              <a:rPr lang="ko-KR" altLang="en-US" b="1">
                <a:latin typeface="Arial" panose="020B0604020202020204" pitchFamily="34" charset="0"/>
              </a:rPr>
              <a:t>뷰 볼륨</a:t>
            </a:r>
            <a:r>
              <a:rPr lang="ko-KR" altLang="en-US" b="1" i="0">
                <a:effectLst/>
                <a:latin typeface="Arial" panose="020B0604020202020204" pitchFamily="34" charset="0"/>
              </a:rPr>
              <a:t>의 관측공간을 화면에 투영한다</a:t>
            </a:r>
            <a:endParaRPr lang="en-US" altLang="ko-KR" b="1" i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/>
              <a:t>객체의 크기가 거리에 따라 변하지 않는다</a:t>
            </a:r>
            <a:r>
              <a:rPr lang="en-US" altLang="ko-KR" b="1"/>
              <a:t>.</a:t>
            </a:r>
            <a:endParaRPr lang="en-US" altLang="ko-KR" b="1" i="0"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DEBBC-FEE8-8B20-4523-DC496FFCA340}"/>
              </a:ext>
            </a:extLst>
          </p:cNvPr>
          <p:cNvSpPr txBox="1"/>
          <p:nvPr/>
        </p:nvSpPr>
        <p:spPr>
          <a:xfrm>
            <a:off x="273759" y="6326525"/>
            <a:ext cx="6031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/>
              <a:t>뷰 볼륨</a:t>
            </a:r>
            <a:r>
              <a:rPr lang="en-US" altLang="ko-KR" sz="1000" b="1"/>
              <a:t>(View Volume):</a:t>
            </a:r>
            <a:r>
              <a:rPr lang="ko-KR" altLang="en-US" sz="1000" b="1"/>
              <a:t> </a:t>
            </a:r>
            <a:r>
              <a:rPr lang="en-US" altLang="ko-KR" sz="1000" b="1"/>
              <a:t>3D </a:t>
            </a:r>
            <a:r>
              <a:rPr lang="ko-KR" altLang="en-US" sz="1000" b="1"/>
              <a:t>그래픽스에서 카메라 또는 뷰포트가 캡처할 수 있는 공간의 부분을 정의</a:t>
            </a:r>
            <a:endParaRPr lang="en-US" altLang="ko-KR" sz="1000" b="1"/>
          </a:p>
          <a:p>
            <a:r>
              <a:rPr lang="ko-KR" altLang="en-US" sz="1000" b="1"/>
              <a:t>이 공간은 카메라에 의해 </a:t>
            </a:r>
            <a:r>
              <a:rPr lang="en-US" altLang="ko-KR" sz="1000" b="1"/>
              <a:t>"</a:t>
            </a:r>
            <a:r>
              <a:rPr lang="ko-KR" altLang="en-US" sz="1000" b="1"/>
              <a:t>보여질 수 있는</a:t>
            </a:r>
            <a:r>
              <a:rPr lang="en-US" altLang="ko-KR" sz="1000" b="1"/>
              <a:t>" </a:t>
            </a:r>
            <a:r>
              <a:rPr lang="ko-KR" altLang="en-US" sz="1000" b="1"/>
              <a:t>모든 객체들이 포함되는 </a:t>
            </a:r>
            <a:r>
              <a:rPr lang="en-US" altLang="ko-KR" sz="1000" b="1"/>
              <a:t>3</a:t>
            </a:r>
            <a:r>
              <a:rPr lang="ko-KR" altLang="en-US" sz="1000" b="1"/>
              <a:t>차원의 범위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3DF227-E4ED-1160-204B-85368FEC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6010"/>
            <a:ext cx="7066594" cy="3281679"/>
          </a:xfrm>
          <a:prstGeom prst="rect">
            <a:avLst/>
          </a:prstGeom>
        </p:spPr>
      </p:pic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D252DD31-5828-EA80-8E00-403F62635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455" y="1453039"/>
            <a:ext cx="51625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3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6E6B3-2346-491C-ED6A-3C588A93B392}"/>
              </a:ext>
            </a:extLst>
          </p:cNvPr>
          <p:cNvSpPr txBox="1">
            <a:spLocks/>
          </p:cNvSpPr>
          <p:nvPr/>
        </p:nvSpPr>
        <p:spPr>
          <a:xfrm>
            <a:off x="186836" y="142910"/>
            <a:ext cx="10936689" cy="881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/>
              <a:t>직교 투영 행렬</a:t>
            </a:r>
            <a:r>
              <a:rPr lang="en-US" altLang="ko-KR" sz="2400" b="1"/>
              <a:t>(Orthographic Projection matrix)</a:t>
            </a:r>
            <a:endParaRPr lang="ko-KR" altLang="en-US" sz="2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16EE1-DFE7-3DA7-CE9D-7B20711B8C3C}"/>
              </a:ext>
            </a:extLst>
          </p:cNvPr>
          <p:cNvSpPr txBox="1"/>
          <p:nvPr/>
        </p:nvSpPr>
        <p:spPr>
          <a:xfrm>
            <a:off x="526738" y="4898094"/>
            <a:ext cx="109366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직교 투영 행렬</a:t>
            </a:r>
            <a:r>
              <a:rPr lang="en-US" altLang="ko-KR" sz="16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3D </a:t>
            </a:r>
            <a:r>
              <a:rPr lang="ko-KR" altLang="en-US" sz="16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공간의 객체를 </a:t>
            </a:r>
            <a:r>
              <a:rPr lang="en-US" altLang="ko-KR" sz="16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2D </a:t>
            </a:r>
            <a:r>
              <a:rPr lang="ko-KR" altLang="en-US" sz="16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평면에 투영하기 위해 사용</a:t>
            </a:r>
            <a:r>
              <a:rPr lang="en-US" altLang="ko-KR" sz="16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</a:p>
          <a:p>
            <a:r>
              <a:rPr lang="ko-KR" altLang="en-US" sz="16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행렬은 주로 </a:t>
            </a:r>
            <a:r>
              <a:rPr lang="en-US" altLang="ko-KR" sz="16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</a:t>
            </a:r>
            <a:r>
              <a:rPr lang="ko-KR" altLang="en-US" sz="16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차원 좌표에서 </a:t>
            </a:r>
            <a:r>
              <a:rPr lang="en-US" altLang="ko-KR" sz="1600" b="0" i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z</a:t>
            </a:r>
            <a:r>
              <a:rPr lang="ko-KR" altLang="en-US" sz="16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축 정보를 제거하여 원근감을 없애고</a:t>
            </a:r>
            <a:r>
              <a:rPr lang="en-US" altLang="ko-KR" sz="16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sz="16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모든 객체를 동일한 크기로 평면에 표현</a:t>
            </a:r>
            <a:endParaRPr lang="ko-KR" altLang="en-US" sz="160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870A912-9E44-1F7A-C6BE-CA8E815A5D3C}"/>
              </a:ext>
            </a:extLst>
          </p:cNvPr>
          <p:cNvGrpSpPr/>
          <p:nvPr/>
        </p:nvGrpSpPr>
        <p:grpSpPr>
          <a:xfrm>
            <a:off x="1074419" y="1955491"/>
            <a:ext cx="9633548" cy="2467011"/>
            <a:chOff x="521413" y="2084441"/>
            <a:chExt cx="7700360" cy="197195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541208A-AD07-01F6-653F-CE0AE70DD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413" y="2216538"/>
              <a:ext cx="2750453" cy="1569771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14DC869-51D9-0188-3283-DAA4E75AB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434" y="2084441"/>
              <a:ext cx="1295581" cy="197195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32931E7-3B08-4E8D-4C24-D52041E20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54635" y="2255547"/>
              <a:ext cx="3767138" cy="17338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082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8BDEBBC-FEE8-8B20-4523-DC496FFCA340}"/>
              </a:ext>
            </a:extLst>
          </p:cNvPr>
          <p:cNvSpPr txBox="1"/>
          <p:nvPr/>
        </p:nvSpPr>
        <p:spPr>
          <a:xfrm>
            <a:off x="367544" y="5979228"/>
            <a:ext cx="6031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/>
              <a:t>뷰 볼륨</a:t>
            </a:r>
            <a:r>
              <a:rPr lang="en-US" altLang="ko-KR" sz="1000" b="1"/>
              <a:t>(View Volume):</a:t>
            </a:r>
            <a:r>
              <a:rPr lang="ko-KR" altLang="en-US" sz="1000" b="1"/>
              <a:t> </a:t>
            </a:r>
            <a:r>
              <a:rPr lang="en-US" altLang="ko-KR" sz="1000" b="1"/>
              <a:t>3D </a:t>
            </a:r>
            <a:r>
              <a:rPr lang="ko-KR" altLang="en-US" sz="1000" b="1"/>
              <a:t>그래픽스에서 카메라 또는 뷰포트가 캡처할 수 있는 공간의 부분을 정의</a:t>
            </a:r>
            <a:endParaRPr lang="en-US" altLang="ko-KR" sz="1000" b="1"/>
          </a:p>
          <a:p>
            <a:r>
              <a:rPr lang="ko-KR" altLang="en-US" sz="1000" b="1"/>
              <a:t>이 공간은 카메라에 의해 </a:t>
            </a:r>
            <a:r>
              <a:rPr lang="en-US" altLang="ko-KR" sz="1000" b="1"/>
              <a:t>"</a:t>
            </a:r>
            <a:r>
              <a:rPr lang="ko-KR" altLang="en-US" sz="1000" b="1"/>
              <a:t>보여질 수 있는</a:t>
            </a:r>
            <a:r>
              <a:rPr lang="en-US" altLang="ko-KR" sz="1000" b="1"/>
              <a:t>" </a:t>
            </a:r>
            <a:r>
              <a:rPr lang="ko-KR" altLang="en-US" sz="1000" b="1"/>
              <a:t>모든 객체들이 포함되는 </a:t>
            </a:r>
            <a:r>
              <a:rPr lang="en-US" altLang="ko-KR" sz="1000" b="1"/>
              <a:t>3</a:t>
            </a:r>
            <a:r>
              <a:rPr lang="ko-KR" altLang="en-US" sz="1000" b="1"/>
              <a:t>차원의 범위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5741DC-EFD6-C564-8711-969EB9B9B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24" y="644035"/>
            <a:ext cx="5462461" cy="30617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1E22F19-7747-01F4-3843-25A6F0992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875" y="1080723"/>
            <a:ext cx="2600688" cy="10955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961E8F-B595-564C-F89E-BFFE1215A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629" y="2695944"/>
            <a:ext cx="3248478" cy="10097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D49F3B-BEAD-C238-4E68-6773C33C8F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9785" y="4170479"/>
            <a:ext cx="5574508" cy="13705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90FBBB-EA9C-7023-F805-7F40A07F2225}"/>
              </a:ext>
            </a:extLst>
          </p:cNvPr>
          <p:cNvSpPr txBox="1"/>
          <p:nvPr/>
        </p:nvSpPr>
        <p:spPr>
          <a:xfrm>
            <a:off x="6918629" y="622336"/>
            <a:ext cx="5088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/>
              <a:t>뷰 볼륨의 중심을 원점으로 이동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8D5E1A-8D11-B78D-1615-14CCCB56925C}"/>
              </a:ext>
            </a:extLst>
          </p:cNvPr>
          <p:cNvSpPr txBox="1"/>
          <p:nvPr/>
        </p:nvSpPr>
        <p:spPr>
          <a:xfrm>
            <a:off x="6959425" y="2450808"/>
            <a:ext cx="5088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/>
              <a:t>뷰 볼륨을 </a:t>
            </a:r>
            <a:r>
              <a:rPr lang="en-US" altLang="ko-KR" sz="1200" b="1"/>
              <a:t>-1</a:t>
            </a:r>
            <a:r>
              <a:rPr lang="ko-KR" altLang="en-US" sz="1200" b="1"/>
              <a:t>에서 </a:t>
            </a:r>
            <a:r>
              <a:rPr lang="en-US" altLang="ko-KR" sz="1200" b="1"/>
              <a:t>1</a:t>
            </a:r>
            <a:r>
              <a:rPr lang="ko-KR" altLang="en-US" sz="1200" b="1"/>
              <a:t>까지의 정규화된 크기로 조정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EB92DB7-7227-0382-B86D-199C3125E67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0723"/>
          <a:stretch/>
        </p:blipFill>
        <p:spPr>
          <a:xfrm>
            <a:off x="1090379" y="3299541"/>
            <a:ext cx="1324542" cy="208626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F5C4755-F7F4-000D-F783-1FB1BD7FC65C}"/>
              </a:ext>
            </a:extLst>
          </p:cNvPr>
          <p:cNvSpPr txBox="1"/>
          <p:nvPr/>
        </p:nvSpPr>
        <p:spPr>
          <a:xfrm>
            <a:off x="6959425" y="3902697"/>
            <a:ext cx="5088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/>
              <a:t>뷰 볼륨을 </a:t>
            </a:r>
            <a:r>
              <a:rPr lang="en-US" altLang="ko-KR" sz="1200" b="1"/>
              <a:t>-1</a:t>
            </a:r>
            <a:r>
              <a:rPr lang="ko-KR" altLang="en-US" sz="1200" b="1"/>
              <a:t>에서 </a:t>
            </a:r>
            <a:r>
              <a:rPr lang="en-US" altLang="ko-KR" sz="1200" b="1"/>
              <a:t>1</a:t>
            </a:r>
            <a:r>
              <a:rPr lang="ko-KR" altLang="en-US" sz="1200" b="1"/>
              <a:t>까지의 정규화된 크기로 조정</a:t>
            </a:r>
          </a:p>
        </p:txBody>
      </p:sp>
    </p:spTree>
    <p:extLst>
      <p:ext uri="{BB962C8B-B14F-4D97-AF65-F5344CB8AC3E}">
        <p14:creationId xmlns:p14="http://schemas.microsoft.com/office/powerpoint/2010/main" val="187356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B81CE11-4857-E673-1C32-C5453DCDAC3C}"/>
              </a:ext>
            </a:extLst>
          </p:cNvPr>
          <p:cNvSpPr txBox="1"/>
          <p:nvPr/>
        </p:nvSpPr>
        <p:spPr>
          <a:xfrm>
            <a:off x="4785174" y="6537367"/>
            <a:ext cx="863451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*NDC(</a:t>
            </a:r>
            <a:r>
              <a:rPr lang="ko-KR" altLang="en-US" sz="1050" b="1"/>
              <a:t>정규화된 장치 좌표</a:t>
            </a:r>
            <a:r>
              <a:rPr lang="en-US" altLang="ko-KR" sz="1050" b="1"/>
              <a:t>): 3D </a:t>
            </a:r>
            <a:r>
              <a:rPr lang="ko-KR" altLang="en-US" sz="1050" b="1"/>
              <a:t>모델을 </a:t>
            </a:r>
            <a:r>
              <a:rPr lang="en-US" altLang="ko-KR" sz="1050" b="1"/>
              <a:t>2D </a:t>
            </a:r>
            <a:r>
              <a:rPr lang="ko-KR" altLang="en-US" sz="1050" b="1"/>
              <a:t>화면에 그릴 때 사용하는 좌표 시스템 </a:t>
            </a:r>
            <a:r>
              <a:rPr lang="en-US" altLang="ko-KR" sz="1050" b="1"/>
              <a:t>/ </a:t>
            </a:r>
            <a:r>
              <a:rPr lang="ko-KR" altLang="en-US" sz="1050" b="1"/>
              <a:t>장면을 화면에 맞게 정규화하는 단계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3672699-FE32-2CD6-4ABA-4AF7913436F0}"/>
              </a:ext>
            </a:extLst>
          </p:cNvPr>
          <p:cNvSpPr txBox="1">
            <a:spLocks/>
          </p:cNvSpPr>
          <p:nvPr/>
        </p:nvSpPr>
        <p:spPr>
          <a:xfrm>
            <a:off x="186836" y="133385"/>
            <a:ext cx="10936689" cy="881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/>
              <a:t>원근 투영</a:t>
            </a:r>
            <a:r>
              <a:rPr lang="en-US" altLang="ko-KR" sz="2400" b="1"/>
              <a:t>(Perspective Projection)</a:t>
            </a:r>
            <a:endParaRPr lang="ko-KR" altLang="en-US" sz="2400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A42B88-AA81-4417-2739-DB0E802E00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94"/>
          <a:stretch/>
        </p:blipFill>
        <p:spPr>
          <a:xfrm>
            <a:off x="318035" y="1345261"/>
            <a:ext cx="6038527" cy="27849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7723896-C3A6-721D-1233-497EB8CE3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721" y="1222625"/>
            <a:ext cx="5617243" cy="27528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1B36DC-483C-D64C-7069-B1119D893ED2}"/>
              </a:ext>
            </a:extLst>
          </p:cNvPr>
          <p:cNvSpPr txBox="1"/>
          <p:nvPr/>
        </p:nvSpPr>
        <p:spPr>
          <a:xfrm>
            <a:off x="392306" y="4821162"/>
            <a:ext cx="114816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>
                <a:effectLst/>
                <a:latin typeface="Arial" panose="020B0604020202020204" pitchFamily="34" charset="0"/>
              </a:rPr>
              <a:t>원근투영 </a:t>
            </a:r>
            <a:r>
              <a:rPr lang="en-US" altLang="ko-KR" b="1" i="0">
                <a:effectLst/>
                <a:latin typeface="Arial" panose="020B0604020202020204" pitchFamily="34" charset="0"/>
              </a:rPr>
              <a:t>(Perspective projection)</a:t>
            </a:r>
            <a:r>
              <a:rPr lang="ko-KR" altLang="en-US" b="1" i="0">
                <a:effectLst/>
                <a:latin typeface="Arial" panose="020B0604020202020204" pitchFamily="34" charset="0"/>
              </a:rPr>
              <a:t>은 절두체 </a:t>
            </a:r>
            <a:r>
              <a:rPr lang="en-US" altLang="ko-KR" b="1" i="0">
                <a:effectLst/>
                <a:latin typeface="Arial" panose="020B0604020202020204" pitchFamily="34" charset="0"/>
              </a:rPr>
              <a:t>(frustum)</a:t>
            </a:r>
            <a:r>
              <a:rPr lang="ko-KR" altLang="en-US" b="1" i="0">
                <a:effectLst/>
                <a:latin typeface="Arial" panose="020B0604020202020204" pitchFamily="34" charset="0"/>
              </a:rPr>
              <a:t> 뷰 볼륨의 관측공간을 화면에 투영한다</a:t>
            </a:r>
            <a:r>
              <a:rPr lang="en-US" altLang="ko-KR" b="1" i="0"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/>
              <a:t>가까운 객체는 크게 나타나고</a:t>
            </a:r>
            <a:r>
              <a:rPr lang="en-US" altLang="ko-KR" b="1"/>
              <a:t>, </a:t>
            </a:r>
            <a:r>
              <a:rPr lang="ko-KR" altLang="en-US" b="1"/>
              <a:t>멀리 있는 객체는 작게 나타난다</a:t>
            </a:r>
            <a:endParaRPr lang="en-US" altLang="ko-KR" b="1" i="0"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74D08-D165-F243-2FD3-414921798444}"/>
              </a:ext>
            </a:extLst>
          </p:cNvPr>
          <p:cNvSpPr txBox="1"/>
          <p:nvPr/>
        </p:nvSpPr>
        <p:spPr>
          <a:xfrm>
            <a:off x="397049" y="6022028"/>
            <a:ext cx="6031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/>
              <a:t>뷰 볼륨</a:t>
            </a:r>
            <a:r>
              <a:rPr lang="en-US" altLang="ko-KR" sz="1000" b="1"/>
              <a:t>(View Volume):</a:t>
            </a:r>
            <a:r>
              <a:rPr lang="ko-KR" altLang="en-US" sz="1000" b="1"/>
              <a:t> </a:t>
            </a:r>
            <a:r>
              <a:rPr lang="en-US" altLang="ko-KR" sz="1000" b="1"/>
              <a:t>3D </a:t>
            </a:r>
            <a:r>
              <a:rPr lang="ko-KR" altLang="en-US" sz="1000" b="1"/>
              <a:t>그래픽스에서 카메라 또는 뷰포트가 캡처할 수 있는 공간의 부분을 정의</a:t>
            </a:r>
            <a:endParaRPr lang="en-US" altLang="ko-KR" sz="1000" b="1"/>
          </a:p>
          <a:p>
            <a:r>
              <a:rPr lang="ko-KR" altLang="en-US" sz="1000" b="1"/>
              <a:t>이 공간은 카메라에 의해 </a:t>
            </a:r>
            <a:r>
              <a:rPr lang="en-US" altLang="ko-KR" sz="1000" b="1"/>
              <a:t>"</a:t>
            </a:r>
            <a:r>
              <a:rPr lang="ko-KR" altLang="en-US" sz="1000" b="1"/>
              <a:t>보여질 수 있는</a:t>
            </a:r>
            <a:r>
              <a:rPr lang="en-US" altLang="ko-KR" sz="1000" b="1"/>
              <a:t>" </a:t>
            </a:r>
            <a:r>
              <a:rPr lang="ko-KR" altLang="en-US" sz="1000" b="1"/>
              <a:t>모든 객체들이 포함되는 </a:t>
            </a:r>
            <a:r>
              <a:rPr lang="en-US" altLang="ko-KR" sz="1000" b="1"/>
              <a:t>3</a:t>
            </a:r>
            <a:r>
              <a:rPr lang="ko-KR" altLang="en-US" sz="1000" b="1"/>
              <a:t>차원의 범위</a:t>
            </a:r>
          </a:p>
        </p:txBody>
      </p:sp>
    </p:spTree>
    <p:extLst>
      <p:ext uri="{BB962C8B-B14F-4D97-AF65-F5344CB8AC3E}">
        <p14:creationId xmlns:p14="http://schemas.microsoft.com/office/powerpoint/2010/main" val="412324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1F71E-54FC-C73E-1C3B-C533D4136A2F}"/>
              </a:ext>
            </a:extLst>
          </p:cNvPr>
          <p:cNvSpPr txBox="1">
            <a:spLocks/>
          </p:cNvSpPr>
          <p:nvPr/>
        </p:nvSpPr>
        <p:spPr>
          <a:xfrm>
            <a:off x="186836" y="133385"/>
            <a:ext cx="10936689" cy="881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/>
              <a:t>원근 투영 행렬</a:t>
            </a:r>
            <a:r>
              <a:rPr lang="en-US" altLang="ko-KR" sz="2400" b="1"/>
              <a:t>(Perspective Projection matrix)</a:t>
            </a:r>
            <a:endParaRPr lang="ko-KR" altLang="en-US" sz="2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49FDE-0375-284F-8FCC-5653722BA366}"/>
              </a:ext>
            </a:extLst>
          </p:cNvPr>
          <p:cNvSpPr txBox="1"/>
          <p:nvPr/>
        </p:nvSpPr>
        <p:spPr>
          <a:xfrm>
            <a:off x="186836" y="4370221"/>
            <a:ext cx="7087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투영 중심</a:t>
            </a:r>
            <a:r>
              <a:rPr lang="en-US" altLang="ko-KR" sz="1200" b="1"/>
              <a:t>(COP): </a:t>
            </a:r>
            <a:r>
              <a:rPr lang="ko-KR" altLang="en-US" sz="1200" b="1"/>
              <a:t>투영의 출발점</a:t>
            </a:r>
            <a:r>
              <a:rPr lang="en-US" altLang="ko-KR" sz="1200" b="1"/>
              <a:t>, </a:t>
            </a:r>
            <a:r>
              <a:rPr lang="ko-KR" altLang="en-US" sz="1200" b="1"/>
              <a:t>모든 투영선은 이 점에서 시작</a:t>
            </a:r>
            <a:endParaRPr lang="en-US" altLang="ko-KR" sz="1200" b="1"/>
          </a:p>
          <a:p>
            <a:r>
              <a:rPr lang="ko-KR" altLang="en-US" sz="1200" b="1"/>
              <a:t>투영면</a:t>
            </a:r>
            <a:r>
              <a:rPr lang="en-US" altLang="ko-KR" sz="1200" b="1"/>
              <a:t>: </a:t>
            </a:r>
            <a:r>
              <a:rPr lang="ko-KR" altLang="en-US" sz="1200" b="1"/>
              <a:t>투영된 점들이 위치하게 되는 </a:t>
            </a:r>
            <a:r>
              <a:rPr lang="en-US" altLang="ko-KR" sz="1200" b="1"/>
              <a:t>2D </a:t>
            </a:r>
            <a:r>
              <a:rPr lang="ko-KR" altLang="en-US" sz="1200" b="1"/>
              <a:t>평면</a:t>
            </a:r>
            <a:r>
              <a:rPr lang="en-US" altLang="ko-KR" sz="1200" b="1"/>
              <a:t>, d</a:t>
            </a:r>
            <a:r>
              <a:rPr lang="ko-KR" altLang="en-US" sz="1200" b="1"/>
              <a:t>는 투영면이 원점으로부터 떨어진 거리</a:t>
            </a:r>
            <a:endParaRPr lang="en-US" altLang="ko-KR" sz="1200" b="1"/>
          </a:p>
          <a:p>
            <a:endParaRPr lang="en-US" altLang="ko-KR" sz="1200" b="1"/>
          </a:p>
          <a:p>
            <a:endParaRPr lang="en-US" altLang="ko-KR" sz="1200" b="1"/>
          </a:p>
          <a:p>
            <a:endParaRPr lang="ko-KR" altLang="en-US" sz="1200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824718-9CE3-5B1E-2313-126341696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42" y="1975240"/>
            <a:ext cx="5390695" cy="23026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CC816F-039B-0125-11DE-08D9ADE12E26}"/>
              </a:ext>
            </a:extLst>
          </p:cNvPr>
          <p:cNvSpPr txBox="1"/>
          <p:nvPr/>
        </p:nvSpPr>
        <p:spPr>
          <a:xfrm>
            <a:off x="475849" y="1450763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투영면 </a:t>
            </a:r>
            <a:r>
              <a:rPr lang="en-US" altLang="ko-KR" b="1"/>
              <a:t>(Projection plane) z</a:t>
            </a:r>
            <a:r>
              <a:rPr lang="en-US" altLang="ko-KR" b="1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ₚ</a:t>
            </a:r>
            <a:r>
              <a:rPr lang="en-US" altLang="ko-KR" b="1"/>
              <a:t> = d</a:t>
            </a:r>
            <a:endParaRPr lang="ko-KR" altLang="en-US" b="1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0A21753-FD68-A1BB-3A47-6CA64B9E0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399" y="1699152"/>
            <a:ext cx="4005880" cy="246790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1FC7D9E-A20F-F01C-ECCD-663B9ECC0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1466" y="1599778"/>
            <a:ext cx="1490122" cy="271650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43B0959-B55F-DAC7-8FD1-6A469C442D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7876" y="4114014"/>
            <a:ext cx="2337262" cy="205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9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85AF984-C304-69F2-CD35-C4F943025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163" y="1738679"/>
            <a:ext cx="5462138" cy="23861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23CC40C-7183-5F49-F2E9-6CA0CCB3A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11" y="1617192"/>
            <a:ext cx="5658640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1451</Words>
  <Application>Microsoft Office PowerPoint</Application>
  <PresentationFormat>와이드스크린</PresentationFormat>
  <Paragraphs>102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Apple SD Gothic Neo</vt:lpstr>
      <vt:lpstr>Helvetica Neue</vt:lpstr>
      <vt:lpstr>KaTeX_Main</vt:lpstr>
      <vt:lpstr>KaTeX_Math</vt:lpstr>
      <vt:lpstr>Söhne</vt:lpstr>
      <vt:lpstr>ui-sans-serif</vt:lpstr>
      <vt:lpstr>맑은 고딕</vt:lpstr>
      <vt:lpstr>Arial</vt:lpstr>
      <vt:lpstr>Office 테마</vt:lpstr>
      <vt:lpstr>Perspective  &amp;  Orthogonal (Projection) </vt:lpstr>
      <vt:lpstr>투영 (Projection)</vt:lpstr>
      <vt:lpstr>투영 (Projection)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Perspective  &amp;  Orthogonal (Projection)</dc:title>
  <dc:creator>민강 김</dc:creator>
  <cp:lastModifiedBy>민강 김</cp:lastModifiedBy>
  <cp:revision>35</cp:revision>
  <dcterms:created xsi:type="dcterms:W3CDTF">2024-05-06T12:28:25Z</dcterms:created>
  <dcterms:modified xsi:type="dcterms:W3CDTF">2024-05-14T03:03:42Z</dcterms:modified>
</cp:coreProperties>
</file>