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87722" autoAdjust="0"/>
  </p:normalViewPr>
  <p:slideViewPr>
    <p:cSldViewPr snapToGrid="0">
      <p:cViewPr varScale="1">
        <p:scale>
          <a:sx n="90" d="100"/>
          <a:sy n="90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394A6-053B-457A-ABDC-FB1F1ECDC5D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93DA0-B09C-45C5-8731-C76367726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7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/>
              <a:t>Perspective</a:t>
            </a:r>
            <a:r>
              <a:rPr lang="ko-KR" altLang="en-US" sz="1200"/>
              <a:t>는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3D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공간의 객체를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2D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화면에 투사할 때 원근감을 부여하기 위해 사용됩니다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실제 인간의 시각과 비슷하게 물체를 그리거나 표현하는 방식이므로 물체가 멀어질수록 작아 보이는 효과가 발생됩니다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r>
              <a:rPr lang="en-US" altLang="ko-KR" sz="1200"/>
              <a:t>Orthographic</a:t>
            </a:r>
            <a:r>
              <a:rPr lang="en-US" altLang="ko-KR" sz="1200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3D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공간의 객체들을 원근감 없이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2D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화면에 투사하기 위해 사용됩니다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이런 직교 투상에서는 모든 평행선이 평행하게 유지되고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물체의 크기가 거리에 따라 변하지 않습니다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70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원근투영 행렬은 기본적으로 프러스텀을 다루는 행렬입니다</a:t>
            </a:r>
            <a:r>
              <a:rPr lang="en-US" altLang="ko-KR"/>
              <a:t>. </a:t>
            </a:r>
            <a:r>
              <a:rPr lang="ko-KR" altLang="en-US"/>
              <a:t>이 프러스텀은 단면이 존재하는데 가까이 있는것은 </a:t>
            </a:r>
            <a:r>
              <a:rPr lang="en-US" altLang="ko-KR"/>
              <a:t>near, </a:t>
            </a:r>
            <a:r>
              <a:rPr lang="ko-KR" altLang="en-US"/>
              <a:t>멀리있는것은 </a:t>
            </a:r>
            <a:r>
              <a:rPr lang="en-US" altLang="ko-KR"/>
              <a:t>far, </a:t>
            </a:r>
            <a:r>
              <a:rPr lang="ko-KR" altLang="en-US"/>
              <a:t>위에있는것은 </a:t>
            </a:r>
            <a:r>
              <a:rPr lang="en-US" altLang="ko-KR"/>
              <a:t>top, </a:t>
            </a:r>
            <a:r>
              <a:rPr lang="ko-KR" altLang="en-US"/>
              <a:t>아래에있는것은 </a:t>
            </a:r>
            <a:r>
              <a:rPr lang="en-US" altLang="ko-KR"/>
              <a:t>bottom,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왼쪽은 </a:t>
            </a:r>
            <a:r>
              <a:rPr lang="en-US" altLang="ko-KR"/>
              <a:t>left, </a:t>
            </a:r>
            <a:r>
              <a:rPr lang="ko-KR" altLang="en-US"/>
              <a:t>오른쪽은 </a:t>
            </a:r>
            <a:r>
              <a:rPr lang="en-US" altLang="ko-KR"/>
              <a:t>right</a:t>
            </a:r>
            <a:r>
              <a:rPr lang="ko-KR" altLang="en-US"/>
              <a:t>로 이루어져 있습니다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프러스텀 내에 있는 공간을 </a:t>
            </a:r>
            <a:r>
              <a:rPr lang="en-US" altLang="ko-KR"/>
              <a:t>NDC</a:t>
            </a:r>
            <a:r>
              <a:rPr lang="ko-KR" altLang="en-US"/>
              <a:t>라 하는 정육면체 공간으로 변형을 해주는것이 원근 투영 행렬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0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해당 행렬이 프러스텀 내에 있는 공간을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NDC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로 변환하는 행렬인 원근 투영 행렬인데요 되게 많은 값이 존재하는데</a:t>
            </a:r>
            <a:endParaRPr lang="en-US" altLang="ko-KR" b="0" i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투영 행렬은 뷰스페이스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(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뷰 좌표계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)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로 변환된 후에 적용되어 원점이 카메라가 있는곳이 원점이 되므로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l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값과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r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값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t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값과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b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값의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크기가 같습니다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r>
              <a:rPr lang="ko-KR" altLang="en-US"/>
              <a:t>예를들어서 </a:t>
            </a:r>
            <a:r>
              <a:rPr lang="en-US" altLang="ko-KR"/>
              <a:t>l = -3</a:t>
            </a:r>
            <a:r>
              <a:rPr lang="ko-KR" altLang="en-US"/>
              <a:t>이면 </a:t>
            </a:r>
            <a:r>
              <a:rPr lang="en-US" altLang="ko-KR"/>
              <a:t>r = 3</a:t>
            </a:r>
            <a:r>
              <a:rPr lang="ko-KR" altLang="en-US"/>
              <a:t>이 되고</a:t>
            </a:r>
            <a:r>
              <a:rPr lang="en-US" altLang="ko-KR"/>
              <a:t>, t = 2</a:t>
            </a:r>
            <a:r>
              <a:rPr lang="ko-KR" altLang="en-US"/>
              <a:t>이고</a:t>
            </a:r>
            <a:r>
              <a:rPr lang="en-US" altLang="ko-KR"/>
              <a:t>, b = -2</a:t>
            </a:r>
            <a:r>
              <a:rPr lang="ko-KR" altLang="en-US"/>
              <a:t>이가 되므로 이 부분은 </a:t>
            </a:r>
            <a:r>
              <a:rPr lang="en-US" altLang="ko-KR"/>
              <a:t>0</a:t>
            </a:r>
            <a:r>
              <a:rPr lang="ko-KR" altLang="en-US"/>
              <a:t>이 되어어서 확인해야 할 부분은 나머지 부분들 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626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행렬이 존재하고</a:t>
            </a:r>
            <a:r>
              <a:rPr lang="en-US" altLang="ko-KR"/>
              <a:t>, </a:t>
            </a:r>
            <a:r>
              <a:rPr lang="ko-KR" altLang="en-US"/>
              <a:t>어떤 벡터인 </a:t>
            </a:r>
            <a:r>
              <a:rPr lang="en-US" altLang="ko-KR"/>
              <a:t>V</a:t>
            </a:r>
            <a:r>
              <a:rPr lang="ko-KR" altLang="en-US"/>
              <a:t>를 곱한다면 결과값은 </a:t>
            </a:r>
            <a:r>
              <a:rPr lang="en-US" altLang="ko-KR"/>
              <a:t>x,y, az+b, -z</a:t>
            </a:r>
            <a:r>
              <a:rPr lang="ko-KR" altLang="en-US"/>
              <a:t>가 될것입니다</a:t>
            </a:r>
            <a:r>
              <a:rPr lang="en-US" altLang="ko-KR"/>
              <a:t>.</a:t>
            </a:r>
          </a:p>
          <a:p>
            <a:r>
              <a:rPr lang="en-US" altLang="ko-KR"/>
              <a:t>-n</a:t>
            </a:r>
            <a:r>
              <a:rPr lang="ko-KR" altLang="en-US"/>
              <a:t>과 </a:t>
            </a:r>
            <a:r>
              <a:rPr lang="en-US" altLang="ko-KR"/>
              <a:t>v, f </a:t>
            </a:r>
            <a:r>
              <a:rPr lang="ko-KR" altLang="en-US"/>
              <a:t>과 </a:t>
            </a:r>
            <a:r>
              <a:rPr lang="en-US" altLang="ko-KR"/>
              <a:t>ndc </a:t>
            </a:r>
            <a:r>
              <a:rPr lang="ko-KR" altLang="en-US"/>
              <a:t>공간에 온다면 해당 공간에 존재할것입니다</a:t>
            </a:r>
            <a:r>
              <a:rPr lang="en-US" altLang="ko-KR"/>
              <a:t>.</a:t>
            </a:r>
          </a:p>
          <a:p>
            <a:r>
              <a:rPr lang="ko-KR" altLang="en-US"/>
              <a:t>해당 행렬은 프러스텀에 해당형태로 존재하는 사각형이 </a:t>
            </a:r>
            <a:r>
              <a:rPr lang="en-US" altLang="ko-KR"/>
              <a:t>ndc</a:t>
            </a:r>
            <a:r>
              <a:rPr lang="ko-KR" altLang="en-US"/>
              <a:t>공간으로 이동하게 된다면 뒤쪽이 찌그러진 형태 즉 원근법이 적용된채로 </a:t>
            </a:r>
            <a:r>
              <a:rPr lang="en-US" altLang="ko-KR"/>
              <a:t>ndc </a:t>
            </a:r>
            <a:r>
              <a:rPr lang="ko-KR" altLang="en-US"/>
              <a:t>공간에 이동을 하게 하기 위해 구하는 행렬입니다</a:t>
            </a:r>
            <a:r>
              <a:rPr lang="en-US" altLang="ko-KR"/>
              <a:t>.</a:t>
            </a:r>
          </a:p>
          <a:p>
            <a:r>
              <a:rPr lang="ko-KR" altLang="en-US"/>
              <a:t>방정식은 해당 행렬의 풀이 과정입니다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1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16A8A-FF76-8BB0-6C25-1ABB6C800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F2C3A5-30F4-092F-CDC0-9E1BAF575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B7510-1EE2-4CDB-F90E-212D68E0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58319-CAF6-9DC8-CFA2-5E9EF84B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84FCA-D2B6-FD01-1793-D7D818E0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40311-8947-E538-5C39-886A6C83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F0BA1C-CB01-2D7E-5DCD-32CEA4E3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B5E2C-751F-221D-A4D4-1C82D96B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DF9D7-397C-276E-43DB-2BECF5A1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CA9EA-B9B7-3078-3F59-4E1D48B1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7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BF8B5C-2D65-20E5-969F-01D6EF926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ECE5A-7A31-CFE3-B08A-A30DDE690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26A00-CF58-F6ED-399F-8021D983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9E0C8-56CD-AE76-61C7-C97920D9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5D203-9E9C-8C7A-D0C8-34AEEE3E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6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EDB2B-FC85-8131-F718-8008FF5E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DCC95-D140-2261-882A-7A40624C3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0A1D9-22AA-4BB2-D5F7-341B3AA1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F9649-A590-7D36-6AF6-62798ED2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46F01-944F-1FE9-46F2-664BEE53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62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B805A-ED1E-2CF2-1007-F76A22EE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2B492-283D-5BCE-F4BE-E996A39E4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80B64-B279-01E5-3CDB-B95C8572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C0BCB-A521-1D75-FA09-8A8E61BC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81862-05B5-10FD-4DEB-BD440346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4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725D-B35F-00B5-6AB2-BCC58AAF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30C70-674C-9DED-3B20-368C5714F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CF944-2ADA-8B3F-8B75-7F829403D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209B7-2E66-E10B-60F5-0945D194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76371-52DF-C791-DDD0-CED43F22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C5E08-7133-5036-E559-14BAFAEE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7EC9D-1FE5-0682-6AFD-51CC628D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27323-C560-83CB-46D9-F8162D95C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DA677-A0F8-2474-9B48-515CDE53F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6969AA-F74A-66E9-B8E9-8F878B7A1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C728F2-E837-2BC9-EC66-09C8B8460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F25D85-4FC9-5170-B8C3-C0C778BB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BA3F9E-E81D-77D3-E116-AA51EFB6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7DF0-E5A2-F564-42CB-7A834A08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2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54573-DE19-7FB6-0BEE-9D2C536A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D7AE0A-205F-1344-9A45-779DC224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EDC6D8-84EC-6648-BAC1-AB4EA88C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B44DE6-9772-C6B3-7A63-CAB034EA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9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512720-A96E-B95A-DE7E-973BF4FB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25AE2-F54E-1787-37D5-B480C277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78C971-DD63-B4AC-7B8D-AB397397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7E92E-DCEE-1D90-3C13-3102A1F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B40CE-F88F-70A9-9A24-D2B934A1C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F8DAF-9F72-8DDF-A859-E23D3DA84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DD96D1-7E60-5D75-EA72-13B86A8E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172597-72BF-BDF5-9B38-FB0BAB9D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D0D5A-D0A0-BDF1-FF39-D3B0DF23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17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1792D-CCF4-675D-EE29-9729EF17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889880-E63E-E5C7-F16C-FF63DE913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9BACD9-3A1C-6EF1-4F9B-C3F936AF3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B0000-3F8F-45C3-3F47-6EAC34D2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5F8A5-FD2F-5566-12A9-5DEACA7D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048A7-B52B-9FC4-3542-1B0C8AEE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5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618F35-77CF-DC91-83B8-9C46C54B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42404-229A-2A6E-1CF6-485FAC94D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E0FF-7D6E-759D-7BCB-5ABEB3BBB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70782-3C84-4060-BC83-54A57C66AEEC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56D25-AE7F-3736-A566-958C0E474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5421A-3628-F77F-7152-B27B74F87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7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14B65-8F2B-CCCC-1F9D-A0CAE1EF0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Perspective </a:t>
            </a:r>
            <a:br>
              <a:rPr lang="en-US" altLang="ko-KR"/>
            </a:br>
            <a:r>
              <a:rPr lang="en-US" altLang="ko-KR"/>
              <a:t>&amp; </a:t>
            </a:r>
            <a:br>
              <a:rPr lang="en-US" altLang="ko-KR"/>
            </a:br>
            <a:r>
              <a:rPr lang="en-US" altLang="ko-KR"/>
              <a:t>Orthogonal (Projection)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C60D0F-0260-5557-C90A-0F9272165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9788"/>
            <a:ext cx="9144000" cy="1655762"/>
          </a:xfrm>
        </p:spPr>
        <p:txBody>
          <a:bodyPr/>
          <a:lstStyle/>
          <a:p>
            <a:r>
              <a:rPr lang="ko-KR" altLang="en-US"/>
              <a:t>발표자</a:t>
            </a:r>
            <a:endParaRPr lang="en-US" altLang="ko-KR"/>
          </a:p>
          <a:p>
            <a:r>
              <a:rPr lang="ko-KR" altLang="en-US"/>
              <a:t>김민강</a:t>
            </a:r>
          </a:p>
        </p:txBody>
      </p:sp>
    </p:spTree>
    <p:extLst>
      <p:ext uri="{BB962C8B-B14F-4D97-AF65-F5344CB8AC3E}">
        <p14:creationId xmlns:p14="http://schemas.microsoft.com/office/powerpoint/2010/main" val="165495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A962540-86F2-8388-39D7-5206C2536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3" y="1166371"/>
            <a:ext cx="2886478" cy="2152950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24E41153-0826-CD64-9076-F232CB7D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37" y="133385"/>
            <a:ext cx="10515600" cy="881499"/>
          </a:xfrm>
        </p:spPr>
        <p:txBody>
          <a:bodyPr>
            <a:normAutofit/>
          </a:bodyPr>
          <a:lstStyle/>
          <a:p>
            <a:r>
              <a:rPr lang="ko-KR" altLang="en-US" sz="2400" b="1"/>
              <a:t>원근 투영 </a:t>
            </a:r>
            <a:r>
              <a:rPr lang="en-US" altLang="ko-KR" sz="2400" b="1"/>
              <a:t>(Perspective Projection) &amp; </a:t>
            </a:r>
            <a:r>
              <a:rPr lang="ko-KR" altLang="en-US" sz="2400" b="1"/>
              <a:t>직교 투영</a:t>
            </a:r>
            <a:r>
              <a:rPr lang="en-US" altLang="ko-KR" sz="2400" b="1"/>
              <a:t>(Orthographic Projection)</a:t>
            </a:r>
            <a:endParaRPr lang="ko-KR" altLang="en-US" sz="2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BFBA1B-D07D-ACA4-646A-95A6AFA9A1A8}"/>
              </a:ext>
            </a:extLst>
          </p:cNvPr>
          <p:cNvSpPr txBox="1"/>
          <p:nvPr/>
        </p:nvSpPr>
        <p:spPr>
          <a:xfrm>
            <a:off x="3303291" y="2232798"/>
            <a:ext cx="85586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Perspective : </a:t>
            </a:r>
            <a:r>
              <a:rPr lang="ko-KR" altLang="en-US" sz="1600"/>
              <a:t>원근법이 적용되는 </a:t>
            </a:r>
            <a:r>
              <a:rPr lang="en-US" altLang="ko-KR" sz="1600"/>
              <a:t>3D </a:t>
            </a:r>
            <a:r>
              <a:rPr lang="ko-KR" altLang="en-US" sz="1600"/>
              <a:t>화면에서 주로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Orthographic : </a:t>
            </a:r>
            <a:r>
              <a:rPr lang="ko-KR" altLang="en-US" sz="1600"/>
              <a:t>직각 투영으로 원근법이 없는 </a:t>
            </a:r>
            <a:r>
              <a:rPr lang="en-US" altLang="ko-KR" sz="1600"/>
              <a:t>2D </a:t>
            </a:r>
            <a:r>
              <a:rPr lang="ko-KR" altLang="en-US" sz="1600"/>
              <a:t>화면에서 주로 사용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C04E007-7631-F4F5-7F6A-D4FC549F1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13" y="3836879"/>
            <a:ext cx="4403824" cy="2520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DBBF6B4-3DA9-4C95-F3BF-88F7A1A7A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906" y="3836880"/>
            <a:ext cx="4320000" cy="252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AF5ACB-DD7F-5155-65B1-8F61F42B5293}"/>
              </a:ext>
            </a:extLst>
          </p:cNvPr>
          <p:cNvSpPr txBox="1"/>
          <p:nvPr/>
        </p:nvSpPr>
        <p:spPr>
          <a:xfrm>
            <a:off x="416813" y="3467547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Perspective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AF753E-F13F-6FF8-925B-150A5BA60861}"/>
              </a:ext>
            </a:extLst>
          </p:cNvPr>
          <p:cNvSpPr txBox="1"/>
          <p:nvPr/>
        </p:nvSpPr>
        <p:spPr>
          <a:xfrm>
            <a:off x="6182249" y="3467547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Orthographic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77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6E51C4A-CD19-060F-F452-5B331A911DC7}"/>
              </a:ext>
            </a:extLst>
          </p:cNvPr>
          <p:cNvGrpSpPr/>
          <p:nvPr/>
        </p:nvGrpSpPr>
        <p:grpSpPr>
          <a:xfrm>
            <a:off x="931626" y="1770461"/>
            <a:ext cx="3791834" cy="3471070"/>
            <a:chOff x="1293576" y="1728788"/>
            <a:chExt cx="3137171" cy="287178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192091B-B00F-8B70-9FF5-451BE57B77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9834"/>
            <a:stretch/>
          </p:blipFill>
          <p:spPr>
            <a:xfrm>
              <a:off x="1293576" y="1728788"/>
              <a:ext cx="3137171" cy="28717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791600-95DC-7EB6-1C3F-C6285A7CF786}"/>
                </a:ext>
              </a:extLst>
            </p:cNvPr>
            <p:cNvSpPr txBox="1"/>
            <p:nvPr/>
          </p:nvSpPr>
          <p:spPr>
            <a:xfrm>
              <a:off x="2261321" y="3657600"/>
              <a:ext cx="417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/>
                <a:t>음의 방향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2441A79-6D4C-2D42-9AAB-FFD6D49ADE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5"/>
          <a:stretch/>
        </p:blipFill>
        <p:spPr>
          <a:xfrm>
            <a:off x="6859419" y="1770460"/>
            <a:ext cx="3791833" cy="34710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81CE11-4857-E673-1C32-C5453DCDAC3C}"/>
              </a:ext>
            </a:extLst>
          </p:cNvPr>
          <p:cNvSpPr txBox="1"/>
          <p:nvPr/>
        </p:nvSpPr>
        <p:spPr>
          <a:xfrm>
            <a:off x="4785174" y="6537367"/>
            <a:ext cx="863451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*NDC(</a:t>
            </a:r>
            <a:r>
              <a:rPr lang="ko-KR" altLang="en-US" sz="1050" b="1"/>
              <a:t>정규화된 장치 좌표</a:t>
            </a:r>
            <a:r>
              <a:rPr lang="en-US" altLang="ko-KR" sz="1050" b="1"/>
              <a:t>): 3D </a:t>
            </a:r>
            <a:r>
              <a:rPr lang="ko-KR" altLang="en-US" sz="1050" b="1"/>
              <a:t>모델을 </a:t>
            </a:r>
            <a:r>
              <a:rPr lang="en-US" altLang="ko-KR" sz="1050" b="1"/>
              <a:t>2D </a:t>
            </a:r>
            <a:r>
              <a:rPr lang="ko-KR" altLang="en-US" sz="1050" b="1"/>
              <a:t>화면에 그릴 때 사용하는 좌표 시스템 </a:t>
            </a:r>
            <a:r>
              <a:rPr lang="en-US" altLang="ko-KR" sz="1050" b="1"/>
              <a:t>/ </a:t>
            </a:r>
            <a:r>
              <a:rPr lang="ko-KR" altLang="en-US" sz="1050" b="1"/>
              <a:t>장면을 화면에 맞게 정규화하는 단계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CFA8F45-3C9A-7EEA-C9F9-483698B109CC}"/>
              </a:ext>
            </a:extLst>
          </p:cNvPr>
          <p:cNvSpPr/>
          <p:nvPr/>
        </p:nvSpPr>
        <p:spPr>
          <a:xfrm>
            <a:off x="5107579" y="3203600"/>
            <a:ext cx="1367721" cy="450799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3672699-FE32-2CD6-4ABA-4AF7913436F0}"/>
              </a:ext>
            </a:extLst>
          </p:cNvPr>
          <p:cNvSpPr txBox="1">
            <a:spLocks/>
          </p:cNvSpPr>
          <p:nvPr/>
        </p:nvSpPr>
        <p:spPr>
          <a:xfrm>
            <a:off x="186836" y="133385"/>
            <a:ext cx="10936689" cy="88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/>
              <a:t>원근 투영 행렬 </a:t>
            </a:r>
            <a:r>
              <a:rPr lang="en-US" altLang="ko-KR" sz="2400" b="1"/>
              <a:t>(Perspective Projection matrix) &amp;</a:t>
            </a:r>
          </a:p>
          <a:p>
            <a:r>
              <a:rPr lang="en-US" altLang="ko-KR" sz="2400" b="1"/>
              <a:t>NDC(Normalized Device Coordinates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12324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8FF7D7-6E72-E99F-8143-EBAB4459677F}"/>
              </a:ext>
            </a:extLst>
          </p:cNvPr>
          <p:cNvSpPr txBox="1"/>
          <p:nvPr/>
        </p:nvSpPr>
        <p:spPr>
          <a:xfrm>
            <a:off x="107385" y="4524374"/>
            <a:ext cx="4981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원근 투영 행렬 </a:t>
            </a:r>
            <a:r>
              <a:rPr lang="en-US" altLang="ko-KR" sz="1200" b="1"/>
              <a:t>- </a:t>
            </a:r>
            <a:r>
              <a:rPr lang="ko-KR" altLang="en-US" sz="1200" b="1"/>
              <a:t>프러스텀 내에 있는 공간을 </a:t>
            </a:r>
            <a:r>
              <a:rPr lang="en-US" altLang="ko-KR" sz="1200" b="1"/>
              <a:t>NDC</a:t>
            </a:r>
            <a:r>
              <a:rPr lang="ko-KR" altLang="en-US" sz="1200" b="1"/>
              <a:t>로 변환하는 행렬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05745B-2A9E-2606-8855-B34313DABE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616"/>
          <a:stretch/>
        </p:blipFill>
        <p:spPr>
          <a:xfrm>
            <a:off x="6440727" y="1320486"/>
            <a:ext cx="4795194" cy="31086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0F66E1-21B6-CAFF-7040-E550EB76E7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82"/>
          <a:stretch/>
        </p:blipFill>
        <p:spPr>
          <a:xfrm>
            <a:off x="257176" y="1320486"/>
            <a:ext cx="4681995" cy="310864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D1B194-7729-D358-B40B-F374936E09C8}"/>
              </a:ext>
            </a:extLst>
          </p:cNvPr>
          <p:cNvSpPr/>
          <p:nvPr/>
        </p:nvSpPr>
        <p:spPr>
          <a:xfrm>
            <a:off x="2699781" y="1519239"/>
            <a:ext cx="814944" cy="70961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B6EE63-4158-3665-9A84-F556796ECEAA}"/>
              </a:ext>
            </a:extLst>
          </p:cNvPr>
          <p:cNvSpPr/>
          <p:nvPr/>
        </p:nvSpPr>
        <p:spPr>
          <a:xfrm>
            <a:off x="2699781" y="2291243"/>
            <a:ext cx="814944" cy="642457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3C841B-FE82-10ED-E0F8-35A528559FFB}"/>
              </a:ext>
            </a:extLst>
          </p:cNvPr>
          <p:cNvCxnSpPr/>
          <p:nvPr/>
        </p:nvCxnSpPr>
        <p:spPr>
          <a:xfrm flipH="1" flipV="1">
            <a:off x="7267575" y="3238500"/>
            <a:ext cx="20955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9359EA6-8F95-BBE5-E049-DC174D4F0BAC}"/>
              </a:ext>
            </a:extLst>
          </p:cNvPr>
          <p:cNvCxnSpPr/>
          <p:nvPr/>
        </p:nvCxnSpPr>
        <p:spPr>
          <a:xfrm>
            <a:off x="8172450" y="3429000"/>
            <a:ext cx="247650" cy="11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C453549-BF08-310A-C090-991762FEDC3C}"/>
              </a:ext>
            </a:extLst>
          </p:cNvPr>
          <p:cNvCxnSpPr/>
          <p:nvPr/>
        </p:nvCxnSpPr>
        <p:spPr>
          <a:xfrm flipV="1">
            <a:off x="7915275" y="2646049"/>
            <a:ext cx="0" cy="287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E0E948D-651A-5A82-F231-8DBC328D51A5}"/>
              </a:ext>
            </a:extLst>
          </p:cNvPr>
          <p:cNvCxnSpPr/>
          <p:nvPr/>
        </p:nvCxnSpPr>
        <p:spPr>
          <a:xfrm>
            <a:off x="7810500" y="3705225"/>
            <a:ext cx="0" cy="314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5C71CB-3C6D-DA60-F53C-DACB4C91C334}"/>
              </a:ext>
            </a:extLst>
          </p:cNvPr>
          <p:cNvSpPr txBox="1"/>
          <p:nvPr/>
        </p:nvSpPr>
        <p:spPr>
          <a:xfrm>
            <a:off x="6440727" y="5005210"/>
            <a:ext cx="6709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l = -3</a:t>
            </a:r>
            <a:r>
              <a:rPr lang="ko-KR" altLang="en-US" b="1"/>
              <a:t> </a:t>
            </a:r>
            <a:r>
              <a:rPr lang="en-US" altLang="ko-KR" b="1"/>
              <a:t>/</a:t>
            </a:r>
            <a:r>
              <a:rPr lang="ko-KR" altLang="en-US" b="1"/>
              <a:t> </a:t>
            </a:r>
            <a:r>
              <a:rPr lang="en-US" altLang="ko-KR" b="1"/>
              <a:t>r = 3</a:t>
            </a:r>
          </a:p>
          <a:p>
            <a:r>
              <a:rPr lang="en-US" altLang="ko-KR" b="1"/>
              <a:t>t = 2 / b = -2</a:t>
            </a:r>
            <a:endParaRPr lang="ko-KR" altLang="en-US" b="1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5C5BE2E-3397-8E1F-29DD-C38EF5284BB7}"/>
              </a:ext>
            </a:extLst>
          </p:cNvPr>
          <p:cNvSpPr txBox="1">
            <a:spLocks/>
          </p:cNvSpPr>
          <p:nvPr/>
        </p:nvSpPr>
        <p:spPr>
          <a:xfrm>
            <a:off x="186837" y="133385"/>
            <a:ext cx="10515600" cy="88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/>
              <a:t>원근 투영 행렬 </a:t>
            </a:r>
            <a:r>
              <a:rPr lang="en-US" altLang="ko-KR" sz="2400" b="1"/>
              <a:t>(Perspective Projection matrix)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308379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2938BFF-442C-5807-5917-E237AB339F5B}"/>
              </a:ext>
            </a:extLst>
          </p:cNvPr>
          <p:cNvSpPr txBox="1"/>
          <p:nvPr/>
        </p:nvSpPr>
        <p:spPr>
          <a:xfrm>
            <a:off x="1803710" y="5193850"/>
            <a:ext cx="10805049" cy="417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B63B52B-4657-6F49-418D-B2A75B544B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264"/>
          <a:stretch/>
        </p:blipFill>
        <p:spPr>
          <a:xfrm>
            <a:off x="100143" y="183999"/>
            <a:ext cx="8079762" cy="2093102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CFD52869-F13D-6400-BBDD-DB1111CD076A}"/>
              </a:ext>
            </a:extLst>
          </p:cNvPr>
          <p:cNvGrpSpPr/>
          <p:nvPr/>
        </p:nvGrpSpPr>
        <p:grpSpPr>
          <a:xfrm>
            <a:off x="100142" y="2694189"/>
            <a:ext cx="7938806" cy="2499661"/>
            <a:chOff x="100142" y="2694189"/>
            <a:chExt cx="9263461" cy="2916750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7443930B-B965-CB5F-E6CE-019F40DC6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702"/>
            <a:stretch/>
          </p:blipFill>
          <p:spPr>
            <a:xfrm>
              <a:off x="100142" y="2694189"/>
              <a:ext cx="9263461" cy="268535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81CE11-4857-E673-1C32-C5453DCDAC3C}"/>
                </a:ext>
              </a:extLst>
            </p:cNvPr>
            <p:cNvSpPr txBox="1"/>
            <p:nvPr/>
          </p:nvSpPr>
          <p:spPr>
            <a:xfrm>
              <a:off x="5423097" y="5357023"/>
              <a:ext cx="296552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50" b="1"/>
                <a:t>NDC </a:t>
              </a:r>
              <a:r>
                <a:rPr lang="ko-KR" altLang="en-US" sz="1050" b="1"/>
                <a:t>단면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CCACF89-84C6-31DB-1925-15F68E2973D3}"/>
                </a:ext>
              </a:extLst>
            </p:cNvPr>
            <p:cNvSpPr txBox="1"/>
            <p:nvPr/>
          </p:nvSpPr>
          <p:spPr>
            <a:xfrm>
              <a:off x="1705313" y="5357023"/>
              <a:ext cx="296552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50" b="1"/>
                <a:t>프러스텀 단면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2E88C0A-BC5D-058F-5FCA-55143ACB3B89}"/>
              </a:ext>
            </a:extLst>
          </p:cNvPr>
          <p:cNvSpPr/>
          <p:nvPr/>
        </p:nvSpPr>
        <p:spPr>
          <a:xfrm>
            <a:off x="2091223" y="3728717"/>
            <a:ext cx="843364" cy="313114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0D92CA-F878-A11B-EBBC-8246324EE611}"/>
              </a:ext>
            </a:extLst>
          </p:cNvPr>
          <p:cNvSpPr/>
          <p:nvPr/>
        </p:nvSpPr>
        <p:spPr>
          <a:xfrm>
            <a:off x="5370946" y="3708542"/>
            <a:ext cx="1123419" cy="417089"/>
          </a:xfrm>
          <a:custGeom>
            <a:avLst/>
            <a:gdLst>
              <a:gd name="connsiteX0" fmla="*/ 0 w 994787"/>
              <a:gd name="connsiteY0" fmla="*/ 0 h 369332"/>
              <a:gd name="connsiteX1" fmla="*/ 994787 w 994787"/>
              <a:gd name="connsiteY1" fmla="*/ 0 h 369332"/>
              <a:gd name="connsiteX2" fmla="*/ 994787 w 994787"/>
              <a:gd name="connsiteY2" fmla="*/ 369332 h 369332"/>
              <a:gd name="connsiteX3" fmla="*/ 0 w 994787"/>
              <a:gd name="connsiteY3" fmla="*/ 369332 h 369332"/>
              <a:gd name="connsiteX4" fmla="*/ 0 w 994787"/>
              <a:gd name="connsiteY4" fmla="*/ 0 h 369332"/>
              <a:gd name="connsiteX0" fmla="*/ 0 w 994787"/>
              <a:gd name="connsiteY0" fmla="*/ 0 h 369332"/>
              <a:gd name="connsiteX1" fmla="*/ 994787 w 994787"/>
              <a:gd name="connsiteY1" fmla="*/ 0 h 369332"/>
              <a:gd name="connsiteX2" fmla="*/ 994787 w 994787"/>
              <a:gd name="connsiteY2" fmla="*/ 274082 h 369332"/>
              <a:gd name="connsiteX3" fmla="*/ 0 w 994787"/>
              <a:gd name="connsiteY3" fmla="*/ 369332 h 369332"/>
              <a:gd name="connsiteX4" fmla="*/ 0 w 994787"/>
              <a:gd name="connsiteY4" fmla="*/ 0 h 369332"/>
              <a:gd name="connsiteX0" fmla="*/ 0 w 1007487"/>
              <a:gd name="connsiteY0" fmla="*/ 0 h 369332"/>
              <a:gd name="connsiteX1" fmla="*/ 1007487 w 1007487"/>
              <a:gd name="connsiteY1" fmla="*/ 107950 h 369332"/>
              <a:gd name="connsiteX2" fmla="*/ 994787 w 1007487"/>
              <a:gd name="connsiteY2" fmla="*/ 274082 h 369332"/>
              <a:gd name="connsiteX3" fmla="*/ 0 w 1007487"/>
              <a:gd name="connsiteY3" fmla="*/ 369332 h 369332"/>
              <a:gd name="connsiteX4" fmla="*/ 0 w 1007487"/>
              <a:gd name="connsiteY4" fmla="*/ 0 h 369332"/>
              <a:gd name="connsiteX0" fmla="*/ 0 w 994787"/>
              <a:gd name="connsiteY0" fmla="*/ 0 h 369332"/>
              <a:gd name="connsiteX1" fmla="*/ 982087 w 994787"/>
              <a:gd name="connsiteY1" fmla="*/ 107950 h 369332"/>
              <a:gd name="connsiteX2" fmla="*/ 994787 w 994787"/>
              <a:gd name="connsiteY2" fmla="*/ 274082 h 369332"/>
              <a:gd name="connsiteX3" fmla="*/ 0 w 994787"/>
              <a:gd name="connsiteY3" fmla="*/ 369332 h 369332"/>
              <a:gd name="connsiteX4" fmla="*/ 0 w 994787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787" h="369332">
                <a:moveTo>
                  <a:pt x="0" y="0"/>
                </a:moveTo>
                <a:lnTo>
                  <a:pt x="982087" y="107950"/>
                </a:lnTo>
                <a:lnTo>
                  <a:pt x="994787" y="27408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0D8C5433-130E-8C2A-4916-9246AB5FD0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13" t="51194"/>
          <a:stretch/>
        </p:blipFill>
        <p:spPr>
          <a:xfrm>
            <a:off x="7377430" y="4326983"/>
            <a:ext cx="4074306" cy="234701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C7EE714-CA2B-B7D1-F5AF-AA1714EEC0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194" r="48999"/>
          <a:stretch/>
        </p:blipFill>
        <p:spPr>
          <a:xfrm>
            <a:off x="7203386" y="2116154"/>
            <a:ext cx="4441316" cy="234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82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376</Words>
  <Application>Microsoft Office PowerPoint</Application>
  <PresentationFormat>와이드스크린</PresentationFormat>
  <Paragraphs>35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Söhne</vt:lpstr>
      <vt:lpstr>맑은 고딕</vt:lpstr>
      <vt:lpstr>Arial</vt:lpstr>
      <vt:lpstr>Office 테마</vt:lpstr>
      <vt:lpstr>Perspective  &amp;  Orthogonal (Projection)</vt:lpstr>
      <vt:lpstr>원근 투영 (Perspective Projection) &amp; 직교 투영(Orthographic Projection)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Perspective  &amp;  Orthogonal (Projection)</dc:title>
  <dc:creator>민강 김</dc:creator>
  <cp:lastModifiedBy>민강 김</cp:lastModifiedBy>
  <cp:revision>13</cp:revision>
  <dcterms:created xsi:type="dcterms:W3CDTF">2024-05-06T12:28:25Z</dcterms:created>
  <dcterms:modified xsi:type="dcterms:W3CDTF">2024-05-06T17:11:47Z</dcterms:modified>
</cp:coreProperties>
</file>