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0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87722" autoAdjust="0"/>
  </p:normalViewPr>
  <p:slideViewPr>
    <p:cSldViewPr snapToGrid="0">
      <p:cViewPr varScale="1">
        <p:scale>
          <a:sx n="93" d="100"/>
          <a:sy n="93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394A6-053B-457A-ABDC-FB1F1ECDC5D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93DA0-B09C-45C5-8731-C763677262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7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/>
              <a:t>투영이란 </a:t>
            </a:r>
            <a:r>
              <a:rPr lang="en-US" altLang="ko-KR" sz="1200"/>
              <a:t>3</a:t>
            </a:r>
            <a:r>
              <a:rPr lang="ko-KR" altLang="en-US" sz="1200"/>
              <a:t>차원 객체를 우리가 바라보고 있는 모니터 즉 </a:t>
            </a:r>
            <a:r>
              <a:rPr lang="en-US" altLang="ko-KR" sz="1200"/>
              <a:t>2</a:t>
            </a:r>
            <a:r>
              <a:rPr lang="ko-KR" altLang="en-US" sz="1200"/>
              <a:t>차원 화상으로 변환화는 과정을 의미합니다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Perspective</a:t>
            </a:r>
            <a:r>
              <a:rPr lang="ko-KR" altLang="en-US" sz="1200"/>
              <a:t>는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3D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공간의 객체를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2D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화면에 투사할 때 원근감을 부여하기 위해 사용됩니다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실제 인간의 시각과 비슷하게 물체를 그리거나 표현하는 방식이므로 물체가 멀어질수록 작아 보이는 효과가 발생됩니다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r>
              <a:rPr lang="en-US" altLang="ko-KR" sz="1200"/>
              <a:t>Orthographic</a:t>
            </a:r>
            <a:r>
              <a:rPr lang="en-US" altLang="ko-KR" sz="1200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3D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공간의 객체들을 원근감 없이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2D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화면에 투사하기 위해 사용됩니다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이런 직교 투상에서는 모든 평행선이 평행하게 유지되고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물체의 크기가 거리에 따라 변하지 않습니다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7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effectLst/>
                <a:latin typeface="Arial" panose="020B0604020202020204" pitchFamily="34" charset="0"/>
              </a:rPr>
              <a:t>직교 투영은 </a:t>
            </a:r>
            <a:r>
              <a:rPr lang="ko-KR" altLang="en-US" b="1" i="0">
                <a:effectLst/>
                <a:latin typeface="Arial" panose="020B0604020202020204" pitchFamily="34" charset="0"/>
              </a:rPr>
              <a:t>관찰 방향과 방향을 고정한 채 뷰 볼륨을 원하는 크기와 위치로 조정할 수 있습니다</a:t>
            </a:r>
            <a:r>
              <a:rPr lang="en-US" altLang="ko-KR" b="1" i="0">
                <a:effectLst/>
                <a:latin typeface="Arial" panose="020B0604020202020204" pitchFamily="34" charset="0"/>
              </a:rPr>
              <a:t>.</a:t>
            </a:r>
            <a:endParaRPr lang="ko-KR" altLang="en-US" b="1" i="0"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effectLst/>
                <a:latin typeface="Arial" panose="020B0604020202020204" pitchFamily="34" charset="0"/>
              </a:rPr>
              <a:t>그러므로 직교 투영은 원근을 적용하지 않고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>
                <a:effectLst/>
                <a:latin typeface="Arial" panose="020B0604020202020204" pitchFamily="34" charset="0"/>
              </a:rPr>
              <a:t>상자 모양의 뷰 볼륨을 요구합니다</a:t>
            </a:r>
            <a:r>
              <a:rPr lang="en-US" altLang="ko-KR" b="0" i="0"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투영은 카메라 또는 관찰 지점에서 객체로 수직으로 그어진 선을 따라 이루어집니다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선들은 모두 평행하며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이로 인해 투영된 이미지에서 원근감이 사라집니다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뷰볼륨 내의 각 좌표 셋을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Left, Right, Top, Bottom, Near, Far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를 이용하여 표현하고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각각 왼쪽 좌표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오른쪽 좌표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상단 좌표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하단 좌표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가까운 평면 좌표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먼 평면 좌표를 뜻합니다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12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직교 투영을 수학적으로 나타내기 위해서는 직교 투영 행렬을 사용합니다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행렬은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3D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좌표를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2D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투영 평면으로 매핑하고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뷰 볼륨 내의 좌표를 표준 정규화 좌표계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(NDC)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변환합니다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일반적인 직교 투영 행렬은 다음과 같습니다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여기서 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en-US" altLang="ko-KR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r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en-US" altLang="ko-KR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t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en-US" altLang="ko-KR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b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en-US" altLang="ko-KR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n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en-US" altLang="ko-KR" b="0" i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KaTeX_Math"/>
              </a:rPr>
              <a:t>f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각각 클리핑 볼륨의 왼쪽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오른쪽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위쪽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아래쪽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가까운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먼 클리핑 평면의 경계를 나타냅니다</a:t>
            </a:r>
            <a:r>
              <a:rPr lang="en-US" altLang="ko-KR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 fontAlgn="base"/>
            <a:r>
              <a:rPr lang="ko-KR" alt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원점을 카메라 중앙에 둔다면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 R-L = 2R / T - B = 2T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가 적용 가능하므로 이런식으로 간략화가 가능합니다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  <a:endParaRPr lang="ko-KR" altLang="en-US" b="0" i="0">
              <a:solidFill>
                <a:srgbClr val="444444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br>
              <a:rPr lang="ko-KR" altLang="en-US"/>
            </a:b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3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원근</a:t>
            </a:r>
            <a:r>
              <a:rPr lang="en-US" altLang="ko-KR"/>
              <a:t> </a:t>
            </a:r>
            <a:r>
              <a:rPr lang="ko-KR" altLang="en-US"/>
              <a:t>투영은 뷰 볼륨이 원금감 있는 절두체</a:t>
            </a:r>
            <a:r>
              <a:rPr lang="en-US" altLang="ko-KR"/>
              <a:t>(</a:t>
            </a:r>
            <a:r>
              <a:rPr lang="ko-KR" altLang="en-US"/>
              <a:t>프러스텀</a:t>
            </a:r>
            <a:r>
              <a:rPr lang="en-US" altLang="ko-KR"/>
              <a:t>)</a:t>
            </a:r>
            <a:r>
              <a:rPr lang="ko-KR" altLang="en-US"/>
              <a:t>형태로 정의가 되어있습니다</a:t>
            </a:r>
            <a:r>
              <a:rPr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원근투영 행렬은 기본적으로 해당 프러스텀을 다루는 행렬입니다</a:t>
            </a:r>
            <a:r>
              <a:rPr lang="en-US" altLang="ko-KR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프러스텀 내에 있는 공간을 </a:t>
            </a:r>
            <a:r>
              <a:rPr lang="en-US" altLang="ko-KR"/>
              <a:t>NDC</a:t>
            </a:r>
            <a:r>
              <a:rPr lang="ko-KR" altLang="en-US"/>
              <a:t>라 하는 정육면체 공간으로 변형을 해주는것이 원근 투영 행렬입니다</a:t>
            </a:r>
            <a:r>
              <a:rPr lang="en-US" altLang="ko-KR"/>
              <a:t>.</a:t>
            </a:r>
            <a:endParaRPr lang="ko-KR" altLang="en-US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해당 투영 또한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뷰볼륨 내의 각 좌표 셋을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Left, Right, Top, Bottom, Near, Far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를 이용하여 표현하고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각각 왼쪽 좌표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오른쪽 좌표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상단 좌표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하단 좌표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가까운 평면 좌표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먼 평면 좌표를 뜻합니다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0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해당 행렬이 프러스텀 내에 있는 공간을 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NDC</a:t>
            </a:r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로 변환하는 행렬인 원근 투영 행렬입니다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  <a:p>
            <a:r>
              <a:rPr lang="ko-KR" alt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해당 행렬또한 간략화 시킨다면 다음과 같은 행렬의 모습을 보입니다</a:t>
            </a:r>
            <a:r>
              <a:rPr lang="en-US" altLang="ko-KR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이러한 행렬이 존재하고</a:t>
            </a:r>
            <a:r>
              <a:rPr lang="en-US" altLang="ko-KR"/>
              <a:t>, </a:t>
            </a:r>
            <a:r>
              <a:rPr lang="ko-KR" altLang="en-US"/>
              <a:t>어떤 벡터인 </a:t>
            </a:r>
            <a:r>
              <a:rPr lang="en-US" altLang="ko-KR"/>
              <a:t>V</a:t>
            </a:r>
            <a:r>
              <a:rPr lang="ko-KR" altLang="en-US"/>
              <a:t>를 곱한다면 결과값은 </a:t>
            </a:r>
            <a:r>
              <a:rPr lang="en-US" altLang="ko-KR"/>
              <a:t>x,y, az+b, -z</a:t>
            </a:r>
            <a:r>
              <a:rPr lang="ko-KR" altLang="en-US"/>
              <a:t>가 될것입니다</a:t>
            </a:r>
            <a:r>
              <a:rPr lang="en-US" altLang="ko-KR"/>
              <a:t>.</a:t>
            </a:r>
          </a:p>
          <a:p>
            <a:r>
              <a:rPr lang="en-US" altLang="ko-KR"/>
              <a:t>-n</a:t>
            </a:r>
            <a:r>
              <a:rPr lang="ko-KR" altLang="en-US"/>
              <a:t>과 </a:t>
            </a:r>
            <a:r>
              <a:rPr lang="en-US" altLang="ko-KR"/>
              <a:t>v, f </a:t>
            </a:r>
            <a:r>
              <a:rPr lang="ko-KR" altLang="en-US"/>
              <a:t>과 </a:t>
            </a:r>
            <a:r>
              <a:rPr lang="en-US" altLang="ko-KR"/>
              <a:t>ndc </a:t>
            </a:r>
            <a:r>
              <a:rPr lang="ko-KR" altLang="en-US"/>
              <a:t>공간에 온다면 해당 공간에 존재할것입니다</a:t>
            </a:r>
            <a:r>
              <a:rPr lang="en-US" altLang="ko-KR"/>
              <a:t>.</a:t>
            </a:r>
          </a:p>
          <a:p>
            <a:r>
              <a:rPr lang="ko-KR" altLang="en-US"/>
              <a:t>해당 행렬은 프러스텀에 해당형태로 존재하는 사각형이 </a:t>
            </a:r>
            <a:r>
              <a:rPr lang="en-US" altLang="ko-KR"/>
              <a:t>ndc</a:t>
            </a:r>
            <a:r>
              <a:rPr lang="ko-KR" altLang="en-US"/>
              <a:t>공간으로 이동하게 된다면 뒤쪽이 찌그러진 형태 즉 원근법이 적용된채로 </a:t>
            </a:r>
            <a:r>
              <a:rPr lang="en-US" altLang="ko-KR"/>
              <a:t>ndc </a:t>
            </a:r>
            <a:r>
              <a:rPr lang="ko-KR" altLang="en-US"/>
              <a:t>공간에 이동을 하게 하기 위해 구하는 행렬입니다</a:t>
            </a:r>
            <a:r>
              <a:rPr lang="en-US" altLang="ko-KR"/>
              <a:t>.</a:t>
            </a:r>
          </a:p>
          <a:p>
            <a:r>
              <a:rPr lang="ko-KR" altLang="en-US"/>
              <a:t>방정식은 해당 행렬의 풀이 과정입니다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11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FOV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의 설정에 따라 화상의 크기가 달라집니다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</a:p>
          <a:p>
            <a:pPr algn="l" fontAlgn="base"/>
            <a:endParaRPr lang="en-US" altLang="ko-KR" b="0" i="0">
              <a:solidFill>
                <a:srgbClr val="444444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algn="l" fontAlgn="base"/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Near 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평면에 매핑된 것을 정규화하여 보여주는 것이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Orthographic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입니다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,</a:t>
            </a:r>
          </a:p>
          <a:p>
            <a:pPr algn="l" fontAlgn="base"/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하지만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Perspective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는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FOV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각도만큼 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screen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에도 적용이 되어야 합니다</a:t>
            </a:r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93DA0-B09C-45C5-8731-C7636772621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2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16A8A-FF76-8BB0-6C25-1ABB6C800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2C3A5-30F4-092F-CDC0-9E1BAF575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B7510-1EE2-4CDB-F90E-212D68E0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58319-CAF6-9DC8-CFA2-5E9EF84BA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84FCA-D2B6-FD01-1793-D7D818E0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40311-8947-E538-5C39-886A6C83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F0BA1C-CB01-2D7E-5DCD-32CEA4E3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3B5E2C-751F-221D-A4D4-1C82D96B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DF9D7-397C-276E-43DB-2BECF5A1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CA9EA-B9B7-3078-3F59-4E1D48B1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BF8B5C-2D65-20E5-969F-01D6EF926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ECE5A-7A31-CFE3-B08A-A30DDE690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26A00-CF58-F6ED-399F-8021D983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9E0C8-56CD-AE76-61C7-C97920D9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5D203-9E9C-8C7A-D0C8-34AEEE3E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6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EDB2B-FC85-8131-F718-8008FF5E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DCC95-D140-2261-882A-7A40624C3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0A1D9-22AA-4BB2-D5F7-341B3AA1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F9649-A590-7D36-6AF6-62798ED2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46F01-944F-1FE9-46F2-664BEE53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6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B805A-ED1E-2CF2-1007-F76A22EE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2B492-283D-5BCE-F4BE-E996A39E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80B64-B279-01E5-3CDB-B95C8572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C0BCB-A521-1D75-FA09-8A8E61BC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81862-05B5-10FD-4DEB-BD440346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4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725D-B35F-00B5-6AB2-BCC58AAF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30C70-674C-9DED-3B20-368C5714F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FCF944-2ADA-8B3F-8B75-7F829403D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209B7-2E66-E10B-60F5-0945D194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C76371-52DF-C791-DDD0-CED43F22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C5E08-7133-5036-E559-14BAFAEE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7EC9D-1FE5-0682-6AFD-51CC628D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27323-C560-83CB-46D9-F8162D95C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DA677-A0F8-2474-9B48-515CDE53F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6969AA-F74A-66E9-B8E9-8F878B7A1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C728F2-E837-2BC9-EC66-09C8B8460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F25D85-4FC9-5170-B8C3-C0C778BB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BA3F9E-E81D-77D3-E116-AA51EFB6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47DF0-E5A2-F564-42CB-7A834A08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54573-DE19-7FB6-0BEE-9D2C536A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D7AE0A-205F-1344-9A45-779DC224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EDC6D8-84EC-6648-BAC1-AB4EA88C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B44DE6-9772-C6B3-7A63-CAB034EA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9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512720-A96E-B95A-DE7E-973BF4FB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25AE2-F54E-1787-37D5-B480C27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8C971-DD63-B4AC-7B8D-AB397397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7E92E-DCEE-1D90-3C13-3102A1F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B40CE-F88F-70A9-9A24-D2B934A1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F8DAF-9F72-8DDF-A859-E23D3DA8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DD96D1-7E60-5D75-EA72-13B86A8E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72597-72BF-BDF5-9B38-FB0BAB9D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D0D5A-D0A0-BDF1-FF39-D3B0DF23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7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1792D-CCF4-675D-EE29-9729EF17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889880-E63E-E5C7-F16C-FF63DE913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9BACD9-3A1C-6EF1-4F9B-C3F936AF3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B0000-3F8F-45C3-3F47-6EAC34D2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0782-3C84-4060-BC83-54A57C66AEEC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5F8A5-FD2F-5566-12A9-5DEACA7D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048A7-B52B-9FC4-3542-1B0C8AEE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5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618F35-77CF-DC91-83B8-9C46C54B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42404-229A-2A6E-1CF6-485FAC94D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E0FF-7D6E-759D-7BCB-5ABEB3BBB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70782-3C84-4060-BC83-54A57C66AEEC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56D25-AE7F-3736-A566-958C0E474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5421A-3628-F77F-7152-B27B74F87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28A10-E069-4BE8-A7F8-B6FB8CC35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7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14B65-8F2B-CCCC-1F9D-A0CAE1EF0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Perspective </a:t>
            </a:r>
            <a:br>
              <a:rPr lang="en-US" altLang="ko-KR"/>
            </a:br>
            <a:r>
              <a:rPr lang="en-US" altLang="ko-KR"/>
              <a:t>&amp; </a:t>
            </a:r>
            <a:br>
              <a:rPr lang="en-US" altLang="ko-KR"/>
            </a:br>
            <a:r>
              <a:rPr lang="en-US" altLang="ko-KR"/>
              <a:t>Orthogonal (Projection)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C60D0F-0260-5557-C90A-0F9272165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9788"/>
            <a:ext cx="9144000" cy="1655762"/>
          </a:xfrm>
        </p:spPr>
        <p:txBody>
          <a:bodyPr/>
          <a:lstStyle/>
          <a:p>
            <a:r>
              <a:rPr lang="ko-KR" altLang="en-US"/>
              <a:t>발표자</a:t>
            </a:r>
            <a:endParaRPr lang="en-US" altLang="ko-KR"/>
          </a:p>
          <a:p>
            <a:r>
              <a:rPr lang="ko-KR" altLang="en-US"/>
              <a:t>김민강</a:t>
            </a:r>
          </a:p>
        </p:txBody>
      </p:sp>
    </p:spTree>
    <p:extLst>
      <p:ext uri="{BB962C8B-B14F-4D97-AF65-F5344CB8AC3E}">
        <p14:creationId xmlns:p14="http://schemas.microsoft.com/office/powerpoint/2010/main" val="165495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5A962540-86F2-8388-39D7-5206C253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13" y="1166371"/>
            <a:ext cx="2886478" cy="2152950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24E41153-0826-CD64-9076-F232CB7D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37" y="133385"/>
            <a:ext cx="10515600" cy="881499"/>
          </a:xfrm>
        </p:spPr>
        <p:txBody>
          <a:bodyPr>
            <a:normAutofit/>
          </a:bodyPr>
          <a:lstStyle/>
          <a:p>
            <a:r>
              <a:rPr lang="ko-KR" altLang="en-US" sz="2400" b="1"/>
              <a:t>투영 </a:t>
            </a:r>
            <a:r>
              <a:rPr lang="en-US" altLang="ko-KR" sz="2400" b="1"/>
              <a:t>(Projection)</a:t>
            </a:r>
            <a:endParaRPr lang="ko-KR" altLang="en-US" sz="2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FBA1B-D07D-ACA4-646A-95A6AFA9A1A8}"/>
              </a:ext>
            </a:extLst>
          </p:cNvPr>
          <p:cNvSpPr txBox="1"/>
          <p:nvPr/>
        </p:nvSpPr>
        <p:spPr>
          <a:xfrm>
            <a:off x="3303291" y="2232798"/>
            <a:ext cx="8558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Perspective : </a:t>
            </a:r>
            <a:r>
              <a:rPr lang="ko-KR" altLang="en-US" sz="1600"/>
              <a:t>원근법이 적용되는 </a:t>
            </a:r>
            <a:r>
              <a:rPr lang="en-US" altLang="ko-KR" sz="1600"/>
              <a:t>3D </a:t>
            </a:r>
            <a:r>
              <a:rPr lang="ko-KR" altLang="en-US" sz="1600"/>
              <a:t>화면에서 주로 사용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Orthographic : </a:t>
            </a:r>
            <a:r>
              <a:rPr lang="ko-KR" altLang="en-US" sz="1600"/>
              <a:t>직각 투영으로 원근법이 없는 </a:t>
            </a:r>
            <a:r>
              <a:rPr lang="en-US" altLang="ko-KR" sz="1600"/>
              <a:t>2D </a:t>
            </a:r>
            <a:r>
              <a:rPr lang="ko-KR" altLang="en-US" sz="1600"/>
              <a:t>화면에서 주로 사용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C04E007-7631-F4F5-7F6A-D4FC549F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13" y="3836879"/>
            <a:ext cx="4403824" cy="2520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DBBF6B4-3DA9-4C95-F3BF-88F7A1A7A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906" y="3836880"/>
            <a:ext cx="4320000" cy="252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4AF5ACB-DD7F-5155-65B1-8F61F42B5293}"/>
              </a:ext>
            </a:extLst>
          </p:cNvPr>
          <p:cNvSpPr txBox="1"/>
          <p:nvPr/>
        </p:nvSpPr>
        <p:spPr>
          <a:xfrm>
            <a:off x="416813" y="3467547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Perspective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AF753E-F13F-6FF8-925B-150A5BA60861}"/>
              </a:ext>
            </a:extLst>
          </p:cNvPr>
          <p:cNvSpPr txBox="1"/>
          <p:nvPr/>
        </p:nvSpPr>
        <p:spPr>
          <a:xfrm>
            <a:off x="6182249" y="3467547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Orthographic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6E6B3-2346-491C-ED6A-3C588A93B392}"/>
              </a:ext>
            </a:extLst>
          </p:cNvPr>
          <p:cNvSpPr txBox="1">
            <a:spLocks/>
          </p:cNvSpPr>
          <p:nvPr/>
        </p:nvSpPr>
        <p:spPr>
          <a:xfrm>
            <a:off x="186836" y="133385"/>
            <a:ext cx="10936689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직교 투영</a:t>
            </a:r>
            <a:r>
              <a:rPr lang="en-US" altLang="ko-KR" sz="2400" b="1"/>
              <a:t>(Orthographic Projection)</a:t>
            </a:r>
            <a:endParaRPr lang="ko-KR" altLang="en-US" sz="2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00BA6-EC10-94B0-F66B-A8663F7293CB}"/>
              </a:ext>
            </a:extLst>
          </p:cNvPr>
          <p:cNvSpPr txBox="1"/>
          <p:nvPr/>
        </p:nvSpPr>
        <p:spPr>
          <a:xfrm>
            <a:off x="485994" y="5125659"/>
            <a:ext cx="11257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>
                <a:effectLst/>
                <a:latin typeface="Arial" panose="020B0604020202020204" pitchFamily="34" charset="0"/>
              </a:rPr>
              <a:t>관찰 방향과 방향을 고정한 채 뷰 볼륨을 원하는 크기와 위치로 조정할 수 있음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>
                <a:effectLst/>
                <a:latin typeface="Arial" panose="020B0604020202020204" pitchFamily="34" charset="0"/>
              </a:rPr>
              <a:t>직교 투영은 원근적용 </a:t>
            </a:r>
            <a:r>
              <a:rPr lang="en-US" altLang="ko-KR" b="1" i="0">
                <a:effectLst/>
                <a:latin typeface="Arial" panose="020B0604020202020204" pitchFamily="34" charset="0"/>
              </a:rPr>
              <a:t>X , </a:t>
            </a:r>
            <a:r>
              <a:rPr lang="ko-KR" altLang="en-US" b="1" i="0">
                <a:effectLst/>
                <a:latin typeface="Arial" panose="020B0604020202020204" pitchFamily="34" charset="0"/>
              </a:rPr>
              <a:t>상자 모양의 뷰 볼륨</a:t>
            </a:r>
            <a:endParaRPr lang="en-US" altLang="ko-KR" b="1" i="0"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DEBBC-FEE8-8B20-4523-DC496FFCA340}"/>
              </a:ext>
            </a:extLst>
          </p:cNvPr>
          <p:cNvSpPr txBox="1"/>
          <p:nvPr/>
        </p:nvSpPr>
        <p:spPr>
          <a:xfrm>
            <a:off x="273759" y="6326525"/>
            <a:ext cx="6031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/>
              <a:t>뷰 볼륨</a:t>
            </a:r>
            <a:r>
              <a:rPr lang="en-US" altLang="ko-KR" sz="1000" b="1"/>
              <a:t>(View Volume):</a:t>
            </a:r>
            <a:r>
              <a:rPr lang="ko-KR" altLang="en-US" sz="1000" b="1"/>
              <a:t> </a:t>
            </a:r>
            <a:r>
              <a:rPr lang="en-US" altLang="ko-KR" sz="1000" b="1"/>
              <a:t>3D </a:t>
            </a:r>
            <a:r>
              <a:rPr lang="ko-KR" altLang="en-US" sz="1000" b="1"/>
              <a:t>그래픽스에서 카메라 또는 뷰포트가 캡처할 수 있는 공간의 부분을 정의</a:t>
            </a:r>
            <a:endParaRPr lang="en-US" altLang="ko-KR" sz="1000" b="1"/>
          </a:p>
          <a:p>
            <a:r>
              <a:rPr lang="ko-KR" altLang="en-US" sz="1000" b="1"/>
              <a:t>이 공간은 카메라에 의해 </a:t>
            </a:r>
            <a:r>
              <a:rPr lang="en-US" altLang="ko-KR" sz="1000" b="1"/>
              <a:t>"</a:t>
            </a:r>
            <a:r>
              <a:rPr lang="ko-KR" altLang="en-US" sz="1000" b="1"/>
              <a:t>보여질 수 있는</a:t>
            </a:r>
            <a:r>
              <a:rPr lang="en-US" altLang="ko-KR" sz="1000" b="1"/>
              <a:t>" </a:t>
            </a:r>
            <a:r>
              <a:rPr lang="ko-KR" altLang="en-US" sz="1000" b="1"/>
              <a:t>모든 객체들이 포함되는 </a:t>
            </a:r>
            <a:r>
              <a:rPr lang="en-US" altLang="ko-KR" sz="1000" b="1"/>
              <a:t>3</a:t>
            </a:r>
            <a:r>
              <a:rPr lang="ko-KR" altLang="en-US" sz="1000" b="1"/>
              <a:t>차원의 범위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98467A-BC5C-B03E-2BAE-DC9046F5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651" y="1118604"/>
            <a:ext cx="5031194" cy="37263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FB88556-340D-FFFD-9EA0-94C76BFAC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98" y="1035842"/>
            <a:ext cx="4046117" cy="34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2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6E6B3-2346-491C-ED6A-3C588A93B392}"/>
              </a:ext>
            </a:extLst>
          </p:cNvPr>
          <p:cNvSpPr txBox="1">
            <a:spLocks/>
          </p:cNvSpPr>
          <p:nvPr/>
        </p:nvSpPr>
        <p:spPr>
          <a:xfrm>
            <a:off x="186836" y="133385"/>
            <a:ext cx="10936689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직교 투영 행렬</a:t>
            </a:r>
            <a:r>
              <a:rPr lang="en-US" altLang="ko-KR" sz="2400" b="1"/>
              <a:t>(Orthographic Projection matrix)</a:t>
            </a:r>
            <a:endParaRPr lang="ko-KR" altLang="en-US" sz="24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F6AF43-2C94-AEC9-7792-49DFE6FFC6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"/>
          <a:stretch/>
        </p:blipFill>
        <p:spPr>
          <a:xfrm>
            <a:off x="486081" y="1209747"/>
            <a:ext cx="4196765" cy="27351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A50C85-4220-C32A-6592-77FFD4B38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154" y="992860"/>
            <a:ext cx="3932719" cy="311680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9336C88-A061-0A8E-B553-0F78C47FED7E}"/>
              </a:ext>
            </a:extLst>
          </p:cNvPr>
          <p:cNvSpPr/>
          <p:nvPr/>
        </p:nvSpPr>
        <p:spPr>
          <a:xfrm>
            <a:off x="5470245" y="2452123"/>
            <a:ext cx="1367721" cy="450799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582EB5E-3300-1447-7FE0-D2FA020BA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310" y="3842000"/>
            <a:ext cx="3033671" cy="25362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24124D-82DD-1A63-061B-CBE00F41BA89}"/>
              </a:ext>
            </a:extLst>
          </p:cNvPr>
          <p:cNvSpPr txBox="1"/>
          <p:nvPr/>
        </p:nvSpPr>
        <p:spPr>
          <a:xfrm>
            <a:off x="7359491" y="586514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R-L = 2R / T - B = 2T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DFD63-6EF1-ECBA-EF58-26D170411287}"/>
              </a:ext>
            </a:extLst>
          </p:cNvPr>
          <p:cNvSpPr txBox="1"/>
          <p:nvPr/>
        </p:nvSpPr>
        <p:spPr>
          <a:xfrm>
            <a:off x="4785174" y="6537367"/>
            <a:ext cx="86345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*NDC(</a:t>
            </a:r>
            <a:r>
              <a:rPr lang="ko-KR" altLang="en-US" sz="1050" b="1"/>
              <a:t>정규화된 장치 좌표</a:t>
            </a:r>
            <a:r>
              <a:rPr lang="en-US" altLang="ko-KR" sz="1050" b="1"/>
              <a:t>): 3D </a:t>
            </a:r>
            <a:r>
              <a:rPr lang="ko-KR" altLang="en-US" sz="1050" b="1"/>
              <a:t>모델을 </a:t>
            </a:r>
            <a:r>
              <a:rPr lang="en-US" altLang="ko-KR" sz="1050" b="1"/>
              <a:t>2D </a:t>
            </a:r>
            <a:r>
              <a:rPr lang="ko-KR" altLang="en-US" sz="1050" b="1"/>
              <a:t>화면에 그릴 때 사용하는 좌표 시스템 </a:t>
            </a:r>
            <a:r>
              <a:rPr lang="en-US" altLang="ko-KR" sz="1050" b="1"/>
              <a:t>/ </a:t>
            </a:r>
            <a:r>
              <a:rPr lang="ko-KR" altLang="en-US" sz="1050" b="1"/>
              <a:t>장면을 화면에 맞게 정규화하는 단계</a:t>
            </a:r>
          </a:p>
        </p:txBody>
      </p:sp>
    </p:spTree>
    <p:extLst>
      <p:ext uri="{BB962C8B-B14F-4D97-AF65-F5344CB8AC3E}">
        <p14:creationId xmlns:p14="http://schemas.microsoft.com/office/powerpoint/2010/main" val="7814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6E51C4A-CD19-060F-F452-5B331A911DC7}"/>
              </a:ext>
            </a:extLst>
          </p:cNvPr>
          <p:cNvGrpSpPr/>
          <p:nvPr/>
        </p:nvGrpSpPr>
        <p:grpSpPr>
          <a:xfrm>
            <a:off x="931626" y="1318398"/>
            <a:ext cx="3791834" cy="3471070"/>
            <a:chOff x="1293576" y="1728788"/>
            <a:chExt cx="3137171" cy="28717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192091B-B00F-8B70-9FF5-451BE57B7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834"/>
            <a:stretch/>
          </p:blipFill>
          <p:spPr>
            <a:xfrm>
              <a:off x="1293576" y="1728788"/>
              <a:ext cx="3137171" cy="287178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791600-95DC-7EB6-1C3F-C6285A7CF786}"/>
                </a:ext>
              </a:extLst>
            </p:cNvPr>
            <p:cNvSpPr txBox="1"/>
            <p:nvPr/>
          </p:nvSpPr>
          <p:spPr>
            <a:xfrm>
              <a:off x="2261321" y="3657600"/>
              <a:ext cx="417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/>
                <a:t>음의 방향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2441A79-6D4C-2D42-9AAB-FFD6D49AD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35"/>
          <a:stretch/>
        </p:blipFill>
        <p:spPr>
          <a:xfrm>
            <a:off x="6859419" y="1318397"/>
            <a:ext cx="3791833" cy="3471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81CE11-4857-E673-1C32-C5453DCDAC3C}"/>
              </a:ext>
            </a:extLst>
          </p:cNvPr>
          <p:cNvSpPr txBox="1"/>
          <p:nvPr/>
        </p:nvSpPr>
        <p:spPr>
          <a:xfrm>
            <a:off x="4785174" y="6537367"/>
            <a:ext cx="86345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/>
              <a:t>*NDC(</a:t>
            </a:r>
            <a:r>
              <a:rPr lang="ko-KR" altLang="en-US" sz="1050" b="1"/>
              <a:t>정규화된 장치 좌표</a:t>
            </a:r>
            <a:r>
              <a:rPr lang="en-US" altLang="ko-KR" sz="1050" b="1"/>
              <a:t>): 3D </a:t>
            </a:r>
            <a:r>
              <a:rPr lang="ko-KR" altLang="en-US" sz="1050" b="1"/>
              <a:t>모델을 </a:t>
            </a:r>
            <a:r>
              <a:rPr lang="en-US" altLang="ko-KR" sz="1050" b="1"/>
              <a:t>2D </a:t>
            </a:r>
            <a:r>
              <a:rPr lang="ko-KR" altLang="en-US" sz="1050" b="1"/>
              <a:t>화면에 그릴 때 사용하는 좌표 시스템 </a:t>
            </a:r>
            <a:r>
              <a:rPr lang="en-US" altLang="ko-KR" sz="1050" b="1"/>
              <a:t>/ </a:t>
            </a:r>
            <a:r>
              <a:rPr lang="ko-KR" altLang="en-US" sz="1050" b="1"/>
              <a:t>장면을 화면에 맞게 정규화하는 단계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CFA8F45-3C9A-7EEA-C9F9-483698B109CC}"/>
              </a:ext>
            </a:extLst>
          </p:cNvPr>
          <p:cNvSpPr/>
          <p:nvPr/>
        </p:nvSpPr>
        <p:spPr>
          <a:xfrm>
            <a:off x="5107579" y="2751537"/>
            <a:ext cx="1367721" cy="450799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3672699-FE32-2CD6-4ABA-4AF7913436F0}"/>
              </a:ext>
            </a:extLst>
          </p:cNvPr>
          <p:cNvSpPr txBox="1">
            <a:spLocks/>
          </p:cNvSpPr>
          <p:nvPr/>
        </p:nvSpPr>
        <p:spPr>
          <a:xfrm>
            <a:off x="186836" y="133385"/>
            <a:ext cx="10936689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원근 투영</a:t>
            </a:r>
            <a:r>
              <a:rPr lang="en-US" altLang="ko-KR" sz="2400" b="1"/>
              <a:t>(Perspective Projection)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12324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1F71E-54FC-C73E-1C3B-C533D4136A2F}"/>
              </a:ext>
            </a:extLst>
          </p:cNvPr>
          <p:cNvSpPr txBox="1">
            <a:spLocks/>
          </p:cNvSpPr>
          <p:nvPr/>
        </p:nvSpPr>
        <p:spPr>
          <a:xfrm>
            <a:off x="186836" y="133385"/>
            <a:ext cx="10936689" cy="88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/>
              <a:t>원근 투영 행렬</a:t>
            </a:r>
            <a:r>
              <a:rPr lang="en-US" altLang="ko-KR" sz="2400" b="1"/>
              <a:t>(Perspective Projection matrix)</a:t>
            </a:r>
            <a:endParaRPr lang="ko-KR" altLang="en-US" sz="24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7B1E1A-191F-C379-9135-6823140C7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9" y="1540405"/>
            <a:ext cx="4641779" cy="2829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849FDE-0375-284F-8FCC-5653722BA366}"/>
              </a:ext>
            </a:extLst>
          </p:cNvPr>
          <p:cNvSpPr txBox="1"/>
          <p:nvPr/>
        </p:nvSpPr>
        <p:spPr>
          <a:xfrm>
            <a:off x="186836" y="5427742"/>
            <a:ext cx="4981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원근 투영 행렬 </a:t>
            </a:r>
            <a:r>
              <a:rPr lang="en-US" altLang="ko-KR" sz="1200" b="1"/>
              <a:t>- </a:t>
            </a:r>
            <a:r>
              <a:rPr lang="ko-KR" altLang="en-US" sz="1200" b="1"/>
              <a:t>프러스텀 내에 있는 공간을 </a:t>
            </a:r>
            <a:r>
              <a:rPr lang="en-US" altLang="ko-KR" sz="1200" b="1"/>
              <a:t>NDC</a:t>
            </a:r>
            <a:r>
              <a:rPr lang="ko-KR" altLang="en-US" sz="1200" b="1"/>
              <a:t>로 변환하는 행렬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1F92A9D-68AB-8E4C-6232-2E3C74AD5BD4}"/>
              </a:ext>
            </a:extLst>
          </p:cNvPr>
          <p:cNvSpPr/>
          <p:nvPr/>
        </p:nvSpPr>
        <p:spPr>
          <a:xfrm>
            <a:off x="5412139" y="2658002"/>
            <a:ext cx="1367721" cy="450799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68F831-CAE0-7803-74F5-2EE18BCFB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306" y="2020610"/>
            <a:ext cx="4369271" cy="17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9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2938BFF-442C-5807-5917-E237AB339F5B}"/>
              </a:ext>
            </a:extLst>
          </p:cNvPr>
          <p:cNvSpPr txBox="1"/>
          <p:nvPr/>
        </p:nvSpPr>
        <p:spPr>
          <a:xfrm>
            <a:off x="1803710" y="5193850"/>
            <a:ext cx="10805049" cy="41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B63B52B-4657-6F49-418D-B2A75B544B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64"/>
          <a:stretch/>
        </p:blipFill>
        <p:spPr>
          <a:xfrm>
            <a:off x="100143" y="183999"/>
            <a:ext cx="8079762" cy="2093102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CFD52869-F13D-6400-BBDD-DB1111CD076A}"/>
              </a:ext>
            </a:extLst>
          </p:cNvPr>
          <p:cNvGrpSpPr/>
          <p:nvPr/>
        </p:nvGrpSpPr>
        <p:grpSpPr>
          <a:xfrm>
            <a:off x="100142" y="2694189"/>
            <a:ext cx="7938806" cy="2499661"/>
            <a:chOff x="100142" y="2694189"/>
            <a:chExt cx="9263461" cy="2916750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7443930B-B965-CB5F-E6CE-019F40DC6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7702"/>
            <a:stretch/>
          </p:blipFill>
          <p:spPr>
            <a:xfrm>
              <a:off x="100142" y="2694189"/>
              <a:ext cx="9263461" cy="268535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81CE11-4857-E673-1C32-C5453DCDAC3C}"/>
                </a:ext>
              </a:extLst>
            </p:cNvPr>
            <p:cNvSpPr txBox="1"/>
            <p:nvPr/>
          </p:nvSpPr>
          <p:spPr>
            <a:xfrm>
              <a:off x="5423097" y="5357023"/>
              <a:ext cx="296552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50" b="1"/>
                <a:t>NDC </a:t>
              </a:r>
              <a:r>
                <a:rPr lang="ko-KR" altLang="en-US" sz="1050" b="1"/>
                <a:t>단면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CACF89-84C6-31DB-1925-15F68E2973D3}"/>
                </a:ext>
              </a:extLst>
            </p:cNvPr>
            <p:cNvSpPr txBox="1"/>
            <p:nvPr/>
          </p:nvSpPr>
          <p:spPr>
            <a:xfrm>
              <a:off x="1705313" y="5357023"/>
              <a:ext cx="296552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50" b="1"/>
                <a:t>프러스텀 단면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E88C0A-BC5D-058F-5FCA-55143ACB3B89}"/>
              </a:ext>
            </a:extLst>
          </p:cNvPr>
          <p:cNvSpPr/>
          <p:nvPr/>
        </p:nvSpPr>
        <p:spPr>
          <a:xfrm>
            <a:off x="2091223" y="3728717"/>
            <a:ext cx="843364" cy="31311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60D92CA-F878-A11B-EBBC-8246324EE611}"/>
              </a:ext>
            </a:extLst>
          </p:cNvPr>
          <p:cNvSpPr/>
          <p:nvPr/>
        </p:nvSpPr>
        <p:spPr>
          <a:xfrm>
            <a:off x="5370946" y="3708542"/>
            <a:ext cx="1123419" cy="417089"/>
          </a:xfrm>
          <a:custGeom>
            <a:avLst/>
            <a:gdLst>
              <a:gd name="connsiteX0" fmla="*/ 0 w 994787"/>
              <a:gd name="connsiteY0" fmla="*/ 0 h 369332"/>
              <a:gd name="connsiteX1" fmla="*/ 994787 w 994787"/>
              <a:gd name="connsiteY1" fmla="*/ 0 h 369332"/>
              <a:gd name="connsiteX2" fmla="*/ 994787 w 994787"/>
              <a:gd name="connsiteY2" fmla="*/ 369332 h 369332"/>
              <a:gd name="connsiteX3" fmla="*/ 0 w 994787"/>
              <a:gd name="connsiteY3" fmla="*/ 369332 h 369332"/>
              <a:gd name="connsiteX4" fmla="*/ 0 w 994787"/>
              <a:gd name="connsiteY4" fmla="*/ 0 h 369332"/>
              <a:gd name="connsiteX0" fmla="*/ 0 w 994787"/>
              <a:gd name="connsiteY0" fmla="*/ 0 h 369332"/>
              <a:gd name="connsiteX1" fmla="*/ 994787 w 994787"/>
              <a:gd name="connsiteY1" fmla="*/ 0 h 369332"/>
              <a:gd name="connsiteX2" fmla="*/ 994787 w 994787"/>
              <a:gd name="connsiteY2" fmla="*/ 274082 h 369332"/>
              <a:gd name="connsiteX3" fmla="*/ 0 w 994787"/>
              <a:gd name="connsiteY3" fmla="*/ 369332 h 369332"/>
              <a:gd name="connsiteX4" fmla="*/ 0 w 994787"/>
              <a:gd name="connsiteY4" fmla="*/ 0 h 369332"/>
              <a:gd name="connsiteX0" fmla="*/ 0 w 1007487"/>
              <a:gd name="connsiteY0" fmla="*/ 0 h 369332"/>
              <a:gd name="connsiteX1" fmla="*/ 1007487 w 1007487"/>
              <a:gd name="connsiteY1" fmla="*/ 107950 h 369332"/>
              <a:gd name="connsiteX2" fmla="*/ 994787 w 1007487"/>
              <a:gd name="connsiteY2" fmla="*/ 274082 h 369332"/>
              <a:gd name="connsiteX3" fmla="*/ 0 w 1007487"/>
              <a:gd name="connsiteY3" fmla="*/ 369332 h 369332"/>
              <a:gd name="connsiteX4" fmla="*/ 0 w 1007487"/>
              <a:gd name="connsiteY4" fmla="*/ 0 h 369332"/>
              <a:gd name="connsiteX0" fmla="*/ 0 w 994787"/>
              <a:gd name="connsiteY0" fmla="*/ 0 h 369332"/>
              <a:gd name="connsiteX1" fmla="*/ 982087 w 994787"/>
              <a:gd name="connsiteY1" fmla="*/ 107950 h 369332"/>
              <a:gd name="connsiteX2" fmla="*/ 994787 w 994787"/>
              <a:gd name="connsiteY2" fmla="*/ 274082 h 369332"/>
              <a:gd name="connsiteX3" fmla="*/ 0 w 994787"/>
              <a:gd name="connsiteY3" fmla="*/ 369332 h 369332"/>
              <a:gd name="connsiteX4" fmla="*/ 0 w 994787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87" h="369332">
                <a:moveTo>
                  <a:pt x="0" y="0"/>
                </a:moveTo>
                <a:lnTo>
                  <a:pt x="982087" y="107950"/>
                </a:lnTo>
                <a:lnTo>
                  <a:pt x="994787" y="27408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D8C5433-130E-8C2A-4916-9246AB5FD0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213" t="51194"/>
          <a:stretch/>
        </p:blipFill>
        <p:spPr>
          <a:xfrm>
            <a:off x="7377430" y="4326983"/>
            <a:ext cx="4074306" cy="234701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C7EE714-CA2B-B7D1-F5AF-AA1714EEC0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194" r="48999"/>
          <a:stretch/>
        </p:blipFill>
        <p:spPr>
          <a:xfrm>
            <a:off x="7203386" y="2116154"/>
            <a:ext cx="4441316" cy="234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A2B877-8CD8-EA0B-EA3D-B52C721B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6" y="509427"/>
            <a:ext cx="5105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D85E5-0797-332D-817F-6465C8BBFBB8}"/>
              </a:ext>
            </a:extLst>
          </p:cNvPr>
          <p:cNvSpPr txBox="1"/>
          <p:nvPr/>
        </p:nvSpPr>
        <p:spPr>
          <a:xfrm>
            <a:off x="543246" y="4778357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FOV</a:t>
            </a:r>
            <a:r>
              <a:rPr lang="en-US" altLang="ko-KR">
                <a:solidFill>
                  <a:srgbClr val="444444"/>
                </a:solidFill>
                <a:highlight>
                  <a:srgbClr val="FFFFFF"/>
                </a:highlight>
                <a:latin typeface="se-nanumgothic"/>
              </a:rPr>
              <a:t>:</a:t>
            </a:r>
            <a:r>
              <a:rPr lang="ko-KR" altLang="en-US" b="0" i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se-nanumgothic"/>
              </a:rPr>
              <a:t> 카메라가 볼 수 있는 영역</a:t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9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666</Words>
  <Application>Microsoft Office PowerPoint</Application>
  <PresentationFormat>와이드스크린</PresentationFormat>
  <Paragraphs>56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inherit</vt:lpstr>
      <vt:lpstr>KaTeX_Main</vt:lpstr>
      <vt:lpstr>KaTeX_Math</vt:lpstr>
      <vt:lpstr>se-nanumgothic</vt:lpstr>
      <vt:lpstr>Söhne</vt:lpstr>
      <vt:lpstr>맑은 고딕</vt:lpstr>
      <vt:lpstr>Arial</vt:lpstr>
      <vt:lpstr>Office 테마</vt:lpstr>
      <vt:lpstr>Perspective  &amp;  Orthogonal (Projection)</vt:lpstr>
      <vt:lpstr>투영 (Projection)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Perspective  &amp;  Orthogonal (Projection)</dc:title>
  <dc:creator>민강 김</dc:creator>
  <cp:lastModifiedBy>민강 김</cp:lastModifiedBy>
  <cp:revision>21</cp:revision>
  <dcterms:created xsi:type="dcterms:W3CDTF">2024-05-06T12:28:25Z</dcterms:created>
  <dcterms:modified xsi:type="dcterms:W3CDTF">2024-05-07T03:07:13Z</dcterms:modified>
</cp:coreProperties>
</file>