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4" r:id="rId5"/>
    <p:sldId id="261" r:id="rId6"/>
    <p:sldId id="265" r:id="rId7"/>
    <p:sldId id="260" r:id="rId8"/>
    <p:sldId id="263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7342" autoAdjust="0"/>
  </p:normalViewPr>
  <p:slideViewPr>
    <p:cSldViewPr snapToGrid="0">
      <p:cViewPr varScale="1">
        <p:scale>
          <a:sx n="62" d="100"/>
          <a:sy n="62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394A6-053B-457A-ABDC-FB1F1ECDC5D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3DA0-B09C-45C5-8731-C76367726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95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시야 거리를 구했다면 다음으로 절두체 공간 안에 있는 어떤 점을 모니터 화면에 투영한 위치를 구합니다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해당 그림과 같이 투영 행렬을 적용하기 전 뷰 좌표계를 통해 변환된 최종 점의 위치를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Pview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라고 하고 화면에 투영된 위치를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Pndc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라고 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각 점의 위치는 다음과 같습니다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endParaRPr lang="en-US" altLang="ko-KR" b="0" i="0">
              <a:solidFill>
                <a:srgbClr val="444444"/>
              </a:solidFill>
              <a:effectLst/>
              <a:highlight>
                <a:srgbClr val="FFFFFF"/>
              </a:highlight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뷰 변환 행렬은 월드가 사용하는 오른손 좌표계를 따릅니다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오른손 좌표계는 카메라 뒤를 향하는 방향이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+z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축을 가지므로 카메라 앞에 있는 물체의 깊이 값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는 항상 음의 값을 가집니다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그런데 해당 그림에서 사용하는 투영 공간에서는 카메라가 향하는 방향은 반대 값인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+z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를 사용합니다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그래서 점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Pview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깊이 값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를 투영 변환에서 사용할 때에는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–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를 곱해서 부호를 바꿔야 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그런 다음 삼각형의 비례에 의해서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Pndc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Y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값인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Yndc (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빨간색 화살표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는 다음과 같이 구할 수 있습니다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endParaRPr lang="en-US" altLang="ko-KR" b="0" i="0">
              <a:solidFill>
                <a:srgbClr val="444444"/>
              </a:solidFill>
              <a:effectLst/>
              <a:highlight>
                <a:srgbClr val="FFFFFF"/>
              </a:highlight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/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값도 동일한 방법으로 구할 수 있는데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, 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한 가지 주의할 점은 모니터 화면의 가로 세로 크기는 균일하지 않으므로 화면 종횡비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가로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세로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역수를 추가로 보정해주어야 물체가 찌그러지지 않고 올바로 나옵니다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그 다음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NDC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에서 정규화된 해당 점의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값을 구한 후 화면 좌표계의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값에 이를 세팅해줍니다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해당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값이 어떤 객체가 더 멀리 있는지 결정하는 정규화된 깊이 값입니다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1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NDC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y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값은 앞서 구했으므로 이를 참고해 투영 행렬의 첫 두 줄은 해당 그림과 같이 나오게 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그 다음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자세히 보면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NDC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x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좌표와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y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좌표의 값은 모두 뷰 좌표의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-z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값의 분모를 공통으로 가지고 있습니다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이 값이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w’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라고 가정한다면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w’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로 나누어 데카르트 좌표가 되는 동차좌표계의 정의와 맞아 떨어지게 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이를 가정해 행렬의 네 번째 행을 구할 수 있습니다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endParaRPr lang="en-US" altLang="ko-KR" b="0" i="0">
              <a:solidFill>
                <a:srgbClr val="444444"/>
              </a:solidFill>
              <a:effectLst/>
              <a:highlight>
                <a:srgbClr val="FFFFFF"/>
              </a:highligh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1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마지막 세번째 항은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NDC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값은 결국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i *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뷰좌표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x + j * 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뷰좌표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y + k *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뷰좌표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+ l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로 구해지게 되는데 뷰 좌표계의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y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값이 변경된다고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NDC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값에 변동이 오지 않습니다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그래서 위의 행렬은 다음과 같이 간략화 시킬 수 있습니다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444444"/>
              </a:solidFill>
              <a:effectLst/>
              <a:highlight>
                <a:srgbClr val="FFFFFF"/>
              </a:highlight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이제 마지막으로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k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l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입니다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미지수가 두 개이므로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개의 해를 찾아서 두 개의 연립 방정식을 만들면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k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l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을 구할 수 있습니다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뷰 좌표계의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값이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(near)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일때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NDC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-1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이 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 near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뷰좌표계 값을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-n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이라고 하면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뷰좌표계의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+z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축 방향은 반대다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이를 적용한 행렬은 다음과 같습니다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endParaRPr lang="en-US" altLang="ko-KR" b="0" i="0">
              <a:solidFill>
                <a:srgbClr val="444444"/>
              </a:solidFill>
              <a:effectLst/>
              <a:highlight>
                <a:srgbClr val="FFFFFF"/>
              </a:highlight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이로써 다음과 같은 수식을 구할 수 있습니다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endParaRPr lang="en-US" altLang="ko-KR" b="0" i="0">
              <a:solidFill>
                <a:srgbClr val="444444"/>
              </a:solidFill>
              <a:effectLst/>
              <a:highlight>
                <a:srgbClr val="FFFFFF"/>
              </a:highlight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반대로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(far)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인 경우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뷰 좌표계의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값이 원평면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-f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일때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NDC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z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값은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이 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just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그럼 다음과 같은 수식도 구할 수 있습니다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49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두 수식을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k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에 대해 연립 방정식으로 풀게 된다면 다음과 같은 결과가 나옵니다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따라서 최종 투영 변환 행렬은 다음과 같이 유도할 수 있습니다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8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투영이란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객체를 우리가 바라보고 있는 모니터 즉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화상으로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변환화는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과정을 의미합니다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Perspective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공간의 객체를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화면에 투사할 때 원근감을 부여하기 위해 사용됩니다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 인간의 시각과 비슷하게 물체를 그리거나 표현하는 방식이므로 물체가 멀어질수록 작아 보이는 효과가 발생됩니다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Orthographic 3D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공간의 객체들을 원근감 없이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화면에 투사하기 위해 사용됩니다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이런 직교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투상에서는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모든 평행선이 평행하게 유지되고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물체의 크기가 거리에 따라 변하지 않습니다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7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투영의 일반적인 변환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정점은 처음에 모델 공간</a:t>
            </a:r>
            <a:r>
              <a:rPr lang="en-US" altLang="ko-KR" dirty="0"/>
              <a:t>(Model Space </a:t>
            </a:r>
            <a:r>
              <a:rPr lang="ko-KR" altLang="en-US" dirty="0"/>
              <a:t>혹은 </a:t>
            </a:r>
            <a:r>
              <a:rPr lang="en-US" altLang="ko-KR" dirty="0"/>
              <a:t>Local Space)</a:t>
            </a:r>
            <a:r>
              <a:rPr lang="ko-KR" altLang="en-US" dirty="0"/>
              <a:t>에 정의되어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다음은 </a:t>
            </a:r>
            <a:r>
              <a:rPr lang="en-US" altLang="ko-KR" dirty="0"/>
              <a:t>Model Matrix</a:t>
            </a:r>
            <a:r>
              <a:rPr lang="ko-KR" altLang="en-US" dirty="0"/>
              <a:t>를 곱해서 월드 공간</a:t>
            </a:r>
            <a:r>
              <a:rPr lang="en-US" altLang="ko-KR" dirty="0"/>
              <a:t>(World Space)</a:t>
            </a:r>
            <a:r>
              <a:rPr lang="ko-KR" altLang="en-US" dirty="0"/>
              <a:t>으로 넘어갑니다</a:t>
            </a:r>
            <a:r>
              <a:rPr lang="en-US" altLang="ko-KR" dirty="0"/>
              <a:t>.</a:t>
            </a:r>
          </a:p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그 다음은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View Matrix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를 곱해서 카메라 공간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(Camera Space)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혹은 뷰 공간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(View Space)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으로 넘어갑니다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</a:t>
            </a:r>
          </a:p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그 다음은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Projection Matrix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를 곱해서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NDC(Normalized Device Coordinate,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정규화된 공간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혹은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Clip Space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으로 넘어갑니다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 </a:t>
            </a:r>
          </a:p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마지막으로는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Viewport Transform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을 통해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Screen Space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로 넘어갑니다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</a:t>
            </a:r>
          </a:p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endParaRPr lang="en-US" altLang="ko-KR" sz="12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0" i="0" kern="12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클리핑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 공간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3D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공간에 있는 객체를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2D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화면으로 투영할 때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특정 범위 밖의 객체를 잘라내는 과정</a:t>
            </a:r>
          </a:p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endParaRPr lang="en-US" altLang="ko-KR" sz="12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  <a:ea typeface="+mn-ea"/>
              <a:cs typeface="+mn-cs"/>
            </a:endParaRPr>
          </a:p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로컬 공간은 객체의 기본 좌표를 정의하며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월드 공간은 로컬 공간의 좌표를 세계 </a:t>
            </a:r>
            <a:r>
              <a:rPr lang="ko-KR" altLang="en-US" sz="1200" b="0" i="0" kern="12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좌표계로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 변환합니다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뷰 공간은 월드 공간의 좌표를 카메라의 위치와 방향에 맞게 변환하며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클립 공간은 뷰 공간의 좌표를 투영 공간으로 변환하여 화면에 표시될 수 있는지 결정합니다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마지막으로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화면 공간은 클립 공간의 좌표를 실제 화면 좌표로 변환하여 객체가 화면에 어떻게 그려질지 결정합니다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직교 투영은 직육면체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view </a:t>
            </a:r>
            <a:r>
              <a:rPr lang="en-US" altLang="ko-KR" sz="1200" b="0" i="0" kern="12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voulme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관측공간을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 화면에 투영합니다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 </a:t>
            </a:r>
          </a:p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객체의 크기가 거리에 따라 변하지 않습니다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평행한 </a:t>
            </a:r>
            <a:r>
              <a:rPr lang="ko-KR" altLang="en-US" sz="1200" b="0" i="0" kern="12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투영선을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 가지고 있기 때문입니다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투영선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: 3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차원 공간의 각 점에서 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차원 평면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화면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으로 이어지는 가상의 선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,)</a:t>
            </a:r>
          </a:p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r>
              <a:rPr lang="ko-KR" altLang="en-US" sz="1200" b="0" i="0" kern="12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직교투영은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 이 선들이 모든 방향에서 평면에 수직이며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서로 평행하게 유지됩니다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즉 평행하므로 소실점이 없기때문에 원근감이 없어 보입니다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.</a:t>
            </a:r>
          </a:p>
          <a:p>
            <a:pPr marL="0" algn="l" defTabSz="914400" rtl="0" eaLnBrk="1" latinLnBrk="1" hangingPunct="1">
              <a:buFont typeface="Arial" panose="020B0604020202020204" pitchFamily="34" charset="0"/>
              <a:buNone/>
            </a:pP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소실점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멀리서 바라볼 때 평행한 두 직선이 한 점에서 만난 것같이 보이는 점</a:t>
            </a:r>
            <a:r>
              <a:rPr lang="en-US" altLang="ko-KR" sz="12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1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직교 투영 행렬은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공간의 객체를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평면에 투영하기 위해 사용됩니다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행렬은 주로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좌표에서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𝑧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축 정보를 제거하거나 무시하여 원근감을 없애고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모든 객체를 동일한 크기로 평면에 표현하기 위해 사용됩니다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해당 행렬이 직교 투영 행렬인데 다음과 같이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점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𝑥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𝑦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𝑧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,1)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평면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x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y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,0,1)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투영하는 과정입니다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2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뷰 볼륨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(viewing volume)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정규화된 뷰 볼륨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(normalized viewing volume)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변환하여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평면에 투영하는 과정입니다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관측 공간의 중심을 원점으로 이동시키기 위해 이동 행렬을 곱하고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관측 공간의 변을 길이가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되도록 크기 행렬을 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이렇게 정규화 한다면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-1,0,1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범위를 가지고 있는 정육면체 모양을 이루고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-1,1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범위를 벗어나는 좌표는 쉽게 제거 즉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클리핑이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가능하고 조금 더 쉽게 계산될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클리핑</a:t>
            </a:r>
            <a:r>
              <a:rPr lang="ko-KR" altLang="en-US" dirty="0"/>
              <a:t> 공간</a:t>
            </a:r>
            <a:r>
              <a:rPr lang="en-US" altLang="ko-KR" dirty="0"/>
              <a:t>:  3D </a:t>
            </a:r>
            <a:r>
              <a:rPr lang="ko-KR" altLang="en-US" dirty="0"/>
              <a:t>공간에 있는 객체를 </a:t>
            </a:r>
            <a:r>
              <a:rPr lang="en-US" altLang="ko-KR" dirty="0"/>
              <a:t>2D </a:t>
            </a:r>
            <a:r>
              <a:rPr lang="ko-KR" altLang="en-US" dirty="0"/>
              <a:t>화면으로 투영할 때</a:t>
            </a:r>
            <a:r>
              <a:rPr lang="en-US" altLang="ko-KR" dirty="0"/>
              <a:t>, </a:t>
            </a:r>
            <a:r>
              <a:rPr lang="ko-KR" altLang="en-US" dirty="0"/>
              <a:t>특정 범위 밖의 객체를 잘라내는 과정을 의미합니다</a:t>
            </a:r>
            <a:r>
              <a:rPr lang="en-US" altLang="ko-KR" dirty="0"/>
              <a:t>1. </a:t>
            </a:r>
            <a:r>
              <a:rPr lang="ko-KR" altLang="en-US" dirty="0"/>
              <a:t>이 과정은 불필요한 렌더링을 방지하고</a:t>
            </a:r>
            <a:r>
              <a:rPr lang="en-US" altLang="ko-KR" dirty="0"/>
              <a:t>, </a:t>
            </a:r>
            <a:r>
              <a:rPr lang="ko-KR" altLang="en-US" dirty="0"/>
              <a:t>시야 밖의 객체를 제거하여 계산 효율성을 높이는 데 도움이 됩니다</a:t>
            </a:r>
            <a:endParaRPr lang="en-US" altLang="ko-KR" dirty="0"/>
          </a:p>
          <a:p>
            <a:r>
              <a:rPr lang="ko-KR" altLang="en-US" dirty="0" err="1"/>
              <a:t>클리핑</a:t>
            </a:r>
            <a:r>
              <a:rPr lang="ko-KR" altLang="en-US" dirty="0"/>
              <a:t> 공간은 보통 투영 행렬을 적용한 후에 생성되며</a:t>
            </a:r>
            <a:r>
              <a:rPr lang="en-US" altLang="ko-KR" dirty="0"/>
              <a:t>, </a:t>
            </a:r>
            <a:r>
              <a:rPr lang="ko-KR" altLang="en-US" dirty="0"/>
              <a:t>이 공간에서 벗어난 모든 좌표는 </a:t>
            </a:r>
            <a:r>
              <a:rPr lang="ko-KR" altLang="en-US" dirty="0" err="1"/>
              <a:t>클리핑</a:t>
            </a:r>
            <a:r>
              <a:rPr lang="en-US" altLang="ko-KR" dirty="0"/>
              <a:t>(</a:t>
            </a:r>
            <a:r>
              <a:rPr lang="ko-KR" altLang="en-US" dirty="0"/>
              <a:t>자르기</a:t>
            </a:r>
            <a:r>
              <a:rPr lang="en-US" altLang="ko-KR" dirty="0"/>
              <a:t>)</a:t>
            </a:r>
            <a:r>
              <a:rPr lang="ko-KR" altLang="en-US" dirty="0"/>
              <a:t>되어 폐기됩니다</a:t>
            </a:r>
            <a:r>
              <a:rPr lang="en-US" altLang="ko-KR" dirty="0"/>
              <a:t> </a:t>
            </a:r>
            <a:r>
              <a:rPr lang="ko-KR" altLang="en-US" dirty="0"/>
              <a:t>남은 좌표들은 최종적으로 </a:t>
            </a:r>
            <a:r>
              <a:rPr lang="ko-KR" altLang="en-US" dirty="0" err="1"/>
              <a:t>프래그먼트가</a:t>
            </a:r>
            <a:r>
              <a:rPr lang="ko-KR" altLang="en-US" dirty="0"/>
              <a:t> 되어 화면에 보이게 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프래그먼트</a:t>
            </a:r>
            <a:r>
              <a:rPr lang="en-US" altLang="ko-KR" dirty="0"/>
              <a:t>: </a:t>
            </a:r>
            <a:r>
              <a:rPr lang="ko-KR" altLang="en-US" dirty="0"/>
              <a:t>렌더링 파이프라인의 마지막 단계에서 픽셀 단위로 처리되는 데이터</a:t>
            </a:r>
            <a:r>
              <a:rPr lang="en-US" altLang="ko-KR" dirty="0"/>
              <a:t>( </a:t>
            </a:r>
            <a:r>
              <a:rPr lang="ko-KR" altLang="en-US" dirty="0"/>
              <a:t>픽셀에 대한 색상</a:t>
            </a:r>
            <a:r>
              <a:rPr lang="en-US" altLang="ko-KR" dirty="0"/>
              <a:t>, </a:t>
            </a:r>
            <a:r>
              <a:rPr lang="ko-KR" altLang="en-US" dirty="0"/>
              <a:t>깊이 등등</a:t>
            </a:r>
            <a:r>
              <a:rPr lang="en-US" altLang="ko-KR" dirty="0"/>
              <a:t>)</a:t>
            </a:r>
            <a:endParaRPr lang="ko-KR" altLang="en-US" dirty="0"/>
          </a:p>
          <a:p>
            <a:pPr algn="l">
              <a:buFont typeface="Arial" panose="020B0604020202020204" pitchFamily="34" charset="0"/>
              <a:buNone/>
            </a:pPr>
            <a:endParaRPr lang="ko-KR" altLang="en-US" dirty="0"/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5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원근</a:t>
            </a:r>
            <a:r>
              <a:rPr lang="en-US" altLang="ko-KR" dirty="0"/>
              <a:t> </a:t>
            </a:r>
            <a:r>
              <a:rPr lang="ko-KR" altLang="en-US" dirty="0"/>
              <a:t>투영은 </a:t>
            </a:r>
            <a:r>
              <a:rPr lang="ko-KR" altLang="en-US" dirty="0" err="1"/>
              <a:t>절두체</a:t>
            </a:r>
            <a:r>
              <a:rPr lang="ko-KR" altLang="en-US" dirty="0"/>
              <a:t> 라는 피라미드 형태의 관측 공간을 화면에 투영합니다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객체의 크기는 거리에 따라 변하게 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투영선이</a:t>
            </a:r>
            <a:r>
              <a:rPr lang="ko-KR" altLang="en-US" dirty="0"/>
              <a:t> 평행하지 않고</a:t>
            </a:r>
            <a:r>
              <a:rPr lang="en-US" altLang="ko-KR" dirty="0"/>
              <a:t>, </a:t>
            </a:r>
            <a:r>
              <a:rPr lang="ko-KR" altLang="en-US" dirty="0"/>
              <a:t>소실점이 존재하기 때문에 </a:t>
            </a:r>
            <a:r>
              <a:rPr lang="ko-KR" altLang="en-US" dirty="0" err="1"/>
              <a:t>먼곳에</a:t>
            </a:r>
            <a:r>
              <a:rPr lang="ko-KR" altLang="en-US" dirty="0"/>
              <a:t> 있는 객체는 가까이 있는 객체보다 작게 보이는 원근감이 생깁니다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 그림은 원근 투영에 대한 설명입니다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투영의 중심인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투영의 출발점이고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투영선은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 점에서 시작합니다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투영면은 투영된 점들이 위치하게 되는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평면입니다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그림에서는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z=d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에 위치하고 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축을 따라 원점으로부터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만큼 떨어진 위치에 투영면이 존재한다는 의미입니다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좌측그림은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투영 과정으로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공간의 점인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x,y,z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투영되어 투영면에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zp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변환되는 과정을 보여줍니다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중앙 그림은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축 방향이 투영되는 과정입니다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원래 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x,z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투영면인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z=d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xₚ,d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변환됩니다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식으로 표현하면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Xₚ = x/(z/d)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우측 그림은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축 방향이 투영되는 과정입니다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원래 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y,z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투영면인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z=d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yₚ,d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변환됩니다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식으로 표현하면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yₚ = y/(z/d)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 투영 변환을 행렬로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표현한다만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이런 행렬이고 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p(3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공간에서의 좌표를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동차좌표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형태로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나타낸것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곱해준다면 변환된 점인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얻을 수 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해당 행렬이 원근 투영 행렬입니다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b="0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2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카메라로부터 상이 맺히는 지점까지의 거리를 초점 거리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NDC</a:t>
            </a:r>
            <a:r>
              <a:rPr lang="ko-KR" altLang="en-US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로 모니터 화면 크기를 정규화하면 모니터 절반 높이는 </a:t>
            </a:r>
            <a:r>
              <a:rPr lang="en-US" altLang="ko-KR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1</a:t>
            </a:r>
            <a:r>
              <a:rPr lang="ko-KR" altLang="en-US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이 되므로 이제 초점 거리를 구할 수 있다</a:t>
            </a:r>
            <a:r>
              <a:rPr lang="en-US" altLang="ko-KR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초점 거리를 구하는 공식은 다음과 같다</a:t>
            </a:r>
            <a:r>
              <a:rPr lang="en-US" altLang="ko-KR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시야각이 커질수록 </a:t>
            </a:r>
            <a:r>
              <a:rPr lang="en-US" altLang="ko-KR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tan </a:t>
            </a:r>
            <a:r>
              <a:rPr lang="ko-KR" altLang="en-US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값이 증가하고 초점거리는 그에 반비례해 줄어든다</a:t>
            </a:r>
            <a:r>
              <a:rPr lang="en-US" altLang="ko-KR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그래서 물체는 움직이지 않아도 시야각이 커지면 화면에서 작아지고 반대로 시야각이 작아지면 화면에서 크게 보인다</a:t>
            </a:r>
            <a:r>
              <a:rPr lang="en-US" altLang="ko-KR" b="0" i="0">
                <a:solidFill>
                  <a:schemeClr val="tx1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chemeClr val="tx1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6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6A8A-FF76-8BB0-6C25-1ABB6C800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2C3A5-30F4-092F-CDC0-9E1BAF575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B7510-1EE2-4CDB-F90E-212D68E0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58319-CAF6-9DC8-CFA2-5E9EF84B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84FCA-D2B6-FD01-1793-D7D818E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40311-8947-E538-5C39-886A6C8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0BA1C-CB01-2D7E-5DCD-32CEA4E3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5E2C-751F-221D-A4D4-1C82D96B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DF9D7-397C-276E-43DB-2BECF5A1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CA9EA-B9B7-3078-3F59-4E1D48B1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F8B5C-2D65-20E5-969F-01D6EF92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ECE5A-7A31-CFE3-B08A-A30DDE69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26A00-CF58-F6ED-399F-8021D983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9E0C8-56CD-AE76-61C7-C97920D9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5D203-9E9C-8C7A-D0C8-34AEEE3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DB2B-FC85-8131-F718-8008FF5E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DCC95-D140-2261-882A-7A40624C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0A1D9-22AA-4BB2-D5F7-341B3AA1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F9649-A590-7D36-6AF6-62798ED2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46F01-944F-1FE9-46F2-664BEE5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B805A-ED1E-2CF2-1007-F76A22EE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2B492-283D-5BCE-F4BE-E996A39E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80B64-B279-01E5-3CDB-B95C8572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C0BCB-A521-1D75-FA09-8A8E61B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81862-05B5-10FD-4DEB-BD440346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4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725D-B35F-00B5-6AB2-BCC58AAF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30C70-674C-9DED-3B20-368C5714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CF944-2ADA-8B3F-8B75-7F829403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209B7-2E66-E10B-60F5-0945D194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76371-52DF-C791-DDD0-CED43F22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C5E08-7133-5036-E559-14BAFAEE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7EC9D-1FE5-0682-6AFD-51CC628D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27323-C560-83CB-46D9-F8162D95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DA677-A0F8-2474-9B48-515CDE53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6969AA-F74A-66E9-B8E9-8F878B7A1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C728F2-E837-2BC9-EC66-09C8B846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F25D85-4FC9-5170-B8C3-C0C778BB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A3F9E-E81D-77D3-E116-AA51EFB6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7DF0-E5A2-F564-42CB-7A834A08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4573-DE19-7FB6-0BEE-9D2C536A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D7AE0A-205F-1344-9A45-779DC22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DC6D8-84EC-6648-BAC1-AB4EA88C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44DE6-9772-C6B3-7A63-CAB034EA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512720-A96E-B95A-DE7E-973BF4FB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25AE2-F54E-1787-37D5-B480C27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8C971-DD63-B4AC-7B8D-AB397397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7E92E-DCEE-1D90-3C13-3102A1F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B40CE-F88F-70A9-9A24-D2B934A1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F8DAF-9F72-8DDF-A859-E23D3DA8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D96D1-7E60-5D75-EA72-13B86A8E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72597-72BF-BDF5-9B38-FB0BAB9D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D0D5A-D0A0-BDF1-FF39-D3B0DF23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1792D-CCF4-675D-EE29-9729EF17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889880-E63E-E5C7-F16C-FF63DE913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BACD9-3A1C-6EF1-4F9B-C3F936AF3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B0000-3F8F-45C3-3F47-6EAC34D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5F8A5-FD2F-5566-12A9-5DEACA7D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048A7-B52B-9FC4-3542-1B0C8AE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618F35-77CF-DC91-83B8-9C46C54B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42404-229A-2A6E-1CF6-485FAC94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E0FF-7D6E-759D-7BCB-5ABEB3BB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70782-3C84-4060-BC83-54A57C66AEEC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56D25-AE7F-3736-A566-958C0E474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5421A-3628-F77F-7152-B27B74F87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14B65-8F2B-CCCC-1F9D-A0CAE1EF0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Perspective </a:t>
            </a:r>
            <a:br>
              <a:rPr lang="en-US" altLang="ko-KR" dirty="0"/>
            </a:br>
            <a:r>
              <a:rPr lang="en-US" altLang="ko-KR" dirty="0"/>
              <a:t>&amp; </a:t>
            </a:r>
            <a:br>
              <a:rPr lang="en-US" altLang="ko-KR" dirty="0"/>
            </a:br>
            <a:r>
              <a:rPr lang="en-US" altLang="ko-KR" dirty="0"/>
              <a:t>Orthogonal (Projection)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C60D0F-0260-5557-C90A-0F927216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788"/>
            <a:ext cx="9144000" cy="1655762"/>
          </a:xfrm>
        </p:spPr>
        <p:txBody>
          <a:bodyPr/>
          <a:lstStyle/>
          <a:p>
            <a:r>
              <a:rPr lang="ko-KR" altLang="en-US"/>
              <a:t>발표자</a:t>
            </a:r>
            <a:endParaRPr lang="en-US" altLang="ko-KR"/>
          </a:p>
          <a:p>
            <a:r>
              <a:rPr lang="ko-KR" altLang="en-US"/>
              <a:t>김민강</a:t>
            </a:r>
          </a:p>
        </p:txBody>
      </p:sp>
    </p:spTree>
    <p:extLst>
      <p:ext uri="{BB962C8B-B14F-4D97-AF65-F5344CB8AC3E}">
        <p14:creationId xmlns:p14="http://schemas.microsoft.com/office/powerpoint/2010/main" val="165495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88B74C-CF13-832F-B29F-0196C5F6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9" y="446207"/>
            <a:ext cx="3864219" cy="42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FE5C4D-2420-B06A-C790-24F2D46D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78" y="958361"/>
            <a:ext cx="8121094" cy="128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4F3D0E5-47C0-F944-5F49-B7F77C0C8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7" y="3768397"/>
            <a:ext cx="8364056" cy="128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4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9C235B2-D5DC-F88E-2E63-3C57EE8BE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2" y="1281845"/>
            <a:ext cx="41052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180CA75-8C06-9400-7ABB-7186C3E2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340" y="408476"/>
            <a:ext cx="4112967" cy="52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7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03364D-5504-9F84-0A20-A7226B7F2A6D}"/>
              </a:ext>
            </a:extLst>
          </p:cNvPr>
          <p:cNvGrpSpPr/>
          <p:nvPr/>
        </p:nvGrpSpPr>
        <p:grpSpPr>
          <a:xfrm>
            <a:off x="6737715" y="2746716"/>
            <a:ext cx="9640589" cy="1196103"/>
            <a:chOff x="5701395" y="2625907"/>
            <a:chExt cx="9640589" cy="1196103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589568B2-DD75-857F-7241-1730543AF1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4" r="14603"/>
            <a:stretch/>
          </p:blipFill>
          <p:spPr bwMode="auto">
            <a:xfrm>
              <a:off x="5701395" y="2625907"/>
              <a:ext cx="5259213" cy="909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A0079-7802-0B95-0B94-A8369983DA52}"/>
                </a:ext>
              </a:extLst>
            </p:cNvPr>
            <p:cNvSpPr txBox="1"/>
            <p:nvPr/>
          </p:nvSpPr>
          <p:spPr>
            <a:xfrm>
              <a:off x="5701395" y="3452678"/>
              <a:ext cx="96405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ko-KR" altLang="en-US" b="1" i="0">
                  <a:effectLst/>
                  <a:latin typeface="Arial" panose="020B0604020202020204" pitchFamily="34" charset="0"/>
                </a:rPr>
                <a:t>동차 좌표 </a:t>
              </a:r>
              <a:r>
                <a:rPr lang="en-US" altLang="ko-KR" b="1" i="0"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  <a:t> </a:t>
              </a:r>
              <a:r>
                <a:rPr lang="ko-KR" altLang="en-US" b="1" i="0"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  <a:t>데카르트 좌표 변환</a:t>
              </a:r>
              <a:endParaRPr lang="en-US" altLang="ko-KR" b="1" i="0"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D00DCA-B573-43CC-D777-DF7C1A797076}"/>
              </a:ext>
            </a:extLst>
          </p:cNvPr>
          <p:cNvGrpSpPr/>
          <p:nvPr/>
        </p:nvGrpSpPr>
        <p:grpSpPr>
          <a:xfrm>
            <a:off x="96173" y="205126"/>
            <a:ext cx="6189761" cy="2343002"/>
            <a:chOff x="96174" y="205126"/>
            <a:chExt cx="5052294" cy="1912438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41659B2-5F0C-5CB2-4924-E5FB34479A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20" r="19730"/>
            <a:stretch/>
          </p:blipFill>
          <p:spPr bwMode="auto">
            <a:xfrm>
              <a:off x="246186" y="389792"/>
              <a:ext cx="4902282" cy="1727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D06E79-8AE0-704E-73DF-4DC26F8E00C1}"/>
                </a:ext>
              </a:extLst>
            </p:cNvPr>
            <p:cNvSpPr txBox="1"/>
            <p:nvPr/>
          </p:nvSpPr>
          <p:spPr>
            <a:xfrm>
              <a:off x="96174" y="205126"/>
              <a:ext cx="667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1">
                  <a:latin typeface="Arial" panose="020B0604020202020204" pitchFamily="34" charset="0"/>
                </a:rPr>
                <a:t>1.</a:t>
              </a:r>
              <a:endParaRPr lang="en-US" altLang="ko-KR" b="1" i="0"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E1B94D-A352-8EA0-85FE-732D506C8B94}"/>
              </a:ext>
            </a:extLst>
          </p:cNvPr>
          <p:cNvGrpSpPr/>
          <p:nvPr/>
        </p:nvGrpSpPr>
        <p:grpSpPr>
          <a:xfrm>
            <a:off x="96173" y="3942819"/>
            <a:ext cx="6242463" cy="2354143"/>
            <a:chOff x="96174" y="2248132"/>
            <a:chExt cx="5095312" cy="1921532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D705E4A8-056D-295B-93C9-1973AB7B13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1" r="24779"/>
            <a:stretch/>
          </p:blipFill>
          <p:spPr bwMode="auto">
            <a:xfrm>
              <a:off x="233916" y="2357750"/>
              <a:ext cx="4957570" cy="181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EB8632-0F31-1089-0D5A-F5C42DD14980}"/>
                </a:ext>
              </a:extLst>
            </p:cNvPr>
            <p:cNvSpPr txBox="1"/>
            <p:nvPr/>
          </p:nvSpPr>
          <p:spPr>
            <a:xfrm>
              <a:off x="96174" y="2248132"/>
              <a:ext cx="667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1">
                  <a:latin typeface="Arial" panose="020B0604020202020204" pitchFamily="34" charset="0"/>
                </a:rPr>
                <a:t>2.</a:t>
              </a:r>
              <a:endParaRPr lang="en-US" altLang="ko-KR" b="1" i="0"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3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B93BBE-17B6-2350-CE13-63BA4673550F}"/>
              </a:ext>
            </a:extLst>
          </p:cNvPr>
          <p:cNvSpPr txBox="1"/>
          <p:nvPr/>
        </p:nvSpPr>
        <p:spPr>
          <a:xfrm>
            <a:off x="96174" y="340992"/>
            <a:ext cx="77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>
                <a:latin typeface="Arial" panose="020B0604020202020204" pitchFamily="34" charset="0"/>
              </a:rPr>
              <a:t>3.</a:t>
            </a:r>
            <a:endParaRPr lang="en-US" altLang="ko-KR" b="1" i="0"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B97D75-35BC-EFF8-5F26-CBBAB1DE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48" y="896686"/>
            <a:ext cx="5368363" cy="1629128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C6FD07C-4D7A-60F8-E1AF-6AF47D33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1" r="24779"/>
          <a:stretch/>
        </p:blipFill>
        <p:spPr bwMode="auto">
          <a:xfrm>
            <a:off x="96173" y="652192"/>
            <a:ext cx="5368363" cy="196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38E44EB-6953-8B84-72F2-4E27E0DF41F5}"/>
              </a:ext>
            </a:extLst>
          </p:cNvPr>
          <p:cNvSpPr/>
          <p:nvPr/>
        </p:nvSpPr>
        <p:spPr>
          <a:xfrm>
            <a:off x="5623589" y="1500554"/>
            <a:ext cx="455618" cy="32824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089F2-99E9-03E8-7FCA-66D59EAF1CE0}"/>
              </a:ext>
            </a:extLst>
          </p:cNvPr>
          <p:cNvSpPr txBox="1"/>
          <p:nvPr/>
        </p:nvSpPr>
        <p:spPr>
          <a:xfrm>
            <a:off x="96174" y="2656889"/>
            <a:ext cx="77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>
                <a:latin typeface="Arial" panose="020B0604020202020204" pitchFamily="34" charset="0"/>
              </a:rPr>
              <a:t>4.</a:t>
            </a:r>
            <a:endParaRPr lang="en-US" altLang="ko-KR" b="1" i="0"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48C75AE-5288-E06C-820C-644DD5679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1" y="2702115"/>
            <a:ext cx="3995181" cy="14998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310248A-92FF-EAD8-6BCD-2E6DFB534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228" y="3194272"/>
            <a:ext cx="2513239" cy="5155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6391FB-5043-21B3-4451-F347D7D94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21" y="4560979"/>
            <a:ext cx="4082778" cy="16013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6B38337-6755-90EC-9F48-187FAD776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2086" y="5075281"/>
            <a:ext cx="2444810" cy="7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81EC39-52B6-7AD0-88FB-F6F0CACA9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1" y="580026"/>
            <a:ext cx="2513239" cy="5155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EF0A0E-CCD4-9419-F1F6-A4CDC2FC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552" y="481259"/>
            <a:ext cx="2444810" cy="713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742719-AE53-B99A-0354-530102E19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908" y="501451"/>
            <a:ext cx="3865911" cy="11882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78AF81-C9C8-56A3-1BAD-ACCE8D358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25" y="1388009"/>
            <a:ext cx="2180114" cy="8612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D569F3-CA0A-815A-1E89-7F946AE70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9554" y="1507885"/>
            <a:ext cx="2435808" cy="4037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7842F23-4DF4-1CC1-03C7-16F4B2F2B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076" y="2471768"/>
            <a:ext cx="2624212" cy="15476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16D0C3-5F7F-794A-1D7D-A1AF121A50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722" y="4501021"/>
            <a:ext cx="1063142" cy="4575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88428D7-9800-4E07-4C58-76283BC7A9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7818" y="2464645"/>
            <a:ext cx="2314690" cy="270495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0915BC3-661D-8098-C7E8-6224749FAE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7818" y="5350115"/>
            <a:ext cx="995854" cy="484470"/>
          </a:xfrm>
          <a:prstGeom prst="rect">
            <a:avLst/>
          </a:prstGeom>
        </p:spPr>
      </p:pic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839475D4-6685-F10C-E014-735AD5B14A0F}"/>
              </a:ext>
            </a:extLst>
          </p:cNvPr>
          <p:cNvSpPr/>
          <p:nvPr/>
        </p:nvSpPr>
        <p:spPr>
          <a:xfrm>
            <a:off x="4458657" y="1062275"/>
            <a:ext cx="228600" cy="35372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67E8F250-2F77-3337-7BE4-46AB7C36D4E4}"/>
              </a:ext>
            </a:extLst>
          </p:cNvPr>
          <p:cNvSpPr/>
          <p:nvPr/>
        </p:nvSpPr>
        <p:spPr>
          <a:xfrm>
            <a:off x="1258257" y="1062275"/>
            <a:ext cx="228600" cy="35372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19B7091-06F5-8608-CA22-3D8FDB4543A6}"/>
              </a:ext>
            </a:extLst>
          </p:cNvPr>
          <p:cNvCxnSpPr/>
          <p:nvPr/>
        </p:nvCxnSpPr>
        <p:spPr>
          <a:xfrm>
            <a:off x="477722" y="2249289"/>
            <a:ext cx="61231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4DFAB38D-E3D1-4106-3E21-38F0AF9AC9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0705" y="3147357"/>
            <a:ext cx="4423573" cy="22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A962540-86F2-8388-39D7-5206C253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3" y="1166371"/>
            <a:ext cx="2886478" cy="2152950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24E41153-0826-CD64-9076-F232CB7D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7" y="133385"/>
            <a:ext cx="10515600" cy="881499"/>
          </a:xfrm>
        </p:spPr>
        <p:txBody>
          <a:bodyPr>
            <a:normAutofit/>
          </a:bodyPr>
          <a:lstStyle/>
          <a:p>
            <a:r>
              <a:rPr lang="ko-KR" altLang="en-US" sz="2400" b="1"/>
              <a:t>투영 </a:t>
            </a:r>
            <a:r>
              <a:rPr lang="en-US" altLang="ko-KR" sz="2400" b="1"/>
              <a:t>(Projection)</a:t>
            </a:r>
            <a:endParaRPr lang="ko-KR" altLang="en-US" sz="2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FBA1B-D07D-ACA4-646A-95A6AFA9A1A8}"/>
              </a:ext>
            </a:extLst>
          </p:cNvPr>
          <p:cNvSpPr txBox="1"/>
          <p:nvPr/>
        </p:nvSpPr>
        <p:spPr>
          <a:xfrm>
            <a:off x="3303291" y="2232798"/>
            <a:ext cx="8558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Perspective : </a:t>
            </a:r>
            <a:r>
              <a:rPr lang="ko-KR" altLang="en-US" sz="1600"/>
              <a:t>원근법이 적용되는 </a:t>
            </a:r>
            <a:r>
              <a:rPr lang="en-US" altLang="ko-KR" sz="1600"/>
              <a:t>3D </a:t>
            </a:r>
            <a:r>
              <a:rPr lang="ko-KR" altLang="en-US" sz="1600"/>
              <a:t>화면에서 주로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Orthographic : </a:t>
            </a:r>
            <a:r>
              <a:rPr lang="ko-KR" altLang="en-US" sz="1600"/>
              <a:t>직각 투영으로 원근법이 없는 </a:t>
            </a:r>
            <a:r>
              <a:rPr lang="en-US" altLang="ko-KR" sz="1600"/>
              <a:t>2D </a:t>
            </a:r>
            <a:r>
              <a:rPr lang="ko-KR" altLang="en-US" sz="1600"/>
              <a:t>화면에서 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04E007-7631-F4F5-7F6A-D4FC549F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3" y="3836879"/>
            <a:ext cx="4403824" cy="252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DBBF6B4-3DA9-4C95-F3BF-88F7A1A7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906" y="3836880"/>
            <a:ext cx="4320000" cy="252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AF5ACB-DD7F-5155-65B1-8F61F42B5293}"/>
              </a:ext>
            </a:extLst>
          </p:cNvPr>
          <p:cNvSpPr txBox="1"/>
          <p:nvPr/>
        </p:nvSpPr>
        <p:spPr>
          <a:xfrm>
            <a:off x="416813" y="346754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Perspective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AF753E-F13F-6FF8-925B-150A5BA60861}"/>
              </a:ext>
            </a:extLst>
          </p:cNvPr>
          <p:cNvSpPr txBox="1"/>
          <p:nvPr/>
        </p:nvSpPr>
        <p:spPr>
          <a:xfrm>
            <a:off x="6182249" y="346754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Orthographic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24E41153-0826-CD64-9076-F232CB7D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7" y="133385"/>
            <a:ext cx="10515600" cy="881499"/>
          </a:xfrm>
        </p:spPr>
        <p:txBody>
          <a:bodyPr>
            <a:normAutofit/>
          </a:bodyPr>
          <a:lstStyle/>
          <a:p>
            <a:r>
              <a:rPr lang="ko-KR" altLang="en-US" sz="2400" b="1"/>
              <a:t>투영 </a:t>
            </a:r>
            <a:r>
              <a:rPr lang="en-US" altLang="ko-KR" sz="2400" b="1"/>
              <a:t>(Projection)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C50F69-7B91-81EB-4B80-FEF3B34B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31" y="1014884"/>
            <a:ext cx="9642012" cy="48273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5EA0A-C28F-EDA8-F782-A0894D697CEC}"/>
              </a:ext>
            </a:extLst>
          </p:cNvPr>
          <p:cNvSpPr txBox="1"/>
          <p:nvPr/>
        </p:nvSpPr>
        <p:spPr>
          <a:xfrm>
            <a:off x="3048856" y="227740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E6B3-2346-491C-ED6A-3C588A93B392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직교 투영</a:t>
            </a:r>
            <a:r>
              <a:rPr lang="en-US" altLang="ko-KR" sz="2400" b="1"/>
              <a:t>(Orthographic Projection)</a:t>
            </a:r>
            <a:endParaRPr lang="ko-KR" altLang="en-US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00BA6-EC10-94B0-F66B-A8663F7293CB}"/>
              </a:ext>
            </a:extLst>
          </p:cNvPr>
          <p:cNvSpPr txBox="1"/>
          <p:nvPr/>
        </p:nvSpPr>
        <p:spPr>
          <a:xfrm>
            <a:off x="485994" y="5125659"/>
            <a:ext cx="11257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effectLst/>
                <a:latin typeface="Arial" panose="020B0604020202020204" pitchFamily="34" charset="0"/>
              </a:rPr>
              <a:t>직교 투영 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(Orthographic projection)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은 직육면체 </a:t>
            </a:r>
            <a:r>
              <a:rPr lang="ko-KR" altLang="en-US" b="1">
                <a:latin typeface="Arial" panose="020B0604020202020204" pitchFamily="34" charset="0"/>
              </a:rPr>
              <a:t>뷰 볼륨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의 관측공간을 화면에 투영한다</a:t>
            </a:r>
            <a:endParaRPr lang="en-US" altLang="ko-KR" b="1" i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/>
              <a:t>객체의 크기가 거리에 따라 변하지 않는다</a:t>
            </a:r>
            <a:r>
              <a:rPr lang="en-US" altLang="ko-KR" b="1"/>
              <a:t>.</a:t>
            </a:r>
            <a:endParaRPr lang="en-US" altLang="ko-KR" b="1" i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DEBBC-FEE8-8B20-4523-DC496FFCA340}"/>
              </a:ext>
            </a:extLst>
          </p:cNvPr>
          <p:cNvSpPr txBox="1"/>
          <p:nvPr/>
        </p:nvSpPr>
        <p:spPr>
          <a:xfrm>
            <a:off x="273759" y="6326525"/>
            <a:ext cx="6031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뷰 볼륨</a:t>
            </a:r>
            <a:r>
              <a:rPr lang="en-US" altLang="ko-KR" sz="1000" b="1"/>
              <a:t>(View Volume):</a:t>
            </a:r>
            <a:r>
              <a:rPr lang="ko-KR" altLang="en-US" sz="1000" b="1"/>
              <a:t> </a:t>
            </a:r>
            <a:r>
              <a:rPr lang="en-US" altLang="ko-KR" sz="1000" b="1"/>
              <a:t>3D </a:t>
            </a:r>
            <a:r>
              <a:rPr lang="ko-KR" altLang="en-US" sz="1000" b="1"/>
              <a:t>그래픽스에서 카메라 또는 뷰포트가 캡처할 수 있는 공간의 부분을 정의</a:t>
            </a:r>
            <a:endParaRPr lang="en-US" altLang="ko-KR" sz="1000" b="1"/>
          </a:p>
          <a:p>
            <a:r>
              <a:rPr lang="ko-KR" altLang="en-US" sz="1000" b="1"/>
              <a:t>이 공간은 카메라에 의해 </a:t>
            </a:r>
            <a:r>
              <a:rPr lang="en-US" altLang="ko-KR" sz="1000" b="1"/>
              <a:t>"</a:t>
            </a:r>
            <a:r>
              <a:rPr lang="ko-KR" altLang="en-US" sz="1000" b="1"/>
              <a:t>보여질 수 있는</a:t>
            </a:r>
            <a:r>
              <a:rPr lang="en-US" altLang="ko-KR" sz="1000" b="1"/>
              <a:t>" </a:t>
            </a:r>
            <a:r>
              <a:rPr lang="ko-KR" altLang="en-US" sz="1000" b="1"/>
              <a:t>모든 객체들이 포함되는 </a:t>
            </a:r>
            <a:r>
              <a:rPr lang="en-US" altLang="ko-KR" sz="1000" b="1"/>
              <a:t>3</a:t>
            </a:r>
            <a:r>
              <a:rPr lang="ko-KR" altLang="en-US" sz="1000" b="1"/>
              <a:t>차원의 범위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3DF227-E4ED-1160-204B-85368FEC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010"/>
            <a:ext cx="7066594" cy="3281679"/>
          </a:xfrm>
          <a:prstGeom prst="rect">
            <a:avLst/>
          </a:prstGeom>
        </p:spPr>
      </p:pic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252DD31-5828-EA80-8E00-403F6263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55" y="1453039"/>
            <a:ext cx="51625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E6B3-2346-491C-ED6A-3C588A93B392}"/>
              </a:ext>
            </a:extLst>
          </p:cNvPr>
          <p:cNvSpPr txBox="1">
            <a:spLocks/>
          </p:cNvSpPr>
          <p:nvPr/>
        </p:nvSpPr>
        <p:spPr>
          <a:xfrm>
            <a:off x="186836" y="142910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직교 투영 행렬</a:t>
            </a:r>
            <a:r>
              <a:rPr lang="en-US" altLang="ko-KR" sz="2400" b="1"/>
              <a:t>(Orthographic Projection matrix)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16EE1-DFE7-3DA7-CE9D-7B20711B8C3C}"/>
              </a:ext>
            </a:extLst>
          </p:cNvPr>
          <p:cNvSpPr txBox="1"/>
          <p:nvPr/>
        </p:nvSpPr>
        <p:spPr>
          <a:xfrm>
            <a:off x="526738" y="4898094"/>
            <a:ext cx="10936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직교 투영 행렬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3D 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공간의 객체를 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2D 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평면에 투영하기 위해 사용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</a:p>
          <a:p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행렬은 주로 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좌표에서 </a:t>
            </a:r>
            <a:r>
              <a:rPr lang="en-US" altLang="ko-KR" sz="1600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z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축 정보를 제거하여 원근감을 없애고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모든 객체를 동일한 크기로 평면에 표현</a:t>
            </a:r>
            <a:endParaRPr lang="ko-KR" altLang="en-US" sz="160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70A912-9E44-1F7A-C6BE-CA8E815A5D3C}"/>
              </a:ext>
            </a:extLst>
          </p:cNvPr>
          <p:cNvGrpSpPr/>
          <p:nvPr/>
        </p:nvGrpSpPr>
        <p:grpSpPr>
          <a:xfrm>
            <a:off x="1074419" y="1955491"/>
            <a:ext cx="9633548" cy="2467011"/>
            <a:chOff x="521413" y="2084441"/>
            <a:chExt cx="7700360" cy="19719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541208A-AD07-01F6-653F-CE0AE70D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413" y="2216538"/>
              <a:ext cx="2750453" cy="156977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14DC869-51D9-0188-3283-DAA4E75A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434" y="2084441"/>
              <a:ext cx="1295581" cy="19719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32931E7-3B08-4E8D-4C24-D52041E20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4635" y="2255547"/>
              <a:ext cx="3767138" cy="1733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8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8BDEBBC-FEE8-8B20-4523-DC496FFCA340}"/>
              </a:ext>
            </a:extLst>
          </p:cNvPr>
          <p:cNvSpPr txBox="1"/>
          <p:nvPr/>
        </p:nvSpPr>
        <p:spPr>
          <a:xfrm>
            <a:off x="367544" y="5979228"/>
            <a:ext cx="6031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뷰 볼륨</a:t>
            </a:r>
            <a:r>
              <a:rPr lang="en-US" altLang="ko-KR" sz="1000" b="1"/>
              <a:t>(View Volume):</a:t>
            </a:r>
            <a:r>
              <a:rPr lang="ko-KR" altLang="en-US" sz="1000" b="1"/>
              <a:t> </a:t>
            </a:r>
            <a:r>
              <a:rPr lang="en-US" altLang="ko-KR" sz="1000" b="1"/>
              <a:t>3D </a:t>
            </a:r>
            <a:r>
              <a:rPr lang="ko-KR" altLang="en-US" sz="1000" b="1"/>
              <a:t>그래픽스에서 카메라 또는 뷰포트가 캡처할 수 있는 공간의 부분을 정의</a:t>
            </a:r>
            <a:endParaRPr lang="en-US" altLang="ko-KR" sz="1000" b="1"/>
          </a:p>
          <a:p>
            <a:r>
              <a:rPr lang="ko-KR" altLang="en-US" sz="1000" b="1"/>
              <a:t>이 공간은 카메라에 의해 </a:t>
            </a:r>
            <a:r>
              <a:rPr lang="en-US" altLang="ko-KR" sz="1000" b="1"/>
              <a:t>"</a:t>
            </a:r>
            <a:r>
              <a:rPr lang="ko-KR" altLang="en-US" sz="1000" b="1"/>
              <a:t>보여질 수 있는</a:t>
            </a:r>
            <a:r>
              <a:rPr lang="en-US" altLang="ko-KR" sz="1000" b="1"/>
              <a:t>" </a:t>
            </a:r>
            <a:r>
              <a:rPr lang="ko-KR" altLang="en-US" sz="1000" b="1"/>
              <a:t>모든 객체들이 포함되는 </a:t>
            </a:r>
            <a:r>
              <a:rPr lang="en-US" altLang="ko-KR" sz="1000" b="1"/>
              <a:t>3</a:t>
            </a:r>
            <a:r>
              <a:rPr lang="ko-KR" altLang="en-US" sz="1000" b="1"/>
              <a:t>차원의 범위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741DC-EFD6-C564-8711-969EB9B9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4" y="644035"/>
            <a:ext cx="5462461" cy="3061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E22F19-7747-01F4-3843-25A6F099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875" y="1080723"/>
            <a:ext cx="2600688" cy="1095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961E8F-B595-564C-F89E-BFFE1215A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629" y="2695944"/>
            <a:ext cx="3248478" cy="1009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D49F3B-BEAD-C238-4E68-6773C33C8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785" y="4170479"/>
            <a:ext cx="5574508" cy="13705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90FBBB-EA9C-7023-F805-7F40A07F2225}"/>
              </a:ext>
            </a:extLst>
          </p:cNvPr>
          <p:cNvSpPr txBox="1"/>
          <p:nvPr/>
        </p:nvSpPr>
        <p:spPr>
          <a:xfrm>
            <a:off x="6918629" y="622336"/>
            <a:ext cx="5088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/>
              <a:t>뷰 볼륨의 중심을 원점으로 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D5E1A-8D11-B78D-1615-14CCCB56925C}"/>
              </a:ext>
            </a:extLst>
          </p:cNvPr>
          <p:cNvSpPr txBox="1"/>
          <p:nvPr/>
        </p:nvSpPr>
        <p:spPr>
          <a:xfrm>
            <a:off x="6959425" y="2450808"/>
            <a:ext cx="5088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/>
              <a:t>뷰 볼륨을 </a:t>
            </a:r>
            <a:r>
              <a:rPr lang="en-US" altLang="ko-KR" sz="1200" b="1"/>
              <a:t>-1</a:t>
            </a:r>
            <a:r>
              <a:rPr lang="ko-KR" altLang="en-US" sz="1200" b="1"/>
              <a:t>에서 </a:t>
            </a:r>
            <a:r>
              <a:rPr lang="en-US" altLang="ko-KR" sz="1200" b="1"/>
              <a:t>1</a:t>
            </a:r>
            <a:r>
              <a:rPr lang="ko-KR" altLang="en-US" sz="1200" b="1"/>
              <a:t>까지의 정규화된 크기로 조정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B92DB7-7227-0382-B86D-199C3125E6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723"/>
          <a:stretch/>
        </p:blipFill>
        <p:spPr>
          <a:xfrm>
            <a:off x="1090379" y="3299541"/>
            <a:ext cx="1324542" cy="20862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5C4755-F7F4-000D-F783-1FB1BD7FC65C}"/>
              </a:ext>
            </a:extLst>
          </p:cNvPr>
          <p:cNvSpPr txBox="1"/>
          <p:nvPr/>
        </p:nvSpPr>
        <p:spPr>
          <a:xfrm>
            <a:off x="6959425" y="3902697"/>
            <a:ext cx="5088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/>
              <a:t>뷰 볼륨을 </a:t>
            </a:r>
            <a:r>
              <a:rPr lang="en-US" altLang="ko-KR" sz="1200" b="1"/>
              <a:t>-1</a:t>
            </a:r>
            <a:r>
              <a:rPr lang="ko-KR" altLang="en-US" sz="1200" b="1"/>
              <a:t>에서 </a:t>
            </a:r>
            <a:r>
              <a:rPr lang="en-US" altLang="ko-KR" sz="1200" b="1"/>
              <a:t>1</a:t>
            </a:r>
            <a:r>
              <a:rPr lang="ko-KR" altLang="en-US" sz="1200" b="1"/>
              <a:t>까지의 정규화된 크기로 조정</a:t>
            </a:r>
          </a:p>
        </p:txBody>
      </p:sp>
    </p:spTree>
    <p:extLst>
      <p:ext uri="{BB962C8B-B14F-4D97-AF65-F5344CB8AC3E}">
        <p14:creationId xmlns:p14="http://schemas.microsoft.com/office/powerpoint/2010/main" val="18735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B81CE11-4857-E673-1C32-C5453DCDAC3C}"/>
              </a:ext>
            </a:extLst>
          </p:cNvPr>
          <p:cNvSpPr txBox="1"/>
          <p:nvPr/>
        </p:nvSpPr>
        <p:spPr>
          <a:xfrm>
            <a:off x="4785174" y="6537367"/>
            <a:ext cx="86345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*NDC(</a:t>
            </a:r>
            <a:r>
              <a:rPr lang="ko-KR" altLang="en-US" sz="1050" b="1"/>
              <a:t>정규화된 장치 좌표</a:t>
            </a:r>
            <a:r>
              <a:rPr lang="en-US" altLang="ko-KR" sz="1050" b="1"/>
              <a:t>): 3D </a:t>
            </a:r>
            <a:r>
              <a:rPr lang="ko-KR" altLang="en-US" sz="1050" b="1"/>
              <a:t>모델을 </a:t>
            </a:r>
            <a:r>
              <a:rPr lang="en-US" altLang="ko-KR" sz="1050" b="1"/>
              <a:t>2D </a:t>
            </a:r>
            <a:r>
              <a:rPr lang="ko-KR" altLang="en-US" sz="1050" b="1"/>
              <a:t>화면에 그릴 때 사용하는 좌표 시스템 </a:t>
            </a:r>
            <a:r>
              <a:rPr lang="en-US" altLang="ko-KR" sz="1050" b="1"/>
              <a:t>/ </a:t>
            </a:r>
            <a:r>
              <a:rPr lang="ko-KR" altLang="en-US" sz="1050" b="1"/>
              <a:t>장면을 화면에 맞게 정규화하는 단계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3672699-FE32-2CD6-4ABA-4AF7913436F0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원근 투영</a:t>
            </a:r>
            <a:r>
              <a:rPr lang="en-US" altLang="ko-KR" sz="2400" b="1"/>
              <a:t>(Perspective Projection)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A42B88-AA81-4417-2739-DB0E802E0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4"/>
          <a:stretch/>
        </p:blipFill>
        <p:spPr>
          <a:xfrm>
            <a:off x="318035" y="1345261"/>
            <a:ext cx="6038527" cy="2784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723896-C3A6-721D-1233-497EB8CE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21" y="1222625"/>
            <a:ext cx="5617243" cy="2752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1B36DC-483C-D64C-7069-B1119D893ED2}"/>
              </a:ext>
            </a:extLst>
          </p:cNvPr>
          <p:cNvSpPr txBox="1"/>
          <p:nvPr/>
        </p:nvSpPr>
        <p:spPr>
          <a:xfrm>
            <a:off x="392306" y="4821162"/>
            <a:ext cx="11481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effectLst/>
                <a:latin typeface="Arial" panose="020B0604020202020204" pitchFamily="34" charset="0"/>
              </a:rPr>
              <a:t>원근투영 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(Perspective projection)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은 절두체 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(frustum)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 뷰 볼륨의 관측공간을 화면에 투영한다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/>
              <a:t>가까운 객체는 크게 나타나고</a:t>
            </a:r>
            <a:r>
              <a:rPr lang="en-US" altLang="ko-KR" b="1"/>
              <a:t>, </a:t>
            </a:r>
            <a:r>
              <a:rPr lang="ko-KR" altLang="en-US" b="1"/>
              <a:t>멀리 있는 객체는 작게 나타난다</a:t>
            </a:r>
            <a:endParaRPr lang="en-US" altLang="ko-KR" b="1" i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4D08-D165-F243-2FD3-414921798444}"/>
              </a:ext>
            </a:extLst>
          </p:cNvPr>
          <p:cNvSpPr txBox="1"/>
          <p:nvPr/>
        </p:nvSpPr>
        <p:spPr>
          <a:xfrm>
            <a:off x="397049" y="6022028"/>
            <a:ext cx="6031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뷰 볼륨</a:t>
            </a:r>
            <a:r>
              <a:rPr lang="en-US" altLang="ko-KR" sz="1000" b="1"/>
              <a:t>(View Volume):</a:t>
            </a:r>
            <a:r>
              <a:rPr lang="ko-KR" altLang="en-US" sz="1000" b="1"/>
              <a:t> </a:t>
            </a:r>
            <a:r>
              <a:rPr lang="en-US" altLang="ko-KR" sz="1000" b="1"/>
              <a:t>3D </a:t>
            </a:r>
            <a:r>
              <a:rPr lang="ko-KR" altLang="en-US" sz="1000" b="1"/>
              <a:t>그래픽스에서 카메라 또는 뷰포트가 캡처할 수 있는 공간의 부분을 정의</a:t>
            </a:r>
            <a:endParaRPr lang="en-US" altLang="ko-KR" sz="1000" b="1"/>
          </a:p>
          <a:p>
            <a:r>
              <a:rPr lang="ko-KR" altLang="en-US" sz="1000" b="1"/>
              <a:t>이 공간은 카메라에 의해 </a:t>
            </a:r>
            <a:r>
              <a:rPr lang="en-US" altLang="ko-KR" sz="1000" b="1"/>
              <a:t>"</a:t>
            </a:r>
            <a:r>
              <a:rPr lang="ko-KR" altLang="en-US" sz="1000" b="1"/>
              <a:t>보여질 수 있는</a:t>
            </a:r>
            <a:r>
              <a:rPr lang="en-US" altLang="ko-KR" sz="1000" b="1"/>
              <a:t>" </a:t>
            </a:r>
            <a:r>
              <a:rPr lang="ko-KR" altLang="en-US" sz="1000" b="1"/>
              <a:t>모든 객체들이 포함되는 </a:t>
            </a:r>
            <a:r>
              <a:rPr lang="en-US" altLang="ko-KR" sz="1000" b="1"/>
              <a:t>3</a:t>
            </a:r>
            <a:r>
              <a:rPr lang="ko-KR" altLang="en-US" sz="1000" b="1"/>
              <a:t>차원의 범위</a:t>
            </a:r>
          </a:p>
        </p:txBody>
      </p:sp>
    </p:spTree>
    <p:extLst>
      <p:ext uri="{BB962C8B-B14F-4D97-AF65-F5344CB8AC3E}">
        <p14:creationId xmlns:p14="http://schemas.microsoft.com/office/powerpoint/2010/main" val="412324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1F71E-54FC-C73E-1C3B-C533D4136A2F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원근 투영 행렬</a:t>
            </a:r>
            <a:r>
              <a:rPr lang="en-US" altLang="ko-KR" sz="2400" b="1"/>
              <a:t>(Perspective Projection matrix)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49FDE-0375-284F-8FCC-5653722BA366}"/>
              </a:ext>
            </a:extLst>
          </p:cNvPr>
          <p:cNvSpPr txBox="1"/>
          <p:nvPr/>
        </p:nvSpPr>
        <p:spPr>
          <a:xfrm>
            <a:off x="186836" y="4370221"/>
            <a:ext cx="708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투영 중심</a:t>
            </a:r>
            <a:r>
              <a:rPr lang="en-US" altLang="ko-KR" sz="1200" b="1" dirty="0"/>
              <a:t>(COP): </a:t>
            </a:r>
            <a:r>
              <a:rPr lang="ko-KR" altLang="en-US" sz="1200" b="1" dirty="0"/>
              <a:t>투영의 출발점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모든 </a:t>
            </a:r>
            <a:r>
              <a:rPr lang="ko-KR" altLang="en-US" sz="1200" b="1" dirty="0" err="1"/>
              <a:t>투영선은</a:t>
            </a:r>
            <a:r>
              <a:rPr lang="ko-KR" altLang="en-US" sz="1200" b="1" dirty="0"/>
              <a:t> 이 점에서 시작</a:t>
            </a:r>
            <a:endParaRPr lang="en-US" altLang="ko-KR" sz="1200" b="1" dirty="0"/>
          </a:p>
          <a:p>
            <a:r>
              <a:rPr lang="ko-KR" altLang="en-US" sz="1200" b="1" dirty="0"/>
              <a:t>투영면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투영된 점들이 위치하게 되는 </a:t>
            </a:r>
            <a:r>
              <a:rPr lang="en-US" altLang="ko-KR" sz="1200" b="1" dirty="0"/>
              <a:t>2D </a:t>
            </a:r>
            <a:r>
              <a:rPr lang="ko-KR" altLang="en-US" sz="1200" b="1" dirty="0"/>
              <a:t>평면</a:t>
            </a:r>
            <a:r>
              <a:rPr lang="en-US" altLang="ko-KR" sz="1200" b="1" dirty="0"/>
              <a:t>, d</a:t>
            </a:r>
            <a:r>
              <a:rPr lang="ko-KR" altLang="en-US" sz="1200" b="1" dirty="0"/>
              <a:t>는 투영면이 원점으로부터 떨어진 거리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824718-9CE3-5B1E-2313-12634169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2" y="1975240"/>
            <a:ext cx="5390695" cy="2302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C816F-039B-0125-11DE-08D9ADE12E26}"/>
              </a:ext>
            </a:extLst>
          </p:cNvPr>
          <p:cNvSpPr txBox="1"/>
          <p:nvPr/>
        </p:nvSpPr>
        <p:spPr>
          <a:xfrm>
            <a:off x="475849" y="145076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투영면 </a:t>
            </a:r>
            <a:r>
              <a:rPr lang="en-US" altLang="ko-KR" b="1"/>
              <a:t>(Projection plane) z</a:t>
            </a:r>
            <a:r>
              <a:rPr lang="en-US" altLang="ko-KR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ₚ</a:t>
            </a:r>
            <a:r>
              <a:rPr lang="en-US" altLang="ko-KR" b="1"/>
              <a:t> = d</a:t>
            </a:r>
            <a:endParaRPr lang="ko-KR" altLang="en-US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A21753-FD68-A1BB-3A47-6CA64B9E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99" y="1699152"/>
            <a:ext cx="4005880" cy="24679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1FC7D9E-A20F-F01C-ECCD-663B9ECC0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466" y="1599778"/>
            <a:ext cx="1490122" cy="27165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3B0959-B55F-DAC7-8FD1-6A469C442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876" y="4114014"/>
            <a:ext cx="2337262" cy="20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F60CBD-03DD-D10F-EAF4-77F07FA43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6" y="499456"/>
            <a:ext cx="5691686" cy="292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5F1BD4-CA27-97A6-02B2-E6D200E2B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92" y="619854"/>
            <a:ext cx="5730133" cy="294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79721B-D0B7-3E51-E602-9DDDE1CB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87" y="4044462"/>
            <a:ext cx="6940625" cy="12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스크린샷, 하늘, 야외이(가) 표시된 사진">
            <a:extLst>
              <a:ext uri="{FF2B5EF4-FFF2-40B4-BE49-F238E27FC236}">
                <a16:creationId xmlns:a16="http://schemas.microsoft.com/office/drawing/2014/main" id="{4F2C6324-DF34-4C3E-B449-594A93542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723900"/>
            <a:ext cx="108775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1654</Words>
  <Application>Microsoft Office PowerPoint</Application>
  <PresentationFormat>와이드스크린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Helvetica Neue</vt:lpstr>
      <vt:lpstr>KaTeX_Main</vt:lpstr>
      <vt:lpstr>KaTeX_Math</vt:lpstr>
      <vt:lpstr>Söhne</vt:lpstr>
      <vt:lpstr>돋움</vt:lpstr>
      <vt:lpstr>맑은 고딕</vt:lpstr>
      <vt:lpstr>Arial</vt:lpstr>
      <vt:lpstr>Office 테마</vt:lpstr>
      <vt:lpstr>Perspective  &amp;  Orthogonal (Projection)</vt:lpstr>
      <vt:lpstr>투영 (Projection)</vt:lpstr>
      <vt:lpstr>투영 (Projection)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Perspective  &amp;  Orthogonal (Projection)</dc:title>
  <dc:creator>민강 김</dc:creator>
  <cp:lastModifiedBy>민강 김</cp:lastModifiedBy>
  <cp:revision>76</cp:revision>
  <dcterms:created xsi:type="dcterms:W3CDTF">2024-05-06T12:28:25Z</dcterms:created>
  <dcterms:modified xsi:type="dcterms:W3CDTF">2024-05-20T16:45:03Z</dcterms:modified>
</cp:coreProperties>
</file>