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italic.fntdata"/><Relationship Id="rId10" Type="http://schemas.openxmlformats.org/officeDocument/2006/relationships/slide" Target="slides/slide5.xml"/><Relationship Id="rId32" Type="http://schemas.openxmlformats.org/officeDocument/2006/relationships/font" Target="fonts/Raleway-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Raleway-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4e08c1d551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4e08c1d551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0" rtl="0" algn="l">
              <a:lnSpc>
                <a:spcPct val="115000"/>
              </a:lnSpc>
              <a:spcBef>
                <a:spcPts val="1200"/>
              </a:spcBef>
              <a:spcAft>
                <a:spcPts val="1200"/>
              </a:spcAft>
              <a:buClr>
                <a:schemeClr val="dk1"/>
              </a:buClr>
              <a:buSzPts val="1100"/>
              <a:buFont typeface="Arial"/>
              <a:buNone/>
            </a:pPr>
            <a:r>
              <a:rPr lang="zh-TW">
                <a:solidFill>
                  <a:schemeClr val="dk1"/>
                </a:solidFill>
              </a:rPr>
              <a:t>Here’s a breakdown of the Model layer. You can see it consists of 7 classes.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4e08c1d551_5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4e08c1d551_5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4e08c1d551_5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4e08c1d551_5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4e08c1d551_5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4e08c1d551_5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4e08c1d551_5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4e08c1d551_5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4e08c1d551_5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4e08c1d551_5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4e08c1d551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4e08c1d551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4e08c1d551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4e08c1d551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main logic in this mode is for players to make a hit or stand decision based on score of players given cards and one of dealers card</a:t>
            </a:r>
            <a:endParaRPr/>
          </a:p>
          <a:p>
            <a:pPr indent="0" lvl="0" marL="0" rtl="0" algn="l">
              <a:spcBef>
                <a:spcPts val="0"/>
              </a:spcBef>
              <a:spcAft>
                <a:spcPts val="0"/>
              </a:spcAft>
              <a:buNone/>
            </a:pPr>
            <a:r>
              <a:rPr lang="zh-TW"/>
              <a:t> and our AI agent will help check if players decision is optimal according to the Q-table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4e08c1d551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4e08c1d551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This another controller class for our versus mode. so the difference between our training and versus mode is we no longer make a decision to just hit or stand instead we have to decide when to stand or face the risk of busting. After players action, it comes to agents move, handleAImove method will let the agent decide to hit or stand based on itsknowledge base. If neither of player or agent busts, method determineWinner will compare players and dealers score and display result message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4e43d7d9a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4e43d7d9a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df11066f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df11066f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4e08c1d551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4e08c1d551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These 4 classes constitute the view/GUI of this application, it receives inputs from users and processes with model logic and updates underlying state, and outputs corresponding actions </a:t>
            </a:r>
            <a:endParaRPr/>
          </a:p>
          <a:p>
            <a:pPr indent="0" lvl="0" marL="0" rtl="0" algn="l">
              <a:spcBef>
                <a:spcPts val="0"/>
              </a:spcBef>
              <a:spcAft>
                <a:spcPts val="0"/>
              </a:spcAft>
              <a:buNone/>
            </a:pPr>
            <a:r>
              <a:rPr lang="zh-TW"/>
              <a:t>TrainingMdoeView and PlayerVsAIFrame are designed for trainingMode and versusMode respectively</a:t>
            </a:r>
            <a:endParaRPr/>
          </a:p>
          <a:p>
            <a:pPr indent="0" lvl="0" marL="0" rtl="0" algn="l">
              <a:spcBef>
                <a:spcPts val="0"/>
              </a:spcBef>
              <a:spcAft>
                <a:spcPts val="0"/>
              </a:spcAft>
              <a:buNone/>
            </a:pPr>
            <a:r>
              <a:rPr lang="zh-TW"/>
              <a:t>GamePanelBuilder: helper </a:t>
            </a:r>
            <a:r>
              <a:rPr lang="zh-TW"/>
              <a:t>utility class for reusable panels and buttons, ensure consistent UI creation</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4e08c1d551_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4e08c1d551_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4e08c1d551_3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4e08c1d551_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4e08c1d551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4e08c1d551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1"/>
                </a:solidFill>
              </a:rPr>
              <a:t>When your agent encounters a state that was </a:t>
            </a:r>
            <a:r>
              <a:rPr b="1" lang="zh-TW">
                <a:solidFill>
                  <a:schemeClr val="dk1"/>
                </a:solidFill>
              </a:rPr>
              <a:t>rare</a:t>
            </a:r>
            <a:r>
              <a:rPr lang="zh-TW">
                <a:solidFill>
                  <a:schemeClr val="dk1"/>
                </a:solidFill>
              </a:rPr>
              <a:t> during training, the Q-value might be </a:t>
            </a:r>
            <a:r>
              <a:rPr b="1" lang="zh-TW">
                <a:solidFill>
                  <a:schemeClr val="dk1"/>
                </a:solidFill>
              </a:rPr>
              <a:t>missing</a:t>
            </a:r>
            <a:r>
              <a:rPr lang="zh-TW">
                <a:solidFill>
                  <a:schemeClr val="dk1"/>
                </a:solidFill>
              </a:rPr>
              <a:t> or </a:t>
            </a:r>
            <a:r>
              <a:rPr b="1" lang="zh-TW">
                <a:solidFill>
                  <a:schemeClr val="dk1"/>
                </a:solidFill>
              </a:rPr>
              <a:t>inaccurate</a:t>
            </a:r>
            <a:r>
              <a:rPr lang="zh-TW">
                <a:solidFill>
                  <a:schemeClr val="dk1"/>
                </a:solidFill>
              </a:rPr>
              <a:t>, leading to suboptimal decisions.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4df11066f2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4df11066f2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4e08c1d551_3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4e08c1d551_3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df11066f2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df11066f2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4df11066f2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4df11066f2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4e08c1d55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e08c1d55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In the traditional way, the player will rely on a basic strategy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4e08c1d551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4e08c1d551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lnSpc>
                <a:spcPct val="115000"/>
              </a:lnSpc>
              <a:spcBef>
                <a:spcPts val="1200"/>
              </a:spcBef>
              <a:spcAft>
                <a:spcPts val="0"/>
              </a:spcAft>
              <a:buClr>
                <a:schemeClr val="dk1"/>
              </a:buClr>
              <a:buSzPts val="1100"/>
              <a:buChar char="●"/>
            </a:pPr>
            <a:r>
              <a:rPr b="1" lang="zh-TW">
                <a:solidFill>
                  <a:schemeClr val="dk1"/>
                </a:solidFill>
              </a:rPr>
              <a:t>Q(s,a)</a:t>
            </a:r>
            <a:r>
              <a:rPr lang="zh-TW">
                <a:solidFill>
                  <a:schemeClr val="dk1"/>
                </a:solidFill>
              </a:rPr>
              <a:t>: current Q-value for state sss and action aaa</a:t>
            </a:r>
            <a:br>
              <a:rPr lang="zh-TW">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zh-TW">
                <a:solidFill>
                  <a:schemeClr val="dk1"/>
                </a:solidFill>
              </a:rPr>
              <a:t>α\alphaα</a:t>
            </a:r>
            <a:r>
              <a:rPr lang="zh-TW">
                <a:solidFill>
                  <a:schemeClr val="dk1"/>
                </a:solidFill>
              </a:rPr>
              <a:t>: learning rate (how much new info overrides old)</a:t>
            </a:r>
            <a:br>
              <a:rPr lang="zh-TW">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zh-TW">
                <a:solidFill>
                  <a:schemeClr val="dk1"/>
                </a:solidFill>
              </a:rPr>
              <a:t>rrr</a:t>
            </a:r>
            <a:r>
              <a:rPr lang="zh-TW">
                <a:solidFill>
                  <a:schemeClr val="dk1"/>
                </a:solidFill>
              </a:rPr>
              <a:t>: reward received after taking action aaa in state sss</a:t>
            </a:r>
            <a:br>
              <a:rPr lang="zh-TW">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zh-TW">
                <a:solidFill>
                  <a:schemeClr val="dk1"/>
                </a:solidFill>
              </a:rPr>
              <a:t>γ\gammaγ</a:t>
            </a:r>
            <a:r>
              <a:rPr lang="zh-TW">
                <a:solidFill>
                  <a:schemeClr val="dk1"/>
                </a:solidFill>
              </a:rPr>
              <a:t>: discount factor (importance of future rewards)</a:t>
            </a:r>
            <a:br>
              <a:rPr lang="zh-TW">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zh-TW">
                <a:solidFill>
                  <a:schemeClr val="dk1"/>
                </a:solidFill>
              </a:rPr>
              <a:t>max⁡a′Q(s′,a′)\max_{a'} Q(s', a')maxa′​Q(s′,a′)</a:t>
            </a:r>
            <a:r>
              <a:rPr lang="zh-TW">
                <a:solidFill>
                  <a:schemeClr val="dk1"/>
                </a:solidFill>
              </a:rPr>
              <a:t>: estimated value of the best action from the next state s′s's′</a:t>
            </a:r>
            <a:endParaRPr>
              <a:solidFill>
                <a:schemeClr val="dk1"/>
              </a:solidFill>
            </a:endParaRPr>
          </a:p>
          <a:p>
            <a:pPr indent="0" lvl="0" marL="0" rtl="0" algn="l">
              <a:spcBef>
                <a:spcPts val="1200"/>
              </a:spcBef>
              <a:spcAft>
                <a:spcPts val="0"/>
              </a:spcAft>
              <a:buNone/>
            </a:pPr>
            <a:r>
              <a:rPr lang="zh-TW">
                <a:solidFill>
                  <a:schemeClr val="dk1"/>
                </a:solidFill>
              </a:rPr>
              <a:t>Update the value of doing action aaa in state sss based on the immediate reward and the estimated future value from the next state.</a:t>
            </a:r>
            <a:endParaRPr>
              <a:solidFill>
                <a:schemeClr val="dk1"/>
              </a:solidFill>
            </a:endParaRPr>
          </a:p>
          <a:p>
            <a:pPr indent="0" lvl="0" marL="457200" rtl="0" algn="l">
              <a:lnSpc>
                <a:spcPct val="115000"/>
              </a:lnSpc>
              <a:spcBef>
                <a:spcPts val="1200"/>
              </a:spcBef>
              <a:spcAft>
                <a:spcPts val="0"/>
              </a:spcAft>
              <a:buNone/>
            </a:pPr>
            <a:br>
              <a:rPr lang="zh-TW">
                <a:solidFill>
                  <a:schemeClr val="dk1"/>
                </a:solidFill>
              </a:rPr>
            </a:b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4e08c1d551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4e08c1d551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b="1" lang="zh-TW">
                <a:solidFill>
                  <a:schemeClr val="dk1"/>
                </a:solidFill>
              </a:rPr>
              <a:t>Alpha</a:t>
            </a:r>
            <a:r>
              <a:rPr lang="zh-TW">
                <a:solidFill>
                  <a:schemeClr val="dk1"/>
                </a:solidFill>
              </a:rPr>
              <a:t>: Controls </a:t>
            </a:r>
            <a:r>
              <a:rPr b="1" lang="zh-TW">
                <a:solidFill>
                  <a:schemeClr val="dk1"/>
                </a:solidFill>
              </a:rPr>
              <a:t>how much new experience overrides old knowledge</a:t>
            </a:r>
            <a:r>
              <a:rPr lang="zh-TW">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zh-TW">
                <a:solidFill>
                  <a:schemeClr val="dk1"/>
                </a:solidFill>
              </a:rPr>
              <a:t>If the AI decides to Hit with 17 and gets a reward (e.g., loses the game), alpha determines how much the Q-table is updated for that decision.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zh-TW">
                <a:solidFill>
                  <a:schemeClr val="dk1"/>
                </a:solidFill>
              </a:rPr>
              <a:t>Low alpha → learning is slow and stable. High alpha → fast learning, but can be unstable.</a:t>
            </a:r>
            <a:endParaRPr>
              <a:solidFill>
                <a:schemeClr val="dk1"/>
              </a:solidFill>
            </a:endParaRPr>
          </a:p>
          <a:p>
            <a:pPr indent="0" lvl="0" marL="0" rtl="0" algn="l">
              <a:lnSpc>
                <a:spcPct val="115000"/>
              </a:lnSpc>
              <a:spcBef>
                <a:spcPts val="1200"/>
              </a:spcBef>
              <a:spcAft>
                <a:spcPts val="0"/>
              </a:spcAft>
              <a:buNone/>
            </a:pPr>
            <a:r>
              <a:rPr b="1" lang="zh-TW">
                <a:solidFill>
                  <a:schemeClr val="dk1"/>
                </a:solidFill>
              </a:rPr>
              <a:t>In blackjack:</a:t>
            </a:r>
            <a:br>
              <a:rPr b="1" lang="zh-TW">
                <a:solidFill>
                  <a:schemeClr val="dk1"/>
                </a:solidFill>
              </a:rPr>
            </a:br>
            <a:r>
              <a:rPr lang="zh-TW">
                <a:solidFill>
                  <a:schemeClr val="dk1"/>
                </a:solidFill>
              </a:rPr>
              <a:t> Each time the agent plays a hand and learns whether it won or lost, alpha controls how much it trusts that outcome.</a:t>
            </a:r>
            <a:endParaRPr>
              <a:solidFill>
                <a:schemeClr val="dk1"/>
              </a:solidFill>
            </a:endParaRPr>
          </a:p>
          <a:p>
            <a:pPr indent="0" lvl="0" marL="0" rtl="0" algn="l">
              <a:lnSpc>
                <a:spcPct val="115000"/>
              </a:lnSpc>
              <a:spcBef>
                <a:spcPts val="1400"/>
              </a:spcBef>
              <a:spcAft>
                <a:spcPts val="0"/>
              </a:spcAft>
              <a:buNone/>
            </a:pPr>
            <a:r>
              <a:rPr b="1" lang="zh-TW" sz="1300">
                <a:solidFill>
                  <a:schemeClr val="dk1"/>
                </a:solidFill>
              </a:rPr>
              <a:t>Gamma (γ) – Discount Factor</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zh-TW">
                <a:solidFill>
                  <a:schemeClr val="dk1"/>
                </a:solidFill>
              </a:rPr>
              <a:t>Determines the importance of </a:t>
            </a:r>
            <a:r>
              <a:rPr b="1" lang="zh-TW">
                <a:solidFill>
                  <a:schemeClr val="dk1"/>
                </a:solidFill>
              </a:rPr>
              <a:t>future rewards</a:t>
            </a:r>
            <a:r>
              <a:rPr lang="zh-TW">
                <a:solidFill>
                  <a:schemeClr val="dk1"/>
                </a:solidFill>
              </a:rPr>
              <a:t> vs. immediate rewards.</a:t>
            </a:r>
            <a:br>
              <a:rPr lang="zh-TW">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zh-TW">
                <a:solidFill>
                  <a:schemeClr val="dk1"/>
                </a:solidFill>
              </a:rPr>
              <a:t>A high gamma means the agent considers the long-term reward of actions (good for multi-step games).</a:t>
            </a:r>
            <a:br>
              <a:rPr lang="zh-TW">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zh-TW">
                <a:solidFill>
                  <a:schemeClr val="dk1"/>
                </a:solidFill>
              </a:rPr>
              <a:t>A low gamma makes it short-sighted.</a:t>
            </a:r>
            <a:br>
              <a:rPr lang="zh-TW">
                <a:solidFill>
                  <a:schemeClr val="dk1"/>
                </a:solidFill>
              </a:rPr>
            </a:br>
            <a:endParaRPr>
              <a:solidFill>
                <a:schemeClr val="dk1"/>
              </a:solidFill>
            </a:endParaRPr>
          </a:p>
          <a:p>
            <a:pPr indent="0" lvl="0" marL="0" rtl="0" algn="l">
              <a:lnSpc>
                <a:spcPct val="115000"/>
              </a:lnSpc>
              <a:spcBef>
                <a:spcPts val="1200"/>
              </a:spcBef>
              <a:spcAft>
                <a:spcPts val="0"/>
              </a:spcAft>
              <a:buNone/>
            </a:pPr>
            <a:r>
              <a:rPr b="1" lang="zh-TW">
                <a:solidFill>
                  <a:schemeClr val="dk1"/>
                </a:solidFill>
              </a:rPr>
              <a:t>In blackjack:</a:t>
            </a:r>
            <a:br>
              <a:rPr b="1" lang="zh-TW">
                <a:solidFill>
                  <a:schemeClr val="dk1"/>
                </a:solidFill>
              </a:rPr>
            </a:br>
            <a:r>
              <a:rPr lang="zh-TW">
                <a:solidFill>
                  <a:schemeClr val="dk1"/>
                </a:solidFill>
              </a:rPr>
              <a:t> Even though the reward only comes at the end (win/lose), gamma helps the agent understand that current decisions influence final outcomes. So it values smart early moves (like not hitting too aggressively).</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zh-TW" sz="1300">
                <a:solidFill>
                  <a:schemeClr val="dk1"/>
                </a:solidFill>
              </a:rPr>
              <a:t>3. Epsilon (ε) – Exploration Rate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zh-TW">
                <a:solidFill>
                  <a:schemeClr val="dk1"/>
                </a:solidFill>
              </a:rPr>
              <a:t>Controls </a:t>
            </a:r>
            <a:r>
              <a:rPr b="1" lang="zh-TW">
                <a:solidFill>
                  <a:schemeClr val="dk1"/>
                </a:solidFill>
              </a:rPr>
              <a:t>exploration vs. exploitation</a:t>
            </a:r>
            <a:r>
              <a:rPr lang="zh-TW">
                <a:solidFill>
                  <a:schemeClr val="dk1"/>
                </a:solidFill>
              </a:rPr>
              <a:t>.</a:t>
            </a:r>
            <a:br>
              <a:rPr lang="zh-TW">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zh-TW">
                <a:solidFill>
                  <a:schemeClr val="dk1"/>
                </a:solidFill>
              </a:rPr>
              <a:t>With probability ε, the agent </a:t>
            </a:r>
            <a:r>
              <a:rPr b="1" lang="zh-TW">
                <a:solidFill>
                  <a:schemeClr val="dk1"/>
                </a:solidFill>
              </a:rPr>
              <a:t>chooses a random action</a:t>
            </a:r>
            <a:r>
              <a:rPr lang="zh-TW">
                <a:solidFill>
                  <a:schemeClr val="dk1"/>
                </a:solidFill>
              </a:rPr>
              <a:t> (exploration).</a:t>
            </a:r>
            <a:br>
              <a:rPr lang="zh-TW">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zh-TW">
                <a:solidFill>
                  <a:schemeClr val="dk1"/>
                </a:solidFill>
              </a:rPr>
              <a:t>With probability 1–ε, it </a:t>
            </a:r>
            <a:r>
              <a:rPr b="1" lang="zh-TW">
                <a:solidFill>
                  <a:schemeClr val="dk1"/>
                </a:solidFill>
              </a:rPr>
              <a:t>chooses the best known action</a:t>
            </a:r>
            <a:r>
              <a:rPr lang="zh-TW">
                <a:solidFill>
                  <a:schemeClr val="dk1"/>
                </a:solidFill>
              </a:rPr>
              <a:t> (exploitation).</a:t>
            </a:r>
            <a:br>
              <a:rPr lang="zh-TW">
                <a:solidFill>
                  <a:schemeClr val="dk1"/>
                </a:solidFill>
              </a:rPr>
            </a:br>
            <a:endParaRPr>
              <a:solidFill>
                <a:schemeClr val="dk1"/>
              </a:solidFill>
            </a:endParaRPr>
          </a:p>
          <a:p>
            <a:pPr indent="0" lvl="0" marL="0" rtl="0" algn="l">
              <a:lnSpc>
                <a:spcPct val="115000"/>
              </a:lnSpc>
              <a:spcBef>
                <a:spcPts val="1200"/>
              </a:spcBef>
              <a:spcAft>
                <a:spcPts val="0"/>
              </a:spcAft>
              <a:buNone/>
            </a:pPr>
            <a:r>
              <a:rPr b="1" lang="zh-TW">
                <a:solidFill>
                  <a:schemeClr val="dk1"/>
                </a:solidFill>
              </a:rPr>
              <a:t>In blackjack:</a:t>
            </a:r>
            <a:br>
              <a:rPr b="1" lang="zh-TW">
                <a:solidFill>
                  <a:schemeClr val="dk1"/>
                </a:solidFill>
              </a:rPr>
            </a:br>
            <a:r>
              <a:rPr lang="zh-TW">
                <a:solidFill>
                  <a:schemeClr val="dk1"/>
                </a:solidFill>
              </a:rPr>
              <a:t> At the start, the AI explores wildly (random hit/stand). As it trains (500,000 episodes), epsilon decays → the AI exploits what it has learned from the Q-table.</a:t>
            </a:r>
            <a:endParaRPr>
              <a:solidFill>
                <a:schemeClr val="dk1"/>
              </a:solidFill>
            </a:endParaRPr>
          </a:p>
          <a:p>
            <a:pPr indent="0" lvl="0" marL="0" rtl="0" algn="l">
              <a:lnSpc>
                <a:spcPct val="115000"/>
              </a:lnSpc>
              <a:spcBef>
                <a:spcPts val="1200"/>
              </a:spcBef>
              <a:spcAft>
                <a:spcPts val="0"/>
              </a:spcAft>
              <a:buNone/>
            </a:pPr>
            <a:r>
              <a:rPr lang="zh-TW">
                <a:solidFill>
                  <a:schemeClr val="dk1"/>
                </a:solidFill>
              </a:rPr>
              <a:t>We wrote card functions, game rules, and training to loop through the episodes and stored the results in the q table.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4e08c1d551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4e08c1d551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similar trends confirms and assures us that the q learning actually works.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4e08c1d55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4e08c1d55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Let me </a:t>
            </a:r>
            <a:r>
              <a:rPr lang="zh-TW"/>
              <a:t>introduce the methodology part, our project uses </a:t>
            </a:r>
            <a:r>
              <a:rPr lang="zh-TW" sz="2000">
                <a:solidFill>
                  <a:srgbClr val="595959"/>
                </a:solidFill>
                <a:latin typeface="Lato"/>
                <a:ea typeface="Lato"/>
                <a:cs typeface="Lato"/>
                <a:sym typeface="Lato"/>
              </a:rPr>
              <a:t>MVC Architecture </a:t>
            </a:r>
            <a:r>
              <a:rPr lang="zh-TW">
                <a:solidFill>
                  <a:schemeClr val="dk1"/>
                </a:solidFill>
              </a:rPr>
              <a:t>stands for </a:t>
            </a:r>
            <a:r>
              <a:rPr b="1" lang="zh-TW">
                <a:solidFill>
                  <a:schemeClr val="dk1"/>
                </a:solidFill>
              </a:rPr>
              <a:t>Model, View, and Controller</a:t>
            </a:r>
            <a:r>
              <a:rPr lang="zh-TW">
                <a:solidFill>
                  <a:schemeClr val="dk1"/>
                </a:solidFill>
              </a:rPr>
              <a:t> — and here’s how each part works in our project. This structure makes our application more modular, testable, and easier to maintain. I will focus on the model part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blackjackinfo.com/blackjack-basic-strategy-engine/" TargetMode="External"/><Relationship Id="rId4" Type="http://schemas.openxmlformats.org/officeDocument/2006/relationships/hyperlink" Target="https://www.blackjackinfo.com/blackjack-basic-strategy-engine/%E2%80%8B" TargetMode="External"/><Relationship Id="rId5" Type="http://schemas.openxmlformats.org/officeDocument/2006/relationships/hyperlink" Target="https://www.geeksforgeeks.org/q-learning-in-python/" TargetMode="External"/><Relationship Id="rId6" Type="http://schemas.openxmlformats.org/officeDocument/2006/relationships/hyperlink" Target="https://www.geeksforgeeks.org/q-learning-in-pytho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8.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475825" y="1322450"/>
            <a:ext cx="8523600" cy="16647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lang="zh-TW"/>
              <a:t>Blackjack.ACE  </a:t>
            </a:r>
            <a:endParaRPr/>
          </a:p>
          <a:p>
            <a:pPr indent="0" lvl="0" marL="0" rtl="0" algn="ctr">
              <a:lnSpc>
                <a:spcPct val="115000"/>
              </a:lnSpc>
              <a:spcBef>
                <a:spcPts val="0"/>
              </a:spcBef>
              <a:spcAft>
                <a:spcPts val="0"/>
              </a:spcAft>
              <a:buNone/>
            </a:pPr>
            <a:r>
              <a:rPr lang="zh-TW" sz="3100"/>
              <a:t>- Powered by Java</a:t>
            </a:r>
            <a:endParaRPr sz="3100"/>
          </a:p>
        </p:txBody>
      </p:sp>
      <p:sp>
        <p:nvSpPr>
          <p:cNvPr id="87" name="Google Shape;87;p13"/>
          <p:cNvSpPr txBox="1"/>
          <p:nvPr>
            <p:ph idx="1" type="subTitle"/>
          </p:nvPr>
        </p:nvSpPr>
        <p:spPr>
          <a:xfrm>
            <a:off x="729625" y="3172900"/>
            <a:ext cx="7688100" cy="1595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75"/>
              <a:buNone/>
            </a:pPr>
            <a:r>
              <a:rPr lang="zh-TW" sz="1500"/>
              <a:t>Group Members:</a:t>
            </a:r>
            <a:endParaRPr sz="1500"/>
          </a:p>
          <a:p>
            <a:pPr indent="0" lvl="0" marL="0" rtl="0" algn="ctr">
              <a:lnSpc>
                <a:spcPct val="115000"/>
              </a:lnSpc>
              <a:spcBef>
                <a:spcPts val="0"/>
              </a:spcBef>
              <a:spcAft>
                <a:spcPts val="0"/>
              </a:spcAft>
              <a:buSzPts val="275"/>
              <a:buNone/>
            </a:pPr>
            <a:r>
              <a:rPr lang="zh-TW" sz="1500"/>
              <a:t>Tian Yuan (Daisy)</a:t>
            </a:r>
            <a:endParaRPr sz="1500"/>
          </a:p>
          <a:p>
            <a:pPr indent="0" lvl="0" marL="0" rtl="0" algn="ctr">
              <a:lnSpc>
                <a:spcPct val="115000"/>
              </a:lnSpc>
              <a:spcBef>
                <a:spcPts val="0"/>
              </a:spcBef>
              <a:spcAft>
                <a:spcPts val="0"/>
              </a:spcAft>
              <a:buSzPts val="275"/>
              <a:buNone/>
            </a:pPr>
            <a:r>
              <a:rPr lang="zh-TW" sz="1500"/>
              <a:t>Xijia Zeng (Jay)</a:t>
            </a:r>
            <a:endParaRPr sz="1500"/>
          </a:p>
          <a:p>
            <a:pPr indent="0" lvl="0" marL="0" rtl="0" algn="ctr">
              <a:lnSpc>
                <a:spcPct val="115000"/>
              </a:lnSpc>
              <a:spcBef>
                <a:spcPts val="0"/>
              </a:spcBef>
              <a:spcAft>
                <a:spcPts val="0"/>
              </a:spcAft>
              <a:buSzPts val="275"/>
              <a:buNone/>
            </a:pPr>
            <a:r>
              <a:rPr lang="zh-TW" sz="1500"/>
              <a:t>Sihui Lyu (Sharon)</a:t>
            </a:r>
            <a:endParaRPr sz="1500"/>
          </a:p>
          <a:p>
            <a:pPr indent="0" lvl="0" marL="0" rtl="0" algn="ctr">
              <a:lnSpc>
                <a:spcPct val="115000"/>
              </a:lnSpc>
              <a:spcBef>
                <a:spcPts val="0"/>
              </a:spcBef>
              <a:spcAft>
                <a:spcPts val="0"/>
              </a:spcAft>
              <a:buSzPts val="275"/>
              <a:buNone/>
            </a:pPr>
            <a:r>
              <a:rPr lang="zh-TW" sz="1500"/>
              <a:t>Qiannan Shi (Maggie)</a:t>
            </a:r>
            <a:endParaRPr sz="1500"/>
          </a:p>
          <a:p>
            <a:pPr indent="0" lvl="0" marL="0" rtl="0" algn="ctr">
              <a:lnSpc>
                <a:spcPct val="115000"/>
              </a:lnSpc>
              <a:spcBef>
                <a:spcPts val="0"/>
              </a:spcBef>
              <a:spcAft>
                <a:spcPts val="0"/>
              </a:spcAft>
              <a:buSzPts val="275"/>
              <a:buNone/>
            </a:pPr>
            <a:r>
              <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rPr lang="zh-TW" sz="2000">
                <a:solidFill>
                  <a:schemeClr val="accent1"/>
                </a:solidFill>
                <a:latin typeface="Lato"/>
                <a:ea typeface="Lato"/>
                <a:cs typeface="Lato"/>
                <a:sym typeface="Lato"/>
              </a:rPr>
              <a:t>Methodology - Model Overview</a:t>
            </a:r>
            <a:endParaRPr sz="2040"/>
          </a:p>
        </p:txBody>
      </p:sp>
      <p:grpSp>
        <p:nvGrpSpPr>
          <p:cNvPr id="149" name="Google Shape;149;p22"/>
          <p:cNvGrpSpPr/>
          <p:nvPr/>
        </p:nvGrpSpPr>
        <p:grpSpPr>
          <a:xfrm>
            <a:off x="739200" y="2131950"/>
            <a:ext cx="1886400" cy="2633700"/>
            <a:chOff x="856800" y="2131950"/>
            <a:chExt cx="1886400" cy="2633700"/>
          </a:xfrm>
        </p:grpSpPr>
        <p:sp>
          <p:nvSpPr>
            <p:cNvPr id="150" name="Google Shape;150;p22"/>
            <p:cNvSpPr/>
            <p:nvPr/>
          </p:nvSpPr>
          <p:spPr>
            <a:xfrm>
              <a:off x="856800" y="2131950"/>
              <a:ext cx="1886400" cy="2633700"/>
            </a:xfrm>
            <a:prstGeom prst="rect">
              <a:avLst/>
            </a:prstGeom>
            <a:no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1" name="Google Shape;151;p22"/>
            <p:cNvSpPr txBox="1"/>
            <p:nvPr/>
          </p:nvSpPr>
          <p:spPr>
            <a:xfrm>
              <a:off x="885600" y="2160750"/>
              <a:ext cx="1821600" cy="256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zh-TW" sz="2300">
                  <a:solidFill>
                    <a:schemeClr val="accent1"/>
                  </a:solidFill>
                  <a:latin typeface="Lato"/>
                  <a:ea typeface="Lato"/>
                  <a:cs typeface="Lato"/>
                  <a:sym typeface="Lato"/>
                </a:rPr>
                <a:t>Model</a:t>
              </a:r>
              <a:endParaRPr b="1" sz="2300">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zh-TW">
                  <a:solidFill>
                    <a:schemeClr val="accent1"/>
                  </a:solidFill>
                  <a:latin typeface="Lato"/>
                  <a:ea typeface="Lato"/>
                  <a:cs typeface="Lato"/>
                  <a:sym typeface="Lato"/>
                </a:rPr>
                <a:t>BlackjackGame</a:t>
              </a:r>
              <a:endParaRPr>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zh-TW">
                  <a:solidFill>
                    <a:schemeClr val="accent1"/>
                  </a:solidFill>
                  <a:latin typeface="Lato"/>
                  <a:ea typeface="Lato"/>
                  <a:cs typeface="Lato"/>
                  <a:sym typeface="Lato"/>
                </a:rPr>
                <a:t>Player</a:t>
              </a:r>
              <a:endParaRPr>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zh-TW">
                  <a:solidFill>
                    <a:schemeClr val="accent1"/>
                  </a:solidFill>
                  <a:latin typeface="Lato"/>
                  <a:ea typeface="Lato"/>
                  <a:cs typeface="Lato"/>
                  <a:sym typeface="Lato"/>
                </a:rPr>
                <a:t>Dealer</a:t>
              </a:r>
              <a:endParaRPr>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zh-TW">
                  <a:solidFill>
                    <a:schemeClr val="accent1"/>
                  </a:solidFill>
                  <a:latin typeface="Lato"/>
                  <a:ea typeface="Lato"/>
                  <a:cs typeface="Lato"/>
                  <a:sym typeface="Lato"/>
                </a:rPr>
                <a:t>Deck</a:t>
              </a:r>
              <a:endParaRPr>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zh-TW">
                  <a:solidFill>
                    <a:schemeClr val="accent1"/>
                  </a:solidFill>
                  <a:latin typeface="Lato"/>
                  <a:ea typeface="Lato"/>
                  <a:cs typeface="Lato"/>
                  <a:sym typeface="Lato"/>
                </a:rPr>
                <a:t>Card</a:t>
              </a:r>
              <a:endParaRPr>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zh-TW">
                  <a:solidFill>
                    <a:schemeClr val="accent1"/>
                  </a:solidFill>
                  <a:latin typeface="Lato"/>
                  <a:ea typeface="Lato"/>
                  <a:cs typeface="Lato"/>
                  <a:sym typeface="Lato"/>
                </a:rPr>
                <a:t>AIAdvisor (Q-table)</a:t>
              </a:r>
              <a:endParaRPr>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zh-TW">
                  <a:solidFill>
                    <a:schemeClr val="accent1"/>
                  </a:solidFill>
                  <a:latin typeface="Lato"/>
                  <a:ea typeface="Lato"/>
                  <a:cs typeface="Lato"/>
                  <a:sym typeface="Lato"/>
                </a:rPr>
                <a:t>AudioPlayer </a:t>
              </a:r>
              <a:endParaRPr>
                <a:solidFill>
                  <a:schemeClr val="accent1"/>
                </a:solidFill>
                <a:latin typeface="Lato"/>
                <a:ea typeface="Lato"/>
                <a:cs typeface="Lato"/>
                <a:sym typeface="Lato"/>
              </a:endParaRPr>
            </a:p>
            <a:p>
              <a:pPr indent="0" lvl="0" marL="0" rtl="0" algn="l">
                <a:lnSpc>
                  <a:spcPct val="115000"/>
                </a:lnSpc>
                <a:spcBef>
                  <a:spcPts val="0"/>
                </a:spcBef>
                <a:spcAft>
                  <a:spcPts val="0"/>
                </a:spcAft>
                <a:buNone/>
              </a:pPr>
              <a:r>
                <a:rPr lang="zh-TW">
                  <a:solidFill>
                    <a:schemeClr val="accent1"/>
                  </a:solidFill>
                  <a:latin typeface="Lato"/>
                  <a:ea typeface="Lato"/>
                  <a:cs typeface="Lato"/>
                  <a:sym typeface="Lato"/>
                </a:rPr>
                <a:t>(BGM handler)</a:t>
              </a:r>
              <a:endParaRPr>
                <a:solidFill>
                  <a:schemeClr val="accent1"/>
                </a:solidFill>
                <a:latin typeface="Lato"/>
                <a:ea typeface="Lato"/>
                <a:cs typeface="Lato"/>
                <a:sym typeface="Lato"/>
              </a:endParaRPr>
            </a:p>
          </p:txBody>
        </p:sp>
      </p:grpSp>
      <p:sp>
        <p:nvSpPr>
          <p:cNvPr id="152" name="Google Shape;152;p22"/>
          <p:cNvSpPr/>
          <p:nvPr/>
        </p:nvSpPr>
        <p:spPr>
          <a:xfrm>
            <a:off x="674400" y="2016000"/>
            <a:ext cx="2016000" cy="2865600"/>
          </a:xfrm>
          <a:prstGeom prst="ellipse">
            <a:avLst/>
          </a:prstGeom>
          <a:no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 name="Google Shape;153;p22"/>
          <p:cNvSpPr txBox="1"/>
          <p:nvPr/>
        </p:nvSpPr>
        <p:spPr>
          <a:xfrm>
            <a:off x="3405600" y="2131950"/>
            <a:ext cx="4615200" cy="24558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SzPts val="1300"/>
              <a:buChar char="●"/>
            </a:pPr>
            <a:r>
              <a:rPr lang="zh-TW" sz="1300"/>
              <a:t>BlackjackGame: Manages game state and flow (reset, getPlayerState)</a:t>
            </a:r>
            <a:endParaRPr sz="1300"/>
          </a:p>
          <a:p>
            <a:pPr indent="-311150" lvl="0" marL="457200" rtl="0" algn="l">
              <a:lnSpc>
                <a:spcPct val="115000"/>
              </a:lnSpc>
              <a:spcBef>
                <a:spcPts val="0"/>
              </a:spcBef>
              <a:spcAft>
                <a:spcPts val="0"/>
              </a:spcAft>
              <a:buSzPts val="1300"/>
              <a:buChar char="●"/>
            </a:pPr>
            <a:r>
              <a:rPr lang="zh-TW" sz="1300"/>
              <a:t>Player &amp; Dealer: Track hands, scores, and rules for hitting/standing</a:t>
            </a:r>
            <a:endParaRPr sz="1300"/>
          </a:p>
          <a:p>
            <a:pPr indent="-311150" lvl="0" marL="457200" rtl="0" algn="l">
              <a:lnSpc>
                <a:spcPct val="115000"/>
              </a:lnSpc>
              <a:spcBef>
                <a:spcPts val="0"/>
              </a:spcBef>
              <a:spcAft>
                <a:spcPts val="0"/>
              </a:spcAft>
              <a:buSzPts val="1300"/>
              <a:buChar char="●"/>
            </a:pPr>
            <a:r>
              <a:rPr lang="zh-TW" sz="1300"/>
              <a:t>Deck: Shuffles and deals cards</a:t>
            </a:r>
            <a:endParaRPr sz="1300"/>
          </a:p>
          <a:p>
            <a:pPr indent="-311150" lvl="0" marL="457200" rtl="0" algn="l">
              <a:lnSpc>
                <a:spcPct val="115000"/>
              </a:lnSpc>
              <a:spcBef>
                <a:spcPts val="0"/>
              </a:spcBef>
              <a:spcAft>
                <a:spcPts val="0"/>
              </a:spcAft>
              <a:buSzPts val="1300"/>
              <a:buChar char="●"/>
            </a:pPr>
            <a:r>
              <a:rPr lang="zh-TW" sz="1300"/>
              <a:t>Card: Holds value, suit, and image path for GUI rendering</a:t>
            </a:r>
            <a:endParaRPr sz="1300"/>
          </a:p>
          <a:p>
            <a:pPr indent="-311150" lvl="0" marL="457200" rtl="0" algn="l">
              <a:lnSpc>
                <a:spcPct val="115000"/>
              </a:lnSpc>
              <a:spcBef>
                <a:spcPts val="0"/>
              </a:spcBef>
              <a:spcAft>
                <a:spcPts val="0"/>
              </a:spcAft>
              <a:buSzPts val="1300"/>
              <a:buChar char="●"/>
            </a:pPr>
            <a:r>
              <a:rPr lang="zh-TW" sz="1300"/>
              <a:t>AIAdvisor: Loads Q-table and returns optimal move</a:t>
            </a:r>
            <a:endParaRPr sz="1300"/>
          </a:p>
          <a:p>
            <a:pPr indent="-311150" lvl="0" marL="457200" rtl="0" algn="l">
              <a:lnSpc>
                <a:spcPct val="115000"/>
              </a:lnSpc>
              <a:spcBef>
                <a:spcPts val="0"/>
              </a:spcBef>
              <a:spcAft>
                <a:spcPts val="0"/>
              </a:spcAft>
              <a:buSzPts val="1300"/>
              <a:buChar char="●"/>
            </a:pPr>
            <a:r>
              <a:rPr lang="zh-TW" sz="1300"/>
              <a:t>AudioPlayer: Plays background music, supports play/stop methods</a:t>
            </a:r>
            <a:endParaRPr sz="1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rPr lang="zh-TW" sz="2000">
                <a:solidFill>
                  <a:schemeClr val="accent1"/>
                </a:solidFill>
                <a:latin typeface="Lato"/>
                <a:ea typeface="Lato"/>
                <a:cs typeface="Lato"/>
                <a:sym typeface="Lato"/>
              </a:rPr>
              <a:t>Methodology - class overview</a:t>
            </a:r>
            <a:endParaRPr sz="2040"/>
          </a:p>
        </p:txBody>
      </p:sp>
      <p:pic>
        <p:nvPicPr>
          <p:cNvPr id="159" name="Google Shape;159;p23" title="UML_Card_with_constructor.png"/>
          <p:cNvPicPr preferRelativeResize="0"/>
          <p:nvPr/>
        </p:nvPicPr>
        <p:blipFill>
          <a:blip r:embed="rId3">
            <a:alphaModFix/>
          </a:blip>
          <a:stretch>
            <a:fillRect/>
          </a:stretch>
        </p:blipFill>
        <p:spPr>
          <a:xfrm>
            <a:off x="729450" y="1972800"/>
            <a:ext cx="2520000" cy="1904697"/>
          </a:xfrm>
          <a:prstGeom prst="rect">
            <a:avLst/>
          </a:prstGeom>
          <a:noFill/>
          <a:ln>
            <a:noFill/>
          </a:ln>
        </p:spPr>
      </p:pic>
      <p:pic>
        <p:nvPicPr>
          <p:cNvPr id="160" name="Google Shape;160;p23"/>
          <p:cNvPicPr preferRelativeResize="0"/>
          <p:nvPr/>
        </p:nvPicPr>
        <p:blipFill>
          <a:blip r:embed="rId4">
            <a:alphaModFix/>
          </a:blip>
          <a:stretch>
            <a:fillRect/>
          </a:stretch>
        </p:blipFill>
        <p:spPr>
          <a:xfrm>
            <a:off x="3445050" y="2023075"/>
            <a:ext cx="2048550" cy="680625"/>
          </a:xfrm>
          <a:prstGeom prst="rect">
            <a:avLst/>
          </a:prstGeom>
          <a:noFill/>
          <a:ln>
            <a:noFill/>
          </a:ln>
        </p:spPr>
      </p:pic>
      <p:pic>
        <p:nvPicPr>
          <p:cNvPr id="161" name="Google Shape;161;p23"/>
          <p:cNvPicPr preferRelativeResize="0"/>
          <p:nvPr/>
        </p:nvPicPr>
        <p:blipFill>
          <a:blip r:embed="rId5">
            <a:alphaModFix/>
          </a:blip>
          <a:stretch>
            <a:fillRect/>
          </a:stretch>
        </p:blipFill>
        <p:spPr>
          <a:xfrm>
            <a:off x="3445050" y="2757725"/>
            <a:ext cx="2405699" cy="1263500"/>
          </a:xfrm>
          <a:prstGeom prst="rect">
            <a:avLst/>
          </a:prstGeom>
          <a:noFill/>
          <a:ln>
            <a:noFill/>
          </a:ln>
        </p:spPr>
      </p:pic>
      <p:sp>
        <p:nvSpPr>
          <p:cNvPr id="162" name="Google Shape;162;p23"/>
          <p:cNvSpPr txBox="1"/>
          <p:nvPr/>
        </p:nvSpPr>
        <p:spPr>
          <a:xfrm>
            <a:off x="5473800" y="2109600"/>
            <a:ext cx="3456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1000">
              <a:solidFill>
                <a:srgbClr val="5F826B"/>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63" name="Google Shape;163;p23"/>
          <p:cNvSpPr txBox="1"/>
          <p:nvPr/>
        </p:nvSpPr>
        <p:spPr>
          <a:xfrm>
            <a:off x="6157800" y="2086500"/>
            <a:ext cx="3097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solidFill>
                  <a:schemeClr val="accent1"/>
                </a:solidFill>
                <a:latin typeface="Lato"/>
                <a:ea typeface="Lato"/>
                <a:cs typeface="Lato"/>
                <a:sym typeface="Lato"/>
              </a:rPr>
              <a:t>Returns value for Blackjack rules: </a:t>
            </a:r>
            <a:endParaRPr sz="1300">
              <a:solidFill>
                <a:schemeClr val="accent1"/>
              </a:solidFill>
              <a:latin typeface="Lato"/>
              <a:ea typeface="Lato"/>
              <a:cs typeface="Lato"/>
              <a:sym typeface="Lato"/>
            </a:endParaRPr>
          </a:p>
          <a:p>
            <a:pPr indent="0" lvl="0" marL="0" rtl="0" algn="l">
              <a:spcBef>
                <a:spcPts val="0"/>
              </a:spcBef>
              <a:spcAft>
                <a:spcPts val="0"/>
              </a:spcAft>
              <a:buNone/>
            </a:pPr>
            <a:r>
              <a:rPr lang="zh-TW" sz="1300">
                <a:solidFill>
                  <a:schemeClr val="accent1"/>
                </a:solidFill>
                <a:latin typeface="Lato"/>
                <a:ea typeface="Lato"/>
                <a:cs typeface="Lato"/>
                <a:sym typeface="Lato"/>
              </a:rPr>
              <a:t>Note: J, Q, and K are worth 10 points</a:t>
            </a:r>
            <a:endParaRPr sz="1300">
              <a:solidFill>
                <a:schemeClr val="accent1"/>
              </a:solidFill>
              <a:latin typeface="Lato"/>
              <a:ea typeface="Lato"/>
              <a:cs typeface="Lato"/>
              <a:sym typeface="Lato"/>
            </a:endParaRPr>
          </a:p>
        </p:txBody>
      </p:sp>
      <p:sp>
        <p:nvSpPr>
          <p:cNvPr id="164" name="Google Shape;164;p23"/>
          <p:cNvSpPr txBox="1"/>
          <p:nvPr/>
        </p:nvSpPr>
        <p:spPr>
          <a:xfrm>
            <a:off x="6120600" y="2996925"/>
            <a:ext cx="30975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solidFill>
                  <a:schemeClr val="accent1"/>
                </a:solidFill>
                <a:latin typeface="Lato"/>
                <a:ea typeface="Lato"/>
                <a:cs typeface="Lato"/>
                <a:sym typeface="Lato"/>
              </a:rPr>
              <a:t>Returns relative path for GUI image rendering </a:t>
            </a:r>
            <a:endParaRPr sz="1300">
              <a:solidFill>
                <a:schemeClr val="accent1"/>
              </a:solidFill>
              <a:latin typeface="Lato"/>
              <a:ea typeface="Lato"/>
              <a:cs typeface="Lato"/>
              <a:sym typeface="Lato"/>
            </a:endParaRPr>
          </a:p>
          <a:p>
            <a:pPr indent="0" lvl="0" marL="0" rtl="0" algn="l">
              <a:spcBef>
                <a:spcPts val="0"/>
              </a:spcBef>
              <a:spcAft>
                <a:spcPts val="0"/>
              </a:spcAft>
              <a:buNone/>
            </a:pPr>
            <a:r>
              <a:rPr lang="zh-TW" sz="1300">
                <a:solidFill>
                  <a:schemeClr val="accent1"/>
                </a:solidFill>
                <a:latin typeface="Lato"/>
                <a:ea typeface="Lato"/>
                <a:cs typeface="Lato"/>
                <a:sym typeface="Lato"/>
              </a:rPr>
              <a:t>(e.g.,"assets/cards/jack_of_hearts.png")</a:t>
            </a:r>
            <a:r>
              <a:rPr b="1" lang="zh-TW" sz="1300">
                <a:solidFill>
                  <a:schemeClr val="accent1"/>
                </a:solidFill>
                <a:latin typeface="Lato"/>
                <a:ea typeface="Lato"/>
                <a:cs typeface="Lato"/>
                <a:sym typeface="Lato"/>
              </a:rPr>
              <a:t> </a:t>
            </a:r>
            <a:endParaRPr b="1" sz="1300">
              <a:solidFill>
                <a:schemeClr val="accent1"/>
              </a:solidFill>
              <a:latin typeface="Lato"/>
              <a:ea typeface="Lato"/>
              <a:cs typeface="Lato"/>
              <a:sym typeface="Lato"/>
            </a:endParaRPr>
          </a:p>
        </p:txBody>
      </p:sp>
      <p:sp>
        <p:nvSpPr>
          <p:cNvPr id="165" name="Google Shape;165;p23"/>
          <p:cNvSpPr/>
          <p:nvPr/>
        </p:nvSpPr>
        <p:spPr>
          <a:xfrm>
            <a:off x="849600" y="2997000"/>
            <a:ext cx="1843200" cy="172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6" name="Google Shape;166;p23"/>
          <p:cNvSpPr/>
          <p:nvPr/>
        </p:nvSpPr>
        <p:spPr>
          <a:xfrm>
            <a:off x="799200" y="3302475"/>
            <a:ext cx="2376000" cy="174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67" name="Google Shape;167;p23"/>
          <p:cNvCxnSpPr>
            <a:stCxn id="162" idx="1"/>
            <a:endCxn id="163" idx="1"/>
          </p:cNvCxnSpPr>
          <p:nvPr/>
        </p:nvCxnSpPr>
        <p:spPr>
          <a:xfrm>
            <a:off x="5473800" y="2379000"/>
            <a:ext cx="684000" cy="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23"/>
          <p:cNvCxnSpPr>
            <a:stCxn id="161" idx="3"/>
            <a:endCxn id="164" idx="1"/>
          </p:cNvCxnSpPr>
          <p:nvPr/>
        </p:nvCxnSpPr>
        <p:spPr>
          <a:xfrm>
            <a:off x="5850749" y="3389475"/>
            <a:ext cx="270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4" title="UML_Deck_final_fixed.png"/>
          <p:cNvPicPr preferRelativeResize="0"/>
          <p:nvPr/>
        </p:nvPicPr>
        <p:blipFill>
          <a:blip r:embed="rId3">
            <a:alphaModFix/>
          </a:blip>
          <a:stretch>
            <a:fillRect/>
          </a:stretch>
        </p:blipFill>
        <p:spPr>
          <a:xfrm>
            <a:off x="718200" y="2382613"/>
            <a:ext cx="1800000" cy="1000678"/>
          </a:xfrm>
          <a:prstGeom prst="rect">
            <a:avLst/>
          </a:prstGeom>
          <a:noFill/>
          <a:ln>
            <a:noFill/>
          </a:ln>
        </p:spPr>
      </p:pic>
      <p:pic>
        <p:nvPicPr>
          <p:cNvPr id="174" name="Google Shape;174;p24" title="UML_Deck_final_fixed.png"/>
          <p:cNvPicPr preferRelativeResize="0"/>
          <p:nvPr/>
        </p:nvPicPr>
        <p:blipFill>
          <a:blip r:embed="rId3">
            <a:alphaModFix/>
          </a:blip>
          <a:stretch>
            <a:fillRect/>
          </a:stretch>
        </p:blipFill>
        <p:spPr>
          <a:xfrm>
            <a:off x="718200" y="2382613"/>
            <a:ext cx="1800000" cy="1000678"/>
          </a:xfrm>
          <a:prstGeom prst="rect">
            <a:avLst/>
          </a:prstGeom>
          <a:noFill/>
          <a:ln>
            <a:noFill/>
          </a:ln>
        </p:spPr>
      </p:pic>
      <p:sp>
        <p:nvSpPr>
          <p:cNvPr id="175" name="Google Shape;175;p2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rPr lang="zh-TW" sz="2000">
                <a:solidFill>
                  <a:schemeClr val="accent1"/>
                </a:solidFill>
                <a:latin typeface="Lato"/>
                <a:ea typeface="Lato"/>
                <a:cs typeface="Lato"/>
                <a:sym typeface="Lato"/>
              </a:rPr>
              <a:t>Methodology - class overview</a:t>
            </a:r>
            <a:endParaRPr sz="2040"/>
          </a:p>
        </p:txBody>
      </p:sp>
      <p:sp>
        <p:nvSpPr>
          <p:cNvPr id="176" name="Google Shape;176;p24"/>
          <p:cNvSpPr txBox="1"/>
          <p:nvPr/>
        </p:nvSpPr>
        <p:spPr>
          <a:xfrm>
            <a:off x="5473800" y="2109600"/>
            <a:ext cx="3456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1000">
              <a:solidFill>
                <a:srgbClr val="5F826B"/>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77" name="Google Shape;177;p24"/>
          <p:cNvSpPr txBox="1"/>
          <p:nvPr/>
        </p:nvSpPr>
        <p:spPr>
          <a:xfrm>
            <a:off x="6451200" y="2085563"/>
            <a:ext cx="25992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solidFill>
                  <a:schemeClr val="accent1"/>
                </a:solidFill>
                <a:latin typeface="Lato"/>
                <a:ea typeface="Lato"/>
                <a:cs typeface="Lato"/>
                <a:sym typeface="Lato"/>
              </a:rPr>
              <a:t>● Deck(): Initializes 52 cards from 4 suits and values 1–13  </a:t>
            </a:r>
            <a:endParaRPr sz="1300">
              <a:solidFill>
                <a:schemeClr val="accent1"/>
              </a:solidFill>
              <a:latin typeface="Lato"/>
              <a:ea typeface="Lato"/>
              <a:cs typeface="Lato"/>
              <a:sym typeface="Lato"/>
            </a:endParaRPr>
          </a:p>
          <a:p>
            <a:pPr indent="0" lvl="0" marL="0" rtl="0" algn="l">
              <a:spcBef>
                <a:spcPts val="0"/>
              </a:spcBef>
              <a:spcAft>
                <a:spcPts val="0"/>
              </a:spcAft>
              <a:buNone/>
            </a:pPr>
            <a:r>
              <a:rPr lang="zh-TW" sz="1300">
                <a:solidFill>
                  <a:schemeClr val="accent1"/>
                </a:solidFill>
                <a:latin typeface="Lato"/>
                <a:ea typeface="Lato"/>
                <a:cs typeface="Lato"/>
                <a:sym typeface="Lato"/>
              </a:rPr>
              <a:t>● Collections.shuffle() ensures randomness  </a:t>
            </a:r>
            <a:endParaRPr sz="1300">
              <a:solidFill>
                <a:schemeClr val="accent1"/>
              </a:solidFill>
              <a:latin typeface="Lato"/>
              <a:ea typeface="Lato"/>
              <a:cs typeface="Lato"/>
              <a:sym typeface="Lato"/>
            </a:endParaRPr>
          </a:p>
        </p:txBody>
      </p:sp>
      <p:sp>
        <p:nvSpPr>
          <p:cNvPr id="178" name="Google Shape;178;p24"/>
          <p:cNvSpPr txBox="1"/>
          <p:nvPr/>
        </p:nvSpPr>
        <p:spPr>
          <a:xfrm>
            <a:off x="2669400" y="3563875"/>
            <a:ext cx="2599200" cy="985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1"/>
              </a:buClr>
              <a:buSzPts val="1300"/>
              <a:buFont typeface="Lato"/>
              <a:buChar char="●"/>
            </a:pPr>
            <a:r>
              <a:rPr lang="zh-TW" sz="1300">
                <a:solidFill>
                  <a:schemeClr val="accent1"/>
                </a:solidFill>
                <a:latin typeface="Lato"/>
                <a:ea typeface="Lato"/>
                <a:cs typeface="Lato"/>
                <a:sym typeface="Lato"/>
              </a:rPr>
              <a:t>Removes and returns the top card</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Char char="●"/>
            </a:pPr>
            <a:r>
              <a:rPr lang="zh-TW" sz="1300">
                <a:solidFill>
                  <a:schemeClr val="accent1"/>
                </a:solidFill>
                <a:latin typeface="Lato"/>
                <a:ea typeface="Lato"/>
                <a:cs typeface="Lato"/>
                <a:sym typeface="Lato"/>
              </a:rPr>
              <a:t>Throws exception if deck is empty</a:t>
            </a:r>
            <a:endParaRPr sz="1300">
              <a:solidFill>
                <a:schemeClr val="accent1"/>
              </a:solidFill>
              <a:latin typeface="Lato"/>
              <a:ea typeface="Lato"/>
              <a:cs typeface="Lato"/>
              <a:sym typeface="Lato"/>
            </a:endParaRPr>
          </a:p>
        </p:txBody>
      </p:sp>
      <p:sp>
        <p:nvSpPr>
          <p:cNvPr id="179" name="Google Shape;179;p24"/>
          <p:cNvSpPr/>
          <p:nvPr/>
        </p:nvSpPr>
        <p:spPr>
          <a:xfrm>
            <a:off x="793800" y="3110100"/>
            <a:ext cx="1648800" cy="174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0" name="Google Shape;180;p24"/>
          <p:cNvSpPr/>
          <p:nvPr/>
        </p:nvSpPr>
        <p:spPr>
          <a:xfrm>
            <a:off x="793800" y="2953200"/>
            <a:ext cx="842400" cy="156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81" name="Google Shape;181;p24"/>
          <p:cNvCxnSpPr>
            <a:stCxn id="182" idx="3"/>
            <a:endCxn id="177" idx="1"/>
          </p:cNvCxnSpPr>
          <p:nvPr/>
        </p:nvCxnSpPr>
        <p:spPr>
          <a:xfrm>
            <a:off x="6083388" y="2578161"/>
            <a:ext cx="367800" cy="0"/>
          </a:xfrm>
          <a:prstGeom prst="straightConnector1">
            <a:avLst/>
          </a:prstGeom>
          <a:noFill/>
          <a:ln cap="flat" cmpd="sng" w="9525">
            <a:solidFill>
              <a:schemeClr val="dk2"/>
            </a:solidFill>
            <a:prstDash val="solid"/>
            <a:round/>
            <a:headEnd len="med" w="med" type="none"/>
            <a:tailEnd len="med" w="med" type="triangle"/>
          </a:ln>
        </p:spPr>
      </p:cxnSp>
      <p:cxnSp>
        <p:nvCxnSpPr>
          <p:cNvPr id="183" name="Google Shape;183;p24"/>
          <p:cNvCxnSpPr>
            <a:stCxn id="184" idx="1"/>
            <a:endCxn id="178" idx="3"/>
          </p:cNvCxnSpPr>
          <p:nvPr/>
        </p:nvCxnSpPr>
        <p:spPr>
          <a:xfrm rot="10800000">
            <a:off x="5268600" y="4056473"/>
            <a:ext cx="547200" cy="0"/>
          </a:xfrm>
          <a:prstGeom prst="straightConnector1">
            <a:avLst/>
          </a:prstGeom>
          <a:noFill/>
          <a:ln cap="flat" cmpd="sng" w="9525">
            <a:solidFill>
              <a:schemeClr val="dk2"/>
            </a:solidFill>
            <a:prstDash val="solid"/>
            <a:round/>
            <a:headEnd len="med" w="med" type="none"/>
            <a:tailEnd len="med" w="med" type="triangle"/>
          </a:ln>
        </p:spPr>
      </p:cxnSp>
      <p:pic>
        <p:nvPicPr>
          <p:cNvPr id="182" name="Google Shape;182;p24"/>
          <p:cNvPicPr preferRelativeResize="0"/>
          <p:nvPr/>
        </p:nvPicPr>
        <p:blipFill>
          <a:blip r:embed="rId4">
            <a:alphaModFix/>
          </a:blip>
          <a:stretch>
            <a:fillRect/>
          </a:stretch>
        </p:blipFill>
        <p:spPr>
          <a:xfrm>
            <a:off x="3515063" y="1766999"/>
            <a:ext cx="2568325" cy="1622323"/>
          </a:xfrm>
          <a:prstGeom prst="rect">
            <a:avLst/>
          </a:prstGeom>
          <a:noFill/>
          <a:ln>
            <a:noFill/>
          </a:ln>
        </p:spPr>
      </p:pic>
      <p:pic>
        <p:nvPicPr>
          <p:cNvPr id="184" name="Google Shape;184;p24"/>
          <p:cNvPicPr preferRelativeResize="0"/>
          <p:nvPr/>
        </p:nvPicPr>
        <p:blipFill>
          <a:blip r:embed="rId5">
            <a:alphaModFix/>
          </a:blip>
          <a:stretch>
            <a:fillRect/>
          </a:stretch>
        </p:blipFill>
        <p:spPr>
          <a:xfrm>
            <a:off x="5815800" y="3284233"/>
            <a:ext cx="2772001" cy="15444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5" title="UML_Dealer_final_fixed.png"/>
          <p:cNvPicPr preferRelativeResize="0"/>
          <p:nvPr/>
        </p:nvPicPr>
        <p:blipFill>
          <a:blip r:embed="rId3">
            <a:alphaModFix/>
          </a:blip>
          <a:stretch>
            <a:fillRect/>
          </a:stretch>
        </p:blipFill>
        <p:spPr>
          <a:xfrm>
            <a:off x="772250" y="3887850"/>
            <a:ext cx="2493744" cy="1013850"/>
          </a:xfrm>
          <a:prstGeom prst="rect">
            <a:avLst/>
          </a:prstGeom>
          <a:noFill/>
          <a:ln>
            <a:noFill/>
          </a:ln>
        </p:spPr>
      </p:pic>
      <p:pic>
        <p:nvPicPr>
          <p:cNvPr id="190" name="Google Shape;190;p25" title="UML_Player_final_fixed.png"/>
          <p:cNvPicPr preferRelativeResize="0"/>
          <p:nvPr/>
        </p:nvPicPr>
        <p:blipFill>
          <a:blip r:embed="rId4">
            <a:alphaModFix/>
          </a:blip>
          <a:stretch>
            <a:fillRect/>
          </a:stretch>
        </p:blipFill>
        <p:spPr>
          <a:xfrm>
            <a:off x="759125" y="1853850"/>
            <a:ext cx="2520000" cy="1674000"/>
          </a:xfrm>
          <a:prstGeom prst="rect">
            <a:avLst/>
          </a:prstGeom>
          <a:noFill/>
          <a:ln>
            <a:noFill/>
          </a:ln>
        </p:spPr>
      </p:pic>
      <p:sp>
        <p:nvSpPr>
          <p:cNvPr id="191" name="Google Shape;191;p2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rPr lang="zh-TW" sz="2000">
                <a:solidFill>
                  <a:schemeClr val="accent1"/>
                </a:solidFill>
                <a:latin typeface="Lato"/>
                <a:ea typeface="Lato"/>
                <a:cs typeface="Lato"/>
                <a:sym typeface="Lato"/>
              </a:rPr>
              <a:t>Methodology - class overview</a:t>
            </a:r>
            <a:endParaRPr sz="2040"/>
          </a:p>
        </p:txBody>
      </p:sp>
      <p:sp>
        <p:nvSpPr>
          <p:cNvPr id="192" name="Google Shape;192;p25"/>
          <p:cNvSpPr txBox="1"/>
          <p:nvPr/>
        </p:nvSpPr>
        <p:spPr>
          <a:xfrm>
            <a:off x="5473800" y="2109600"/>
            <a:ext cx="3456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1000">
              <a:solidFill>
                <a:srgbClr val="5F826B"/>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93" name="Google Shape;193;p25"/>
          <p:cNvSpPr txBox="1"/>
          <p:nvPr/>
        </p:nvSpPr>
        <p:spPr>
          <a:xfrm>
            <a:off x="5292900" y="787500"/>
            <a:ext cx="3636900" cy="2339700"/>
          </a:xfrm>
          <a:prstGeom prst="rect">
            <a:avLst/>
          </a:prstGeom>
          <a:noFill/>
          <a:ln>
            <a:noFill/>
          </a:ln>
        </p:spPr>
        <p:txBody>
          <a:bodyPr anchorCtr="0" anchor="t" bIns="91425" lIns="91425" spcFirstLastPara="1" rIns="91425" wrap="square" tIns="91425">
            <a:spAutoFit/>
          </a:bodyPr>
          <a:lstStyle/>
          <a:p>
            <a:pPr indent="0" lvl="0" marL="381000" marR="381000" rtl="0" algn="l">
              <a:lnSpc>
                <a:spcPct val="100000"/>
              </a:lnSpc>
              <a:spcBef>
                <a:spcPts val="0"/>
              </a:spcBef>
              <a:spcAft>
                <a:spcPts val="0"/>
              </a:spcAft>
              <a:buNone/>
            </a:pPr>
            <a:r>
              <a:rPr b="1" lang="zh-TW" sz="1200">
                <a:solidFill>
                  <a:srgbClr val="E69138"/>
                </a:solidFill>
                <a:latin typeface="Lato"/>
                <a:ea typeface="Lato"/>
                <a:cs typeface="Lato"/>
                <a:sym typeface="Lato"/>
              </a:rPr>
              <a:t>Scoring Logic with Usable Ace Handling</a:t>
            </a:r>
            <a:endParaRPr b="1" sz="1200">
              <a:solidFill>
                <a:srgbClr val="E69138"/>
              </a:solidFill>
              <a:latin typeface="Lato"/>
              <a:ea typeface="Lato"/>
              <a:cs typeface="Lato"/>
              <a:sym typeface="Lato"/>
            </a:endParaRPr>
          </a:p>
          <a:p>
            <a:pPr indent="-292100" lvl="0" marL="457200" rtl="0" algn="l">
              <a:lnSpc>
                <a:spcPct val="100000"/>
              </a:lnSpc>
              <a:spcBef>
                <a:spcPts val="0"/>
              </a:spcBef>
              <a:spcAft>
                <a:spcPts val="0"/>
              </a:spcAft>
              <a:buClr>
                <a:srgbClr val="E69138"/>
              </a:buClr>
              <a:buSzPts val="1000"/>
              <a:buChar char="●"/>
            </a:pPr>
            <a:r>
              <a:rPr lang="zh-TW" sz="1200">
                <a:solidFill>
                  <a:schemeClr val="accent1"/>
                </a:solidFill>
                <a:latin typeface="Lato"/>
                <a:ea typeface="Lato"/>
                <a:cs typeface="Lato"/>
                <a:sym typeface="Lato"/>
              </a:rPr>
              <a:t>Calculates the total value of the player's hand</a:t>
            </a:r>
            <a:endParaRPr sz="1200">
              <a:solidFill>
                <a:schemeClr val="accent1"/>
              </a:solidFill>
              <a:latin typeface="Lato"/>
              <a:ea typeface="Lato"/>
              <a:cs typeface="Lato"/>
              <a:sym typeface="Lato"/>
            </a:endParaRPr>
          </a:p>
          <a:p>
            <a:pPr indent="-292100" lvl="0" marL="457200" rtl="0" algn="l">
              <a:lnSpc>
                <a:spcPct val="100000"/>
              </a:lnSpc>
              <a:spcBef>
                <a:spcPts val="0"/>
              </a:spcBef>
              <a:spcAft>
                <a:spcPts val="0"/>
              </a:spcAft>
              <a:buClr>
                <a:srgbClr val="E69138"/>
              </a:buClr>
              <a:buSzPts val="1000"/>
              <a:buChar char="●"/>
            </a:pPr>
            <a:r>
              <a:rPr lang="zh-TW" sz="1200">
                <a:solidFill>
                  <a:schemeClr val="accent1"/>
                </a:solidFill>
                <a:latin typeface="Lato"/>
                <a:ea typeface="Lato"/>
                <a:cs typeface="Lato"/>
                <a:sym typeface="Lato"/>
              </a:rPr>
              <a:t>Counts Aces and determines if one can be used as 11 without busting</a:t>
            </a:r>
            <a:endParaRPr sz="1200">
              <a:solidFill>
                <a:schemeClr val="accent1"/>
              </a:solidFill>
              <a:latin typeface="Lato"/>
              <a:ea typeface="Lato"/>
              <a:cs typeface="Lato"/>
              <a:sym typeface="Lato"/>
            </a:endParaRPr>
          </a:p>
          <a:p>
            <a:pPr indent="-292100" lvl="0" marL="457200" rtl="0" algn="l">
              <a:lnSpc>
                <a:spcPct val="100000"/>
              </a:lnSpc>
              <a:spcBef>
                <a:spcPts val="0"/>
              </a:spcBef>
              <a:spcAft>
                <a:spcPts val="0"/>
              </a:spcAft>
              <a:buClr>
                <a:srgbClr val="E69138"/>
              </a:buClr>
              <a:buSzPts val="1000"/>
              <a:buChar char="●"/>
            </a:pPr>
            <a:r>
              <a:rPr lang="zh-TW" sz="1200">
                <a:solidFill>
                  <a:schemeClr val="accent1"/>
                </a:solidFill>
                <a:latin typeface="Lato"/>
                <a:ea typeface="Lato"/>
                <a:cs typeface="Lato"/>
                <a:sym typeface="Lato"/>
              </a:rPr>
              <a:t>Applies 'usable Ace' logic to maximize the score</a:t>
            </a:r>
            <a:endParaRPr sz="1200">
              <a:solidFill>
                <a:schemeClr val="accent1"/>
              </a:solidFill>
              <a:latin typeface="Lato"/>
              <a:ea typeface="Lato"/>
              <a:cs typeface="Lato"/>
              <a:sym typeface="Lato"/>
            </a:endParaRPr>
          </a:p>
          <a:p>
            <a:pPr indent="-292100" lvl="0" marL="457200" rtl="0" algn="l">
              <a:lnSpc>
                <a:spcPct val="100000"/>
              </a:lnSpc>
              <a:spcBef>
                <a:spcPts val="0"/>
              </a:spcBef>
              <a:spcAft>
                <a:spcPts val="0"/>
              </a:spcAft>
              <a:buClr>
                <a:srgbClr val="E69138"/>
              </a:buClr>
              <a:buSzPts val="1000"/>
              <a:buChar char="●"/>
            </a:pPr>
            <a:r>
              <a:rPr lang="zh-TW" sz="1200">
                <a:solidFill>
                  <a:schemeClr val="accent1"/>
                </a:solidFill>
                <a:latin typeface="Lato"/>
                <a:ea typeface="Lato"/>
                <a:cs typeface="Lato"/>
                <a:sym typeface="Lato"/>
              </a:rPr>
              <a:t>Returns a two-element array:</a:t>
            </a:r>
            <a:endParaRPr sz="1200">
              <a:solidFill>
                <a:schemeClr val="accent1"/>
              </a:solidFill>
              <a:latin typeface="Lato"/>
              <a:ea typeface="Lato"/>
              <a:cs typeface="Lato"/>
              <a:sym typeface="Lato"/>
            </a:endParaRPr>
          </a:p>
          <a:p>
            <a:pPr indent="-285750" lvl="1" marL="914400" rtl="0" algn="l">
              <a:lnSpc>
                <a:spcPct val="100000"/>
              </a:lnSpc>
              <a:spcBef>
                <a:spcPts val="0"/>
              </a:spcBef>
              <a:spcAft>
                <a:spcPts val="0"/>
              </a:spcAft>
              <a:buSzPts val="900"/>
              <a:buChar char="○"/>
            </a:pPr>
            <a:r>
              <a:rPr b="1" lang="zh-TW" sz="1100">
                <a:solidFill>
                  <a:schemeClr val="accent1"/>
                </a:solidFill>
                <a:latin typeface="Lato"/>
                <a:ea typeface="Lato"/>
                <a:cs typeface="Lato"/>
                <a:sym typeface="Lato"/>
              </a:rPr>
              <a:t>Index 0:</a:t>
            </a:r>
            <a:r>
              <a:rPr lang="zh-TW" sz="1100">
                <a:solidFill>
                  <a:schemeClr val="accent1"/>
                </a:solidFill>
                <a:latin typeface="Lato"/>
                <a:ea typeface="Lato"/>
                <a:cs typeface="Lato"/>
                <a:sym typeface="Lato"/>
              </a:rPr>
              <a:t> total hand value (with Ace as 11 if possible)</a:t>
            </a:r>
            <a:endParaRPr sz="1100">
              <a:solidFill>
                <a:schemeClr val="accent1"/>
              </a:solidFill>
              <a:latin typeface="Lato"/>
              <a:ea typeface="Lato"/>
              <a:cs typeface="Lato"/>
              <a:sym typeface="Lato"/>
            </a:endParaRPr>
          </a:p>
          <a:p>
            <a:pPr indent="-285750" lvl="1" marL="914400" rtl="0" algn="l">
              <a:lnSpc>
                <a:spcPct val="100000"/>
              </a:lnSpc>
              <a:spcBef>
                <a:spcPts val="0"/>
              </a:spcBef>
              <a:spcAft>
                <a:spcPts val="1200"/>
              </a:spcAft>
              <a:buSzPts val="900"/>
              <a:buChar char="○"/>
            </a:pPr>
            <a:r>
              <a:rPr b="1" lang="zh-TW" sz="1100">
                <a:solidFill>
                  <a:schemeClr val="accent1"/>
                </a:solidFill>
                <a:latin typeface="Lato"/>
                <a:ea typeface="Lato"/>
                <a:cs typeface="Lato"/>
                <a:sym typeface="Lato"/>
              </a:rPr>
              <a:t>Index 1: </a:t>
            </a:r>
            <a:r>
              <a:rPr lang="zh-TW" sz="1100">
                <a:solidFill>
                  <a:schemeClr val="accent1"/>
                </a:solidFill>
                <a:latin typeface="Lato"/>
                <a:ea typeface="Lato"/>
                <a:cs typeface="Lato"/>
                <a:sym typeface="Lato"/>
              </a:rPr>
              <a:t>flag for usable Ace (1 = usable, 0 = not usable)</a:t>
            </a:r>
            <a:endParaRPr sz="900">
              <a:solidFill>
                <a:schemeClr val="accent1"/>
              </a:solidFill>
              <a:latin typeface="Lato"/>
              <a:ea typeface="Lato"/>
              <a:cs typeface="Lato"/>
              <a:sym typeface="Lato"/>
            </a:endParaRPr>
          </a:p>
        </p:txBody>
      </p:sp>
      <p:sp>
        <p:nvSpPr>
          <p:cNvPr id="194" name="Google Shape;194;p25"/>
          <p:cNvSpPr txBox="1"/>
          <p:nvPr/>
        </p:nvSpPr>
        <p:spPr>
          <a:xfrm>
            <a:off x="3368525" y="3347350"/>
            <a:ext cx="22734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100">
                <a:solidFill>
                  <a:schemeClr val="accent1"/>
                </a:solidFill>
                <a:latin typeface="Lato"/>
                <a:ea typeface="Lato"/>
                <a:cs typeface="Lato"/>
                <a:sym typeface="Lato"/>
              </a:rPr>
              <a:t>The Dealer class extends Player class to add dealer specific behaviors</a:t>
            </a:r>
            <a:endParaRPr sz="1100">
              <a:solidFill>
                <a:schemeClr val="accent1"/>
              </a:solidFill>
              <a:latin typeface="Lato"/>
              <a:ea typeface="Lato"/>
              <a:cs typeface="Lato"/>
              <a:sym typeface="Lato"/>
            </a:endParaRPr>
          </a:p>
          <a:p>
            <a:pPr indent="-298450" lvl="0" marL="457200" rtl="0" algn="l">
              <a:spcBef>
                <a:spcPts val="0"/>
              </a:spcBef>
              <a:spcAft>
                <a:spcPts val="0"/>
              </a:spcAft>
              <a:buClr>
                <a:schemeClr val="accent1"/>
              </a:buClr>
              <a:buSzPts val="1100"/>
              <a:buFont typeface="Lato"/>
              <a:buChar char="●"/>
            </a:pPr>
            <a:r>
              <a:rPr lang="zh-TW" sz="1100">
                <a:solidFill>
                  <a:schemeClr val="accent1"/>
                </a:solidFill>
                <a:latin typeface="Lato"/>
                <a:ea typeface="Lato"/>
                <a:cs typeface="Lato"/>
                <a:sym typeface="Lato"/>
              </a:rPr>
              <a:t>revealCard(): </a:t>
            </a:r>
            <a:endParaRPr sz="1100">
              <a:solidFill>
                <a:schemeClr val="accent1"/>
              </a:solidFill>
              <a:latin typeface="Lato"/>
              <a:ea typeface="Lato"/>
              <a:cs typeface="Lato"/>
              <a:sym typeface="Lato"/>
            </a:endParaRPr>
          </a:p>
          <a:p>
            <a:pPr indent="0" lvl="0" marL="457200" rtl="0" algn="l">
              <a:spcBef>
                <a:spcPts val="0"/>
              </a:spcBef>
              <a:spcAft>
                <a:spcPts val="0"/>
              </a:spcAft>
              <a:buNone/>
            </a:pPr>
            <a:r>
              <a:rPr lang="zh-TW" sz="1100">
                <a:solidFill>
                  <a:schemeClr val="accent1"/>
                </a:solidFill>
                <a:latin typeface="Lato"/>
                <a:ea typeface="Lato"/>
                <a:cs typeface="Lato"/>
                <a:sym typeface="Lato"/>
              </a:rPr>
              <a:t>toggle the hidden second card</a:t>
            </a:r>
            <a:endParaRPr sz="1100">
              <a:solidFill>
                <a:schemeClr val="accent1"/>
              </a:solidFill>
              <a:latin typeface="Lato"/>
              <a:ea typeface="Lato"/>
              <a:cs typeface="Lato"/>
              <a:sym typeface="Lato"/>
            </a:endParaRPr>
          </a:p>
          <a:p>
            <a:pPr indent="-298450" lvl="0" marL="457200" rtl="0" algn="l">
              <a:spcBef>
                <a:spcPts val="0"/>
              </a:spcBef>
              <a:spcAft>
                <a:spcPts val="0"/>
              </a:spcAft>
              <a:buClr>
                <a:schemeClr val="accent1"/>
              </a:buClr>
              <a:buSzPts val="1100"/>
              <a:buFont typeface="Lato"/>
              <a:buChar char="●"/>
            </a:pPr>
            <a:r>
              <a:rPr lang="zh-TW" sz="1100">
                <a:solidFill>
                  <a:schemeClr val="accent1"/>
                </a:solidFill>
                <a:latin typeface="Lato"/>
                <a:ea typeface="Lato"/>
                <a:cs typeface="Lato"/>
                <a:sym typeface="Lato"/>
              </a:rPr>
              <a:t>getVisibleCardValue() :</a:t>
            </a:r>
            <a:endParaRPr sz="1100">
              <a:solidFill>
                <a:schemeClr val="accent1"/>
              </a:solidFill>
              <a:latin typeface="Lato"/>
              <a:ea typeface="Lato"/>
              <a:cs typeface="Lato"/>
              <a:sym typeface="Lato"/>
            </a:endParaRPr>
          </a:p>
          <a:p>
            <a:pPr indent="0" lvl="0" marL="457200" rtl="0" algn="l">
              <a:spcBef>
                <a:spcPts val="0"/>
              </a:spcBef>
              <a:spcAft>
                <a:spcPts val="0"/>
              </a:spcAft>
              <a:buNone/>
            </a:pPr>
            <a:r>
              <a:rPr lang="zh-TW" sz="1100">
                <a:solidFill>
                  <a:schemeClr val="accent1"/>
                </a:solidFill>
                <a:latin typeface="Lato"/>
                <a:ea typeface="Lato"/>
                <a:cs typeface="Lato"/>
                <a:sym typeface="Lato"/>
              </a:rPr>
              <a:t>expose the visible card's value for player decision-making</a:t>
            </a:r>
            <a:endParaRPr sz="1300">
              <a:solidFill>
                <a:schemeClr val="accent1"/>
              </a:solidFill>
              <a:latin typeface="Lato"/>
              <a:ea typeface="Lato"/>
              <a:cs typeface="Lato"/>
              <a:sym typeface="Lato"/>
            </a:endParaRPr>
          </a:p>
        </p:txBody>
      </p:sp>
      <p:sp>
        <p:nvSpPr>
          <p:cNvPr id="195" name="Google Shape;195;p25"/>
          <p:cNvSpPr/>
          <p:nvPr/>
        </p:nvSpPr>
        <p:spPr>
          <a:xfrm>
            <a:off x="873000" y="2872500"/>
            <a:ext cx="2107800" cy="209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6" name="Google Shape;196;p25"/>
          <p:cNvSpPr/>
          <p:nvPr/>
        </p:nvSpPr>
        <p:spPr>
          <a:xfrm>
            <a:off x="882425" y="4450800"/>
            <a:ext cx="2273400" cy="380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97" name="Google Shape;197;p25"/>
          <p:cNvCxnSpPr>
            <a:stCxn id="195" idx="3"/>
            <a:endCxn id="193" idx="1"/>
          </p:cNvCxnSpPr>
          <p:nvPr/>
        </p:nvCxnSpPr>
        <p:spPr>
          <a:xfrm flipH="1" rot="10800000">
            <a:off x="2980800" y="1957350"/>
            <a:ext cx="2312100" cy="1019700"/>
          </a:xfrm>
          <a:prstGeom prst="straightConnector1">
            <a:avLst/>
          </a:prstGeom>
          <a:noFill/>
          <a:ln cap="flat" cmpd="sng" w="9525">
            <a:solidFill>
              <a:schemeClr val="dk2"/>
            </a:solidFill>
            <a:prstDash val="solid"/>
            <a:round/>
            <a:headEnd len="med" w="med" type="none"/>
            <a:tailEnd len="med" w="med" type="triangle"/>
          </a:ln>
        </p:spPr>
      </p:cxnSp>
      <p:cxnSp>
        <p:nvCxnSpPr>
          <p:cNvPr id="198" name="Google Shape;198;p25"/>
          <p:cNvCxnSpPr>
            <a:stCxn id="196" idx="3"/>
            <a:endCxn id="194" idx="1"/>
          </p:cNvCxnSpPr>
          <p:nvPr/>
        </p:nvCxnSpPr>
        <p:spPr>
          <a:xfrm flipH="1" rot="10800000">
            <a:off x="3155825" y="4286100"/>
            <a:ext cx="212700" cy="354900"/>
          </a:xfrm>
          <a:prstGeom prst="straightConnector1">
            <a:avLst/>
          </a:prstGeom>
          <a:noFill/>
          <a:ln cap="flat" cmpd="sng" w="9525">
            <a:solidFill>
              <a:schemeClr val="dk2"/>
            </a:solidFill>
            <a:prstDash val="solid"/>
            <a:round/>
            <a:headEnd len="med" w="med" type="none"/>
            <a:tailEnd len="med" w="med" type="triangle"/>
          </a:ln>
        </p:spPr>
      </p:cxnSp>
      <p:grpSp>
        <p:nvGrpSpPr>
          <p:cNvPr id="199" name="Google Shape;199;p25"/>
          <p:cNvGrpSpPr/>
          <p:nvPr/>
        </p:nvGrpSpPr>
        <p:grpSpPr>
          <a:xfrm>
            <a:off x="1983725" y="3495975"/>
            <a:ext cx="70800" cy="422700"/>
            <a:chOff x="1983725" y="3465150"/>
            <a:chExt cx="70800" cy="422700"/>
          </a:xfrm>
        </p:grpSpPr>
        <p:cxnSp>
          <p:nvCxnSpPr>
            <p:cNvPr id="200" name="Google Shape;200;p25"/>
            <p:cNvCxnSpPr/>
            <p:nvPr/>
          </p:nvCxnSpPr>
          <p:spPr>
            <a:xfrm rot="10800000">
              <a:off x="2019125" y="3527850"/>
              <a:ext cx="0" cy="360000"/>
            </a:xfrm>
            <a:prstGeom prst="straightConnector1">
              <a:avLst/>
            </a:prstGeom>
            <a:noFill/>
            <a:ln cap="flat" cmpd="sng" w="9525">
              <a:solidFill>
                <a:schemeClr val="dk2"/>
              </a:solidFill>
              <a:prstDash val="solid"/>
              <a:round/>
              <a:headEnd len="med" w="med" type="none"/>
              <a:tailEnd len="med" w="med" type="none"/>
            </a:ln>
          </p:spPr>
        </p:cxnSp>
        <p:sp>
          <p:nvSpPr>
            <p:cNvPr id="201" name="Google Shape;201;p25"/>
            <p:cNvSpPr/>
            <p:nvPr/>
          </p:nvSpPr>
          <p:spPr>
            <a:xfrm>
              <a:off x="1983725" y="3465150"/>
              <a:ext cx="70800" cy="62700"/>
            </a:xfrm>
            <a:prstGeom prst="triangle">
              <a:avLst>
                <a:gd fmla="val 50000" name="adj"/>
              </a:avLst>
            </a:prstGeom>
            <a:noFill/>
            <a:ln cap="flat" cmpd="sng" w="9525">
              <a:solidFill>
                <a:srgbClr val="1E1F2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grpSp>
      <p:pic>
        <p:nvPicPr>
          <p:cNvPr id="202" name="Google Shape;202;p25"/>
          <p:cNvPicPr preferRelativeResize="0"/>
          <p:nvPr/>
        </p:nvPicPr>
        <p:blipFill>
          <a:blip r:embed="rId5">
            <a:alphaModFix/>
          </a:blip>
          <a:stretch>
            <a:fillRect/>
          </a:stretch>
        </p:blipFill>
        <p:spPr>
          <a:xfrm>
            <a:off x="5589299" y="3081603"/>
            <a:ext cx="3340501" cy="19583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6" title="UML_BlackjackGame_updated.png"/>
          <p:cNvPicPr preferRelativeResize="0"/>
          <p:nvPr/>
        </p:nvPicPr>
        <p:blipFill>
          <a:blip r:embed="rId3">
            <a:alphaModFix/>
          </a:blip>
          <a:stretch>
            <a:fillRect/>
          </a:stretch>
        </p:blipFill>
        <p:spPr>
          <a:xfrm>
            <a:off x="901788" y="1897050"/>
            <a:ext cx="2520000" cy="2142000"/>
          </a:xfrm>
          <a:prstGeom prst="rect">
            <a:avLst/>
          </a:prstGeom>
          <a:noFill/>
          <a:ln>
            <a:noFill/>
          </a:ln>
        </p:spPr>
      </p:pic>
      <p:sp>
        <p:nvSpPr>
          <p:cNvPr id="208" name="Google Shape;208;p2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rPr lang="zh-TW" sz="2000">
                <a:solidFill>
                  <a:schemeClr val="accent1"/>
                </a:solidFill>
                <a:latin typeface="Lato"/>
                <a:ea typeface="Lato"/>
                <a:cs typeface="Lato"/>
                <a:sym typeface="Lato"/>
              </a:rPr>
              <a:t>Methodology - class overview</a:t>
            </a:r>
            <a:endParaRPr sz="2040"/>
          </a:p>
        </p:txBody>
      </p:sp>
      <p:sp>
        <p:nvSpPr>
          <p:cNvPr id="209" name="Google Shape;209;p26"/>
          <p:cNvSpPr txBox="1"/>
          <p:nvPr/>
        </p:nvSpPr>
        <p:spPr>
          <a:xfrm>
            <a:off x="5473800" y="2109600"/>
            <a:ext cx="3456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1000">
              <a:solidFill>
                <a:srgbClr val="5F826B"/>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210" name="Google Shape;210;p26"/>
          <p:cNvPicPr preferRelativeResize="0"/>
          <p:nvPr/>
        </p:nvPicPr>
        <p:blipFill>
          <a:blip r:embed="rId4">
            <a:alphaModFix/>
          </a:blip>
          <a:stretch>
            <a:fillRect/>
          </a:stretch>
        </p:blipFill>
        <p:spPr>
          <a:xfrm>
            <a:off x="4413150" y="1853838"/>
            <a:ext cx="3862801" cy="1205475"/>
          </a:xfrm>
          <a:prstGeom prst="rect">
            <a:avLst/>
          </a:prstGeom>
          <a:noFill/>
          <a:ln>
            <a:noFill/>
          </a:ln>
        </p:spPr>
      </p:pic>
      <p:sp>
        <p:nvSpPr>
          <p:cNvPr id="211" name="Google Shape;211;p26"/>
          <p:cNvSpPr txBox="1"/>
          <p:nvPr/>
        </p:nvSpPr>
        <p:spPr>
          <a:xfrm>
            <a:off x="4270950" y="3080400"/>
            <a:ext cx="4147200" cy="19857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E69138"/>
              </a:buClr>
              <a:buSzPts val="1300"/>
              <a:buFont typeface="Lato"/>
              <a:buChar char="●"/>
            </a:pPr>
            <a:r>
              <a:rPr lang="zh-TW" sz="1300">
                <a:solidFill>
                  <a:schemeClr val="accent1"/>
                </a:solidFill>
                <a:latin typeface="Lato"/>
                <a:ea typeface="Lato"/>
                <a:cs typeface="Lato"/>
                <a:sym typeface="Lato"/>
              </a:rPr>
              <a:t>Encapsulates full game state: Deck, Player, Dealer  </a:t>
            </a:r>
            <a:endParaRPr sz="1300">
              <a:solidFill>
                <a:schemeClr val="accent1"/>
              </a:solidFill>
              <a:latin typeface="Lato"/>
              <a:ea typeface="Lato"/>
              <a:cs typeface="Lato"/>
              <a:sym typeface="Lato"/>
            </a:endParaRPr>
          </a:p>
          <a:p>
            <a:pPr indent="-311150" lvl="0" marL="457200" rtl="0" algn="l">
              <a:spcBef>
                <a:spcPts val="0"/>
              </a:spcBef>
              <a:spcAft>
                <a:spcPts val="0"/>
              </a:spcAft>
              <a:buClr>
                <a:srgbClr val="E69138"/>
              </a:buClr>
              <a:buSzPts val="1300"/>
              <a:buFont typeface="Lato"/>
              <a:buChar char="●"/>
            </a:pPr>
            <a:r>
              <a:rPr lang="zh-TW" sz="1300">
                <a:solidFill>
                  <a:schemeClr val="accent1"/>
                </a:solidFill>
                <a:latin typeface="Lato"/>
                <a:ea typeface="Lato"/>
                <a:cs typeface="Lato"/>
                <a:sym typeface="Lato"/>
              </a:rPr>
              <a:t>Public APIs for game control: playerHit(), opponentHit(), reset()  </a:t>
            </a:r>
            <a:endParaRPr sz="1300">
              <a:solidFill>
                <a:schemeClr val="accent1"/>
              </a:solidFill>
              <a:latin typeface="Lato"/>
              <a:ea typeface="Lato"/>
              <a:cs typeface="Lato"/>
              <a:sym typeface="Lato"/>
            </a:endParaRPr>
          </a:p>
          <a:p>
            <a:pPr indent="-311150" lvl="0" marL="457200" rtl="0" algn="l">
              <a:spcBef>
                <a:spcPts val="0"/>
              </a:spcBef>
              <a:spcAft>
                <a:spcPts val="0"/>
              </a:spcAft>
              <a:buClr>
                <a:srgbClr val="E69138"/>
              </a:buClr>
              <a:buSzPts val="1300"/>
              <a:buFont typeface="Lato"/>
              <a:buChar char="●"/>
            </a:pPr>
            <a:r>
              <a:rPr lang="zh-TW" sz="1300">
                <a:solidFill>
                  <a:schemeClr val="accent1"/>
                </a:solidFill>
                <a:latin typeface="Lato"/>
                <a:ea typeface="Lato"/>
                <a:cs typeface="Lato"/>
                <a:sym typeface="Lato"/>
              </a:rPr>
              <a:t>Provides state arrays for AI logic: getPlayerState(), getOpponentState()  </a:t>
            </a:r>
            <a:endParaRPr sz="1300">
              <a:solidFill>
                <a:schemeClr val="accent1"/>
              </a:solidFill>
              <a:latin typeface="Lato"/>
              <a:ea typeface="Lato"/>
              <a:cs typeface="Lato"/>
              <a:sym typeface="Lato"/>
            </a:endParaRPr>
          </a:p>
          <a:p>
            <a:pPr indent="-311150" lvl="0" marL="457200" rtl="0" algn="l">
              <a:spcBef>
                <a:spcPts val="0"/>
              </a:spcBef>
              <a:spcAft>
                <a:spcPts val="0"/>
              </a:spcAft>
              <a:buClr>
                <a:srgbClr val="E69138"/>
              </a:buClr>
              <a:buSzPts val="1300"/>
              <a:buFont typeface="Lato"/>
              <a:buChar char="●"/>
            </a:pPr>
            <a:r>
              <a:rPr lang="zh-TW" sz="1300">
                <a:solidFill>
                  <a:schemeClr val="accent1"/>
                </a:solidFill>
                <a:latin typeface="Lato"/>
                <a:ea typeface="Lato"/>
                <a:cs typeface="Lato"/>
                <a:sym typeface="Lato"/>
              </a:rPr>
              <a:t>Supports GUI with string representations (e.g., getPlayerHandString())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rPr lang="zh-TW" sz="2000">
                <a:solidFill>
                  <a:schemeClr val="accent1"/>
                </a:solidFill>
                <a:latin typeface="Lato"/>
                <a:ea typeface="Lato"/>
                <a:cs typeface="Lato"/>
                <a:sym typeface="Lato"/>
              </a:rPr>
              <a:t>Methodology - class overview</a:t>
            </a:r>
            <a:endParaRPr sz="2040"/>
          </a:p>
        </p:txBody>
      </p:sp>
      <p:sp>
        <p:nvSpPr>
          <p:cNvPr id="217" name="Google Shape;217;p27"/>
          <p:cNvSpPr txBox="1"/>
          <p:nvPr/>
        </p:nvSpPr>
        <p:spPr>
          <a:xfrm>
            <a:off x="5473800" y="2109600"/>
            <a:ext cx="3456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1000">
              <a:solidFill>
                <a:srgbClr val="5F826B"/>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218" name="Google Shape;218;p27" title="UML_AudioPlayer_final_fixed.png"/>
          <p:cNvPicPr preferRelativeResize="0"/>
          <p:nvPr/>
        </p:nvPicPr>
        <p:blipFill>
          <a:blip r:embed="rId3">
            <a:alphaModFix/>
          </a:blip>
          <a:stretch>
            <a:fillRect/>
          </a:stretch>
        </p:blipFill>
        <p:spPr>
          <a:xfrm>
            <a:off x="914225" y="3549000"/>
            <a:ext cx="1611600" cy="929475"/>
          </a:xfrm>
          <a:prstGeom prst="rect">
            <a:avLst/>
          </a:prstGeom>
          <a:noFill/>
          <a:ln>
            <a:noFill/>
          </a:ln>
        </p:spPr>
      </p:pic>
      <p:pic>
        <p:nvPicPr>
          <p:cNvPr id="219" name="Google Shape;219;p27" title="UML_AIAdvisor_final_fixed.png"/>
          <p:cNvPicPr preferRelativeResize="0"/>
          <p:nvPr/>
        </p:nvPicPr>
        <p:blipFill>
          <a:blip r:embed="rId4">
            <a:alphaModFix/>
          </a:blip>
          <a:stretch>
            <a:fillRect/>
          </a:stretch>
        </p:blipFill>
        <p:spPr>
          <a:xfrm>
            <a:off x="838025" y="1853850"/>
            <a:ext cx="3309175" cy="995100"/>
          </a:xfrm>
          <a:prstGeom prst="rect">
            <a:avLst/>
          </a:prstGeom>
          <a:noFill/>
          <a:ln>
            <a:noFill/>
          </a:ln>
        </p:spPr>
      </p:pic>
      <p:sp>
        <p:nvSpPr>
          <p:cNvPr id="220" name="Google Shape;220;p27"/>
          <p:cNvSpPr/>
          <p:nvPr/>
        </p:nvSpPr>
        <p:spPr>
          <a:xfrm>
            <a:off x="966600" y="2334525"/>
            <a:ext cx="2086200" cy="174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1" name="Google Shape;221;p27"/>
          <p:cNvSpPr txBox="1"/>
          <p:nvPr/>
        </p:nvSpPr>
        <p:spPr>
          <a:xfrm>
            <a:off x="4343400" y="4167900"/>
            <a:ext cx="3456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1000">
              <a:solidFill>
                <a:srgbClr val="5F826B"/>
              </a:solidFill>
              <a:highlight>
                <a:srgbClr val="1E1F22"/>
              </a:highlight>
              <a:latin typeface="Courier New"/>
              <a:ea typeface="Courier New"/>
              <a:cs typeface="Courier New"/>
              <a:sym typeface="Courier New"/>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222" name="Google Shape;222;p27"/>
          <p:cNvSpPr txBox="1"/>
          <p:nvPr/>
        </p:nvSpPr>
        <p:spPr>
          <a:xfrm>
            <a:off x="4792200" y="3062550"/>
            <a:ext cx="4331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solidFill>
                  <a:schemeClr val="accent1"/>
                </a:solidFill>
                <a:latin typeface="Lato"/>
                <a:ea typeface="Lato"/>
                <a:cs typeface="Lato"/>
                <a:sym typeface="Lato"/>
              </a:rPr>
              <a:t>This method converts the current state to a string key and queries the Q-table.</a:t>
            </a:r>
            <a:endParaRPr b="1" sz="1300">
              <a:solidFill>
                <a:schemeClr val="accent1"/>
              </a:solidFill>
              <a:latin typeface="Lato"/>
              <a:ea typeface="Lato"/>
              <a:cs typeface="Lato"/>
              <a:sym typeface="Lato"/>
            </a:endParaRPr>
          </a:p>
        </p:txBody>
      </p:sp>
      <p:cxnSp>
        <p:nvCxnSpPr>
          <p:cNvPr id="223" name="Google Shape;223;p27"/>
          <p:cNvCxnSpPr>
            <a:stCxn id="220" idx="3"/>
            <a:endCxn id="224" idx="1"/>
          </p:cNvCxnSpPr>
          <p:nvPr/>
        </p:nvCxnSpPr>
        <p:spPr>
          <a:xfrm>
            <a:off x="3052800" y="2421525"/>
            <a:ext cx="1739400" cy="0"/>
          </a:xfrm>
          <a:prstGeom prst="straightConnector1">
            <a:avLst/>
          </a:prstGeom>
          <a:noFill/>
          <a:ln cap="flat" cmpd="sng" w="9525">
            <a:solidFill>
              <a:schemeClr val="dk2"/>
            </a:solidFill>
            <a:prstDash val="solid"/>
            <a:round/>
            <a:headEnd len="med" w="med" type="none"/>
            <a:tailEnd len="med" w="med" type="triangle"/>
          </a:ln>
        </p:spPr>
      </p:cxnSp>
      <p:sp>
        <p:nvSpPr>
          <p:cNvPr id="225" name="Google Shape;225;p27"/>
          <p:cNvSpPr/>
          <p:nvPr/>
        </p:nvSpPr>
        <p:spPr>
          <a:xfrm>
            <a:off x="753125" y="3516188"/>
            <a:ext cx="1933800" cy="995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6" name="Google Shape;226;p27"/>
          <p:cNvSpPr txBox="1"/>
          <p:nvPr/>
        </p:nvSpPr>
        <p:spPr>
          <a:xfrm>
            <a:off x="3766325" y="3706262"/>
            <a:ext cx="33840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zh-TW" sz="1300">
                <a:solidFill>
                  <a:schemeClr val="accent1"/>
                </a:solidFill>
                <a:latin typeface="Lato"/>
                <a:ea typeface="Lato"/>
                <a:cs typeface="Lato"/>
                <a:sym typeface="Lato"/>
              </a:rPr>
              <a:t>Plays background music, supports play/stop methods</a:t>
            </a:r>
            <a:endParaRPr b="1" sz="1300">
              <a:solidFill>
                <a:schemeClr val="accent1"/>
              </a:solidFill>
              <a:latin typeface="Lato"/>
              <a:ea typeface="Lato"/>
              <a:cs typeface="Lato"/>
              <a:sym typeface="Lato"/>
            </a:endParaRPr>
          </a:p>
        </p:txBody>
      </p:sp>
      <p:cxnSp>
        <p:nvCxnSpPr>
          <p:cNvPr id="227" name="Google Shape;227;p27"/>
          <p:cNvCxnSpPr>
            <a:stCxn id="225" idx="3"/>
            <a:endCxn id="226" idx="1"/>
          </p:cNvCxnSpPr>
          <p:nvPr/>
        </p:nvCxnSpPr>
        <p:spPr>
          <a:xfrm>
            <a:off x="2686925" y="4013738"/>
            <a:ext cx="1079400" cy="0"/>
          </a:xfrm>
          <a:prstGeom prst="straightConnector1">
            <a:avLst/>
          </a:prstGeom>
          <a:noFill/>
          <a:ln cap="flat" cmpd="sng" w="9525">
            <a:solidFill>
              <a:schemeClr val="dk2"/>
            </a:solidFill>
            <a:prstDash val="solid"/>
            <a:round/>
            <a:headEnd len="med" w="med" type="none"/>
            <a:tailEnd len="med" w="med" type="triangle"/>
          </a:ln>
        </p:spPr>
      </p:cxnSp>
      <p:pic>
        <p:nvPicPr>
          <p:cNvPr id="224" name="Google Shape;224;p27"/>
          <p:cNvPicPr preferRelativeResize="0"/>
          <p:nvPr/>
        </p:nvPicPr>
        <p:blipFill>
          <a:blip r:embed="rId5">
            <a:alphaModFix/>
          </a:blip>
          <a:stretch>
            <a:fillRect/>
          </a:stretch>
        </p:blipFill>
        <p:spPr>
          <a:xfrm>
            <a:off x="4792077" y="1732613"/>
            <a:ext cx="4331054" cy="13778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040"/>
              <a:t>Methodology</a:t>
            </a:r>
            <a:endParaRPr sz="1940"/>
          </a:p>
        </p:txBody>
      </p:sp>
      <p:pic>
        <p:nvPicPr>
          <p:cNvPr id="233" name="Google Shape;233;p28"/>
          <p:cNvPicPr preferRelativeResize="0"/>
          <p:nvPr/>
        </p:nvPicPr>
        <p:blipFill>
          <a:blip r:embed="rId3">
            <a:alphaModFix/>
          </a:blip>
          <a:stretch>
            <a:fillRect/>
          </a:stretch>
        </p:blipFill>
        <p:spPr>
          <a:xfrm>
            <a:off x="2787463" y="1853850"/>
            <a:ext cx="3762625" cy="2760526"/>
          </a:xfrm>
          <a:prstGeom prst="rect">
            <a:avLst/>
          </a:prstGeom>
          <a:noFill/>
          <a:ln>
            <a:noFill/>
          </a:ln>
        </p:spPr>
      </p:pic>
      <p:sp>
        <p:nvSpPr>
          <p:cNvPr id="234" name="Google Shape;234;p28"/>
          <p:cNvSpPr/>
          <p:nvPr/>
        </p:nvSpPr>
        <p:spPr>
          <a:xfrm>
            <a:off x="4918375" y="3431550"/>
            <a:ext cx="1449900" cy="698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379125" y="6508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040"/>
              <a:t>Methodology - Class overview</a:t>
            </a:r>
            <a:endParaRPr sz="2040"/>
          </a:p>
        </p:txBody>
      </p:sp>
      <p:pic>
        <p:nvPicPr>
          <p:cNvPr id="240" name="Google Shape;240;p29"/>
          <p:cNvPicPr preferRelativeResize="0"/>
          <p:nvPr/>
        </p:nvPicPr>
        <p:blipFill>
          <a:blip r:embed="rId3">
            <a:alphaModFix/>
          </a:blip>
          <a:stretch>
            <a:fillRect/>
          </a:stretch>
        </p:blipFill>
        <p:spPr>
          <a:xfrm>
            <a:off x="4572000" y="755875"/>
            <a:ext cx="4385425" cy="2589776"/>
          </a:xfrm>
          <a:prstGeom prst="rect">
            <a:avLst/>
          </a:prstGeom>
          <a:noFill/>
          <a:ln>
            <a:noFill/>
          </a:ln>
        </p:spPr>
      </p:pic>
      <p:pic>
        <p:nvPicPr>
          <p:cNvPr id="241" name="Google Shape;241;p29"/>
          <p:cNvPicPr preferRelativeResize="0"/>
          <p:nvPr/>
        </p:nvPicPr>
        <p:blipFill>
          <a:blip r:embed="rId4">
            <a:alphaModFix/>
          </a:blip>
          <a:stretch>
            <a:fillRect/>
          </a:stretch>
        </p:blipFill>
        <p:spPr>
          <a:xfrm>
            <a:off x="302463" y="1502925"/>
            <a:ext cx="3717125" cy="2705924"/>
          </a:xfrm>
          <a:prstGeom prst="rect">
            <a:avLst/>
          </a:prstGeom>
          <a:noFill/>
          <a:ln>
            <a:noFill/>
          </a:ln>
        </p:spPr>
      </p:pic>
      <p:sp>
        <p:nvSpPr>
          <p:cNvPr id="242" name="Google Shape;242;p29"/>
          <p:cNvSpPr/>
          <p:nvPr/>
        </p:nvSpPr>
        <p:spPr>
          <a:xfrm>
            <a:off x="1262075" y="3895025"/>
            <a:ext cx="1797900" cy="2619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43" name="Google Shape;243;p29"/>
          <p:cNvCxnSpPr>
            <a:stCxn id="242" idx="3"/>
          </p:cNvCxnSpPr>
          <p:nvPr/>
        </p:nvCxnSpPr>
        <p:spPr>
          <a:xfrm flipH="1" rot="10800000">
            <a:off x="3059975" y="2942375"/>
            <a:ext cx="1536000" cy="1083600"/>
          </a:xfrm>
          <a:prstGeom prst="straightConnector1">
            <a:avLst/>
          </a:prstGeom>
          <a:noFill/>
          <a:ln cap="flat" cmpd="sng" w="9525">
            <a:solidFill>
              <a:schemeClr val="dk2"/>
            </a:solidFill>
            <a:prstDash val="solid"/>
            <a:round/>
            <a:headEnd len="med" w="med" type="none"/>
            <a:tailEnd len="med" w="med" type="triangle"/>
          </a:ln>
        </p:spPr>
      </p:cxnSp>
      <p:sp>
        <p:nvSpPr>
          <p:cNvPr id="244" name="Google Shape;244;p29"/>
          <p:cNvSpPr txBox="1"/>
          <p:nvPr/>
        </p:nvSpPr>
        <p:spPr>
          <a:xfrm>
            <a:off x="4465350" y="3500450"/>
            <a:ext cx="4678800" cy="12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sz="1700">
                <a:solidFill>
                  <a:schemeClr val="accent1"/>
                </a:solidFill>
                <a:latin typeface="Raleway"/>
                <a:ea typeface="Raleway"/>
                <a:cs typeface="Raleway"/>
                <a:sym typeface="Raleway"/>
              </a:rPr>
              <a:t>Compare player action against AI optimal action and display recommended action message </a:t>
            </a:r>
            <a:r>
              <a:rPr b="1" lang="zh-TW" sz="1700">
                <a:solidFill>
                  <a:schemeClr val="accent1"/>
                </a:solidFill>
                <a:latin typeface="Raleway"/>
                <a:ea typeface="Raleway"/>
                <a:cs typeface="Raleway"/>
                <a:sym typeface="Raleway"/>
              </a:rPr>
              <a:t>according</a:t>
            </a:r>
            <a:r>
              <a:rPr b="1" lang="zh-TW" sz="1700">
                <a:solidFill>
                  <a:schemeClr val="accent1"/>
                </a:solidFill>
                <a:latin typeface="Raleway"/>
                <a:ea typeface="Raleway"/>
                <a:cs typeface="Raleway"/>
                <a:sym typeface="Raleway"/>
              </a:rPr>
              <a:t> to pre-loaded Q-table</a:t>
            </a:r>
            <a:endParaRPr b="1" sz="1700">
              <a:solidFill>
                <a:schemeClr val="accent1"/>
              </a:solidFill>
              <a:latin typeface="Raleway"/>
              <a:ea typeface="Raleway"/>
              <a:cs typeface="Raleway"/>
              <a:sym typeface="Ralew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0"/>
          <p:cNvPicPr preferRelativeResize="0"/>
          <p:nvPr/>
        </p:nvPicPr>
        <p:blipFill>
          <a:blip r:embed="rId3">
            <a:alphaModFix/>
          </a:blip>
          <a:stretch>
            <a:fillRect/>
          </a:stretch>
        </p:blipFill>
        <p:spPr>
          <a:xfrm>
            <a:off x="434700" y="1853850"/>
            <a:ext cx="3196725" cy="3177225"/>
          </a:xfrm>
          <a:prstGeom prst="rect">
            <a:avLst/>
          </a:prstGeom>
          <a:noFill/>
          <a:ln>
            <a:noFill/>
          </a:ln>
        </p:spPr>
      </p:pic>
      <p:sp>
        <p:nvSpPr>
          <p:cNvPr id="250" name="Google Shape;250;p30"/>
          <p:cNvSpPr txBox="1"/>
          <p:nvPr>
            <p:ph type="title"/>
          </p:nvPr>
        </p:nvSpPr>
        <p:spPr>
          <a:xfrm>
            <a:off x="348975"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8529"/>
              <a:buFont typeface="Arial"/>
              <a:buNone/>
            </a:pPr>
            <a:r>
              <a:rPr lang="zh-TW" sz="2040"/>
              <a:t>Methodology - Class overview</a:t>
            </a:r>
            <a:endParaRPr sz="2040"/>
          </a:p>
          <a:p>
            <a:pPr indent="0" lvl="0" marL="0" rtl="0" algn="l">
              <a:spcBef>
                <a:spcPts val="0"/>
              </a:spcBef>
              <a:spcAft>
                <a:spcPts val="0"/>
              </a:spcAft>
              <a:buNone/>
            </a:pPr>
            <a:r>
              <a:t/>
            </a:r>
            <a:endParaRPr/>
          </a:p>
        </p:txBody>
      </p:sp>
      <p:cxnSp>
        <p:nvCxnSpPr>
          <p:cNvPr id="251" name="Google Shape;251;p30"/>
          <p:cNvCxnSpPr/>
          <p:nvPr/>
        </p:nvCxnSpPr>
        <p:spPr>
          <a:xfrm flipH="1" rot="10800000">
            <a:off x="2547950" y="1107150"/>
            <a:ext cx="2107500" cy="2512200"/>
          </a:xfrm>
          <a:prstGeom prst="straightConnector1">
            <a:avLst/>
          </a:prstGeom>
          <a:noFill/>
          <a:ln cap="flat" cmpd="sng" w="9525">
            <a:solidFill>
              <a:schemeClr val="dk2"/>
            </a:solidFill>
            <a:prstDash val="solid"/>
            <a:round/>
            <a:headEnd len="med" w="med" type="none"/>
            <a:tailEnd len="med" w="med" type="triangle"/>
          </a:ln>
        </p:spPr>
      </p:cxnSp>
      <p:sp>
        <p:nvSpPr>
          <p:cNvPr id="252" name="Google Shape;252;p30"/>
          <p:cNvSpPr txBox="1"/>
          <p:nvPr/>
        </p:nvSpPr>
        <p:spPr>
          <a:xfrm>
            <a:off x="4655350" y="821250"/>
            <a:ext cx="4393500" cy="12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sz="1700">
                <a:solidFill>
                  <a:schemeClr val="accent1"/>
                </a:solidFill>
                <a:latin typeface="Raleway"/>
                <a:ea typeface="Raleway"/>
                <a:cs typeface="Raleway"/>
                <a:sym typeface="Raleway"/>
              </a:rPr>
              <a:t>Manage player’s action</a:t>
            </a:r>
            <a:endParaRPr b="1" sz="1700">
              <a:solidFill>
                <a:schemeClr val="accent1"/>
              </a:solidFill>
              <a:latin typeface="Raleway"/>
              <a:ea typeface="Raleway"/>
              <a:cs typeface="Raleway"/>
              <a:sym typeface="Raleway"/>
            </a:endParaRPr>
          </a:p>
          <a:p>
            <a:pPr indent="-336550" lvl="0" marL="457200" rtl="0" algn="l">
              <a:spcBef>
                <a:spcPts val="0"/>
              </a:spcBef>
              <a:spcAft>
                <a:spcPts val="0"/>
              </a:spcAft>
              <a:buClr>
                <a:schemeClr val="accent1"/>
              </a:buClr>
              <a:buSzPts val="1700"/>
              <a:buFont typeface="Raleway"/>
              <a:buChar char="●"/>
            </a:pPr>
            <a:r>
              <a:rPr lang="zh-TW" sz="1700">
                <a:solidFill>
                  <a:schemeClr val="accent1"/>
                </a:solidFill>
                <a:latin typeface="Raleway"/>
                <a:ea typeface="Raleway"/>
                <a:cs typeface="Raleway"/>
                <a:sym typeface="Raleway"/>
              </a:rPr>
              <a:t>Hit: draw cards for player, and end round if player busts</a:t>
            </a:r>
            <a:endParaRPr sz="1700">
              <a:solidFill>
                <a:schemeClr val="accent1"/>
              </a:solidFill>
              <a:latin typeface="Raleway"/>
              <a:ea typeface="Raleway"/>
              <a:cs typeface="Raleway"/>
              <a:sym typeface="Raleway"/>
            </a:endParaRPr>
          </a:p>
          <a:p>
            <a:pPr indent="-336550" lvl="0" marL="457200" rtl="0" algn="l">
              <a:spcBef>
                <a:spcPts val="0"/>
              </a:spcBef>
              <a:spcAft>
                <a:spcPts val="0"/>
              </a:spcAft>
              <a:buClr>
                <a:schemeClr val="accent1"/>
              </a:buClr>
              <a:buSzPts val="1700"/>
              <a:buFont typeface="Raleway"/>
              <a:buChar char="●"/>
            </a:pPr>
            <a:r>
              <a:rPr lang="zh-TW" sz="1700">
                <a:solidFill>
                  <a:schemeClr val="accent1"/>
                </a:solidFill>
                <a:latin typeface="Raleway"/>
                <a:ea typeface="Raleway"/>
                <a:cs typeface="Raleway"/>
                <a:sym typeface="Raleway"/>
              </a:rPr>
              <a:t>Stand: player stops drawing new cards and triggers AI move</a:t>
            </a:r>
            <a:endParaRPr sz="1700">
              <a:solidFill>
                <a:schemeClr val="accent1"/>
              </a:solidFill>
              <a:latin typeface="Raleway"/>
              <a:ea typeface="Raleway"/>
              <a:cs typeface="Raleway"/>
              <a:sym typeface="Raleway"/>
            </a:endParaRPr>
          </a:p>
        </p:txBody>
      </p:sp>
      <p:cxnSp>
        <p:nvCxnSpPr>
          <p:cNvPr id="253" name="Google Shape;253;p30"/>
          <p:cNvCxnSpPr/>
          <p:nvPr/>
        </p:nvCxnSpPr>
        <p:spPr>
          <a:xfrm flipH="1" rot="10800000">
            <a:off x="2678900" y="2559950"/>
            <a:ext cx="2012100" cy="1357200"/>
          </a:xfrm>
          <a:prstGeom prst="straightConnector1">
            <a:avLst/>
          </a:prstGeom>
          <a:noFill/>
          <a:ln cap="flat" cmpd="sng" w="9525">
            <a:solidFill>
              <a:schemeClr val="dk2"/>
            </a:solidFill>
            <a:prstDash val="solid"/>
            <a:round/>
            <a:headEnd len="med" w="med" type="none"/>
            <a:tailEnd len="med" w="med" type="triangle"/>
          </a:ln>
        </p:spPr>
      </p:cxnSp>
      <p:sp>
        <p:nvSpPr>
          <p:cNvPr id="254" name="Google Shape;254;p30"/>
          <p:cNvSpPr txBox="1"/>
          <p:nvPr/>
        </p:nvSpPr>
        <p:spPr>
          <a:xfrm>
            <a:off x="4655350" y="2256225"/>
            <a:ext cx="4310100" cy="14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sz="1700">
                <a:solidFill>
                  <a:schemeClr val="accent1"/>
                </a:solidFill>
                <a:latin typeface="Raleway"/>
                <a:ea typeface="Raleway"/>
                <a:cs typeface="Raleway"/>
                <a:sym typeface="Raleway"/>
              </a:rPr>
              <a:t>Manage AI’s action</a:t>
            </a:r>
            <a:endParaRPr b="1" sz="1700">
              <a:solidFill>
                <a:schemeClr val="accent1"/>
              </a:solidFill>
              <a:latin typeface="Raleway"/>
              <a:ea typeface="Raleway"/>
              <a:cs typeface="Raleway"/>
              <a:sym typeface="Raleway"/>
            </a:endParaRPr>
          </a:p>
          <a:p>
            <a:pPr indent="-336550" lvl="0" marL="457200" rtl="0" algn="l">
              <a:spcBef>
                <a:spcPts val="0"/>
              </a:spcBef>
              <a:spcAft>
                <a:spcPts val="0"/>
              </a:spcAft>
              <a:buClr>
                <a:schemeClr val="accent1"/>
              </a:buClr>
              <a:buSzPts val="1700"/>
              <a:buFont typeface="Raleway"/>
              <a:buChar char="●"/>
            </a:pPr>
            <a:r>
              <a:rPr lang="zh-TW" sz="1700">
                <a:solidFill>
                  <a:schemeClr val="accent1"/>
                </a:solidFill>
                <a:latin typeface="Raleway"/>
                <a:ea typeface="Raleway"/>
                <a:cs typeface="Raleway"/>
                <a:sym typeface="Raleway"/>
              </a:rPr>
              <a:t>Get decisions via looking up q-table, repeat hit until it decides to stand or busts</a:t>
            </a:r>
            <a:endParaRPr sz="1700">
              <a:solidFill>
                <a:schemeClr val="accent1"/>
              </a:solidFill>
              <a:latin typeface="Raleway"/>
              <a:ea typeface="Raleway"/>
              <a:cs typeface="Raleway"/>
              <a:sym typeface="Raleway"/>
            </a:endParaRPr>
          </a:p>
          <a:p>
            <a:pPr indent="0" lvl="0" marL="457200" rtl="0" algn="l">
              <a:spcBef>
                <a:spcPts val="0"/>
              </a:spcBef>
              <a:spcAft>
                <a:spcPts val="0"/>
              </a:spcAft>
              <a:buNone/>
            </a:pPr>
            <a:r>
              <a:t/>
            </a:r>
            <a:endParaRPr sz="1700">
              <a:solidFill>
                <a:schemeClr val="accent1"/>
              </a:solidFill>
              <a:latin typeface="Raleway"/>
              <a:ea typeface="Raleway"/>
              <a:cs typeface="Raleway"/>
              <a:sym typeface="Raleway"/>
            </a:endParaRPr>
          </a:p>
        </p:txBody>
      </p:sp>
      <p:sp>
        <p:nvSpPr>
          <p:cNvPr id="255" name="Google Shape;255;p30"/>
          <p:cNvSpPr/>
          <p:nvPr/>
        </p:nvSpPr>
        <p:spPr>
          <a:xfrm>
            <a:off x="1538900" y="3524250"/>
            <a:ext cx="1009200" cy="309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6" name="Google Shape;256;p30"/>
          <p:cNvSpPr/>
          <p:nvPr/>
        </p:nvSpPr>
        <p:spPr>
          <a:xfrm>
            <a:off x="1429350" y="3833850"/>
            <a:ext cx="1249500" cy="178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7" name="Google Shape;257;p30"/>
          <p:cNvSpPr/>
          <p:nvPr/>
        </p:nvSpPr>
        <p:spPr>
          <a:xfrm>
            <a:off x="1321600" y="4012350"/>
            <a:ext cx="1416900" cy="119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58" name="Google Shape;258;p30"/>
          <p:cNvCxnSpPr/>
          <p:nvPr/>
        </p:nvCxnSpPr>
        <p:spPr>
          <a:xfrm flipH="1" rot="10800000">
            <a:off x="2738500" y="3786050"/>
            <a:ext cx="1869300" cy="283500"/>
          </a:xfrm>
          <a:prstGeom prst="straightConnector1">
            <a:avLst/>
          </a:prstGeom>
          <a:noFill/>
          <a:ln cap="flat" cmpd="sng" w="9525">
            <a:solidFill>
              <a:schemeClr val="dk2"/>
            </a:solidFill>
            <a:prstDash val="solid"/>
            <a:round/>
            <a:headEnd len="med" w="med" type="none"/>
            <a:tailEnd len="med" w="med" type="triangle"/>
          </a:ln>
        </p:spPr>
      </p:cxnSp>
      <p:sp>
        <p:nvSpPr>
          <p:cNvPr id="259" name="Google Shape;259;p30"/>
          <p:cNvSpPr txBox="1"/>
          <p:nvPr/>
        </p:nvSpPr>
        <p:spPr>
          <a:xfrm>
            <a:off x="4655350" y="3524250"/>
            <a:ext cx="4310100" cy="119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TW" sz="1700">
                <a:solidFill>
                  <a:schemeClr val="accent1"/>
                </a:solidFill>
                <a:latin typeface="Raleway"/>
                <a:ea typeface="Raleway"/>
                <a:cs typeface="Raleway"/>
                <a:sym typeface="Raleway"/>
              </a:rPr>
              <a:t>Determine winner</a:t>
            </a:r>
            <a:endParaRPr b="1" sz="1700">
              <a:solidFill>
                <a:schemeClr val="accent1"/>
              </a:solidFill>
              <a:latin typeface="Raleway"/>
              <a:ea typeface="Raleway"/>
              <a:cs typeface="Raleway"/>
              <a:sym typeface="Raleway"/>
            </a:endParaRPr>
          </a:p>
          <a:p>
            <a:pPr indent="-336550" lvl="0" marL="457200" rtl="0" algn="l">
              <a:spcBef>
                <a:spcPts val="0"/>
              </a:spcBef>
              <a:spcAft>
                <a:spcPts val="0"/>
              </a:spcAft>
              <a:buClr>
                <a:schemeClr val="accent1"/>
              </a:buClr>
              <a:buSzPts val="1700"/>
              <a:buFont typeface="Raleway"/>
              <a:buChar char="●"/>
            </a:pPr>
            <a:r>
              <a:rPr lang="zh-TW" sz="1700">
                <a:solidFill>
                  <a:schemeClr val="accent1"/>
                </a:solidFill>
                <a:latin typeface="Raleway"/>
                <a:ea typeface="Raleway"/>
                <a:cs typeface="Raleway"/>
                <a:sym typeface="Raleway"/>
              </a:rPr>
              <a:t>Compare dealer and player score and set corresponding result  message</a:t>
            </a:r>
            <a:endParaRPr sz="1700">
              <a:solidFill>
                <a:schemeClr val="accent1"/>
              </a:solidFill>
              <a:latin typeface="Raleway"/>
              <a:ea typeface="Raleway"/>
              <a:cs typeface="Raleway"/>
              <a:sym typeface="Raleway"/>
            </a:endParaRPr>
          </a:p>
          <a:p>
            <a:pPr indent="0" lvl="0" marL="457200" rtl="0" algn="l">
              <a:spcBef>
                <a:spcPts val="0"/>
              </a:spcBef>
              <a:spcAft>
                <a:spcPts val="0"/>
              </a:spcAft>
              <a:buNone/>
            </a:pPr>
            <a:r>
              <a:t/>
            </a:r>
            <a:endParaRPr sz="1700">
              <a:solidFill>
                <a:schemeClr val="accent1"/>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Methodology</a:t>
            </a:r>
            <a:endParaRPr/>
          </a:p>
        </p:txBody>
      </p:sp>
      <p:pic>
        <p:nvPicPr>
          <p:cNvPr id="265" name="Google Shape;265;p31"/>
          <p:cNvPicPr preferRelativeResize="0"/>
          <p:nvPr/>
        </p:nvPicPr>
        <p:blipFill>
          <a:blip r:embed="rId3">
            <a:alphaModFix/>
          </a:blip>
          <a:stretch>
            <a:fillRect/>
          </a:stretch>
        </p:blipFill>
        <p:spPr>
          <a:xfrm>
            <a:off x="2692475" y="1915050"/>
            <a:ext cx="3762625" cy="2760526"/>
          </a:xfrm>
          <a:prstGeom prst="rect">
            <a:avLst/>
          </a:prstGeom>
          <a:noFill/>
          <a:ln>
            <a:noFill/>
          </a:ln>
        </p:spPr>
      </p:pic>
      <p:sp>
        <p:nvSpPr>
          <p:cNvPr id="266" name="Google Shape;266;p31"/>
          <p:cNvSpPr/>
          <p:nvPr/>
        </p:nvSpPr>
        <p:spPr>
          <a:xfrm>
            <a:off x="2877900" y="3492775"/>
            <a:ext cx="1482000" cy="698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2540"/>
              <a:t>Agenda</a:t>
            </a:r>
            <a:endParaRPr sz="2540"/>
          </a:p>
        </p:txBody>
      </p:sp>
      <p:sp>
        <p:nvSpPr>
          <p:cNvPr id="93" name="Google Shape;93;p14"/>
          <p:cNvSpPr txBox="1"/>
          <p:nvPr>
            <p:ph idx="1" type="body"/>
          </p:nvPr>
        </p:nvSpPr>
        <p:spPr>
          <a:xfrm>
            <a:off x="729450" y="2002675"/>
            <a:ext cx="7688700" cy="2803500"/>
          </a:xfrm>
          <a:prstGeom prst="rect">
            <a:avLst/>
          </a:prstGeom>
        </p:spPr>
        <p:txBody>
          <a:bodyPr anchorCtr="0" anchor="t" bIns="91425" lIns="91425" spcFirstLastPara="1" rIns="91425" wrap="square" tIns="91425">
            <a:noAutofit/>
          </a:bodyPr>
          <a:lstStyle/>
          <a:p>
            <a:pPr indent="-355600" lvl="0" marL="457200" rtl="0" algn="l">
              <a:lnSpc>
                <a:spcPct val="120000"/>
              </a:lnSpc>
              <a:spcBef>
                <a:spcPts val="0"/>
              </a:spcBef>
              <a:spcAft>
                <a:spcPts val="0"/>
              </a:spcAft>
              <a:buSzPts val="2000"/>
              <a:buAutoNum type="arabicPeriod"/>
            </a:pPr>
            <a:r>
              <a:rPr lang="zh-TW" sz="2000"/>
              <a:t>Goals and Rationale</a:t>
            </a:r>
            <a:endParaRPr sz="2000"/>
          </a:p>
          <a:p>
            <a:pPr indent="-355600" lvl="0" marL="457200" rtl="0" algn="l">
              <a:lnSpc>
                <a:spcPct val="120000"/>
              </a:lnSpc>
              <a:spcBef>
                <a:spcPts val="0"/>
              </a:spcBef>
              <a:spcAft>
                <a:spcPts val="0"/>
              </a:spcAft>
              <a:buSzPts val="2000"/>
              <a:buAutoNum type="arabicPeriod"/>
            </a:pPr>
            <a:r>
              <a:rPr lang="zh-TW" sz="2000"/>
              <a:t>Demonstration of the Project</a:t>
            </a:r>
            <a:endParaRPr sz="2000"/>
          </a:p>
          <a:p>
            <a:pPr indent="-355600" lvl="0" marL="457200" rtl="0" algn="l">
              <a:lnSpc>
                <a:spcPct val="120000"/>
              </a:lnSpc>
              <a:spcBef>
                <a:spcPts val="0"/>
              </a:spcBef>
              <a:spcAft>
                <a:spcPts val="0"/>
              </a:spcAft>
              <a:buSzPts val="2000"/>
              <a:buAutoNum type="arabicPeriod"/>
            </a:pPr>
            <a:r>
              <a:rPr lang="zh-TW" sz="2000"/>
              <a:t>Methodology</a:t>
            </a:r>
            <a:endParaRPr sz="2000"/>
          </a:p>
          <a:p>
            <a:pPr indent="-355600" lvl="0" marL="457200" rtl="0" algn="l">
              <a:lnSpc>
                <a:spcPct val="120000"/>
              </a:lnSpc>
              <a:spcBef>
                <a:spcPts val="0"/>
              </a:spcBef>
              <a:spcAft>
                <a:spcPts val="0"/>
              </a:spcAft>
              <a:buSzPts val="2000"/>
              <a:buAutoNum type="arabicPeriod"/>
            </a:pPr>
            <a:r>
              <a:rPr lang="zh-TW" sz="2000"/>
              <a:t>Ideas from Object Oriented Design</a:t>
            </a:r>
            <a:endParaRPr sz="2000"/>
          </a:p>
          <a:p>
            <a:pPr indent="-355600" lvl="0" marL="457200" rtl="0" algn="l">
              <a:lnSpc>
                <a:spcPct val="120000"/>
              </a:lnSpc>
              <a:spcBef>
                <a:spcPts val="0"/>
              </a:spcBef>
              <a:spcAft>
                <a:spcPts val="0"/>
              </a:spcAft>
              <a:buSzPts val="2000"/>
              <a:buAutoNum type="arabicPeriod"/>
            </a:pPr>
            <a:r>
              <a:rPr lang="zh-TW" sz="2000"/>
              <a:t>Findings and Lessons Learned</a:t>
            </a:r>
            <a:endParaRPr sz="2000"/>
          </a:p>
          <a:p>
            <a:pPr indent="-355600" lvl="0" marL="457200" rtl="0" algn="l">
              <a:lnSpc>
                <a:spcPct val="120000"/>
              </a:lnSpc>
              <a:spcBef>
                <a:spcPts val="0"/>
              </a:spcBef>
              <a:spcAft>
                <a:spcPts val="0"/>
              </a:spcAft>
              <a:buSzPts val="2000"/>
              <a:buAutoNum type="arabicPeriod"/>
            </a:pPr>
            <a:r>
              <a:rPr lang="zh-TW" sz="2000"/>
              <a:t>Limitations and Future Works</a:t>
            </a:r>
            <a:endParaRPr sz="2000"/>
          </a:p>
          <a:p>
            <a:pPr indent="-355600" lvl="0" marL="457200" rtl="0" algn="l">
              <a:lnSpc>
                <a:spcPct val="120000"/>
              </a:lnSpc>
              <a:spcBef>
                <a:spcPts val="0"/>
              </a:spcBef>
              <a:spcAft>
                <a:spcPts val="0"/>
              </a:spcAft>
              <a:buSzPts val="2000"/>
              <a:buAutoNum type="arabicPeriod"/>
            </a:pPr>
            <a:r>
              <a:rPr lang="zh-TW" sz="2000"/>
              <a:t>Reference</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32"/>
          <p:cNvPicPr preferRelativeResize="0"/>
          <p:nvPr/>
        </p:nvPicPr>
        <p:blipFill>
          <a:blip r:embed="rId3">
            <a:alphaModFix/>
          </a:blip>
          <a:stretch>
            <a:fillRect/>
          </a:stretch>
        </p:blipFill>
        <p:spPr>
          <a:xfrm>
            <a:off x="48050" y="520275"/>
            <a:ext cx="4194295" cy="2984849"/>
          </a:xfrm>
          <a:prstGeom prst="rect">
            <a:avLst/>
          </a:prstGeom>
          <a:noFill/>
          <a:ln>
            <a:noFill/>
          </a:ln>
        </p:spPr>
      </p:pic>
      <p:pic>
        <p:nvPicPr>
          <p:cNvPr id="272" name="Google Shape;272;p32"/>
          <p:cNvPicPr preferRelativeResize="0"/>
          <p:nvPr/>
        </p:nvPicPr>
        <p:blipFill>
          <a:blip r:embed="rId4">
            <a:alphaModFix/>
          </a:blip>
          <a:stretch>
            <a:fillRect/>
          </a:stretch>
        </p:blipFill>
        <p:spPr>
          <a:xfrm>
            <a:off x="-57075" y="3505125"/>
            <a:ext cx="4404551" cy="1638375"/>
          </a:xfrm>
          <a:prstGeom prst="rect">
            <a:avLst/>
          </a:prstGeom>
          <a:noFill/>
          <a:ln>
            <a:noFill/>
          </a:ln>
        </p:spPr>
      </p:pic>
      <p:pic>
        <p:nvPicPr>
          <p:cNvPr id="273" name="Google Shape;273;p32"/>
          <p:cNvPicPr preferRelativeResize="0"/>
          <p:nvPr/>
        </p:nvPicPr>
        <p:blipFill>
          <a:blip r:embed="rId5">
            <a:alphaModFix/>
          </a:blip>
          <a:stretch>
            <a:fillRect/>
          </a:stretch>
        </p:blipFill>
        <p:spPr>
          <a:xfrm>
            <a:off x="4735600" y="739325"/>
            <a:ext cx="4240999" cy="1832425"/>
          </a:xfrm>
          <a:prstGeom prst="rect">
            <a:avLst/>
          </a:prstGeom>
          <a:noFill/>
          <a:ln>
            <a:noFill/>
          </a:ln>
        </p:spPr>
      </p:pic>
      <p:pic>
        <p:nvPicPr>
          <p:cNvPr id="274" name="Google Shape;274;p32"/>
          <p:cNvPicPr preferRelativeResize="0"/>
          <p:nvPr/>
        </p:nvPicPr>
        <p:blipFill>
          <a:blip r:embed="rId6">
            <a:alphaModFix/>
          </a:blip>
          <a:stretch>
            <a:fillRect/>
          </a:stretch>
        </p:blipFill>
        <p:spPr>
          <a:xfrm>
            <a:off x="4856200" y="3000350"/>
            <a:ext cx="3836200" cy="1299875"/>
          </a:xfrm>
          <a:prstGeom prst="rect">
            <a:avLst/>
          </a:prstGeom>
          <a:noFill/>
          <a:ln>
            <a:noFill/>
          </a:ln>
        </p:spPr>
      </p:pic>
      <p:sp>
        <p:nvSpPr>
          <p:cNvPr id="275" name="Google Shape;275;p32"/>
          <p:cNvSpPr txBox="1"/>
          <p:nvPr/>
        </p:nvSpPr>
        <p:spPr>
          <a:xfrm>
            <a:off x="4572000" y="3614063"/>
            <a:ext cx="4404600" cy="142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ph type="title"/>
          </p:nvPr>
        </p:nvSpPr>
        <p:spPr>
          <a:xfrm>
            <a:off x="551100" y="6328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zh-TW" sz="2040"/>
              <a:t>Object Oriented Design Principles</a:t>
            </a:r>
            <a:endParaRPr sz="2040"/>
          </a:p>
        </p:txBody>
      </p:sp>
      <p:sp>
        <p:nvSpPr>
          <p:cNvPr id="281" name="Google Shape;281;p33"/>
          <p:cNvSpPr txBox="1"/>
          <p:nvPr>
            <p:ph idx="1" type="body"/>
          </p:nvPr>
        </p:nvSpPr>
        <p:spPr>
          <a:xfrm>
            <a:off x="451050" y="1302750"/>
            <a:ext cx="8241900" cy="3167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Raleway"/>
              <a:buChar char="●"/>
            </a:pPr>
            <a:r>
              <a:rPr b="1" lang="zh-TW" sz="1600">
                <a:latin typeface="Raleway"/>
                <a:ea typeface="Raleway"/>
                <a:cs typeface="Raleway"/>
                <a:sym typeface="Raleway"/>
              </a:rPr>
              <a:t>MVC architecture</a:t>
            </a:r>
            <a:r>
              <a:rPr lang="zh-TW" sz="1600">
                <a:latin typeface="Raleway"/>
                <a:ea typeface="Raleway"/>
                <a:cs typeface="Raleway"/>
                <a:sym typeface="Raleway"/>
              </a:rPr>
              <a:t> </a:t>
            </a:r>
            <a:endParaRPr sz="1600">
              <a:latin typeface="Raleway"/>
              <a:ea typeface="Raleway"/>
              <a:cs typeface="Raleway"/>
              <a:sym typeface="Raleway"/>
            </a:endParaRPr>
          </a:p>
          <a:p>
            <a:pPr indent="-317500" lvl="1" marL="914400" rtl="0" algn="l">
              <a:spcBef>
                <a:spcPts val="0"/>
              </a:spcBef>
              <a:spcAft>
                <a:spcPts val="0"/>
              </a:spcAft>
              <a:buSzPts val="1400"/>
              <a:buFont typeface="Raleway"/>
              <a:buChar char="○"/>
            </a:pPr>
            <a:r>
              <a:rPr lang="zh-TW" sz="1400">
                <a:latin typeface="Raleway"/>
                <a:ea typeface="Raleway"/>
                <a:cs typeface="Raleway"/>
                <a:sym typeface="Raleway"/>
              </a:rPr>
              <a:t>Model: Core game logic </a:t>
            </a:r>
            <a:endParaRPr sz="1400">
              <a:latin typeface="Raleway"/>
              <a:ea typeface="Raleway"/>
              <a:cs typeface="Raleway"/>
              <a:sym typeface="Raleway"/>
            </a:endParaRPr>
          </a:p>
          <a:p>
            <a:pPr indent="-317500" lvl="1" marL="914400" rtl="0" algn="l">
              <a:spcBef>
                <a:spcPts val="0"/>
              </a:spcBef>
              <a:spcAft>
                <a:spcPts val="0"/>
              </a:spcAft>
              <a:buSzPts val="1400"/>
              <a:buFont typeface="Raleway"/>
              <a:buChar char="○"/>
            </a:pPr>
            <a:r>
              <a:rPr lang="zh-TW" sz="1400">
                <a:latin typeface="Raleway"/>
                <a:ea typeface="Raleway"/>
                <a:cs typeface="Raleway"/>
                <a:sym typeface="Raleway"/>
              </a:rPr>
              <a:t>View: Game window, displaying cards, state, and buttons</a:t>
            </a:r>
            <a:endParaRPr sz="1400">
              <a:latin typeface="Raleway"/>
              <a:ea typeface="Raleway"/>
              <a:cs typeface="Raleway"/>
              <a:sym typeface="Raleway"/>
            </a:endParaRPr>
          </a:p>
          <a:p>
            <a:pPr indent="-317500" lvl="1" marL="914400" rtl="0" algn="l">
              <a:spcBef>
                <a:spcPts val="0"/>
              </a:spcBef>
              <a:spcAft>
                <a:spcPts val="0"/>
              </a:spcAft>
              <a:buSzPts val="1400"/>
              <a:buFont typeface="Raleway"/>
              <a:buChar char="○"/>
            </a:pPr>
            <a:r>
              <a:rPr lang="zh-TW" sz="1400">
                <a:latin typeface="Raleway"/>
                <a:ea typeface="Raleway"/>
                <a:cs typeface="Raleway"/>
                <a:sym typeface="Raleway"/>
              </a:rPr>
              <a:t>Controller: User interaction</a:t>
            </a:r>
            <a:endParaRPr sz="1400">
              <a:latin typeface="Raleway"/>
              <a:ea typeface="Raleway"/>
              <a:cs typeface="Raleway"/>
              <a:sym typeface="Raleway"/>
            </a:endParaRPr>
          </a:p>
          <a:p>
            <a:pPr indent="-330200" lvl="0" marL="457200" rtl="0" algn="l">
              <a:spcBef>
                <a:spcPts val="0"/>
              </a:spcBef>
              <a:spcAft>
                <a:spcPts val="0"/>
              </a:spcAft>
              <a:buSzPts val="1600"/>
              <a:buFont typeface="Raleway"/>
              <a:buChar char="●"/>
            </a:pPr>
            <a:r>
              <a:rPr b="1" lang="zh-TW" sz="1600">
                <a:latin typeface="Raleway"/>
                <a:ea typeface="Raleway"/>
                <a:cs typeface="Raleway"/>
                <a:sym typeface="Raleway"/>
              </a:rPr>
              <a:t>Inheritance</a:t>
            </a:r>
            <a:endParaRPr b="1" sz="1600">
              <a:latin typeface="Raleway"/>
              <a:ea typeface="Raleway"/>
              <a:cs typeface="Raleway"/>
              <a:sym typeface="Raleway"/>
            </a:endParaRPr>
          </a:p>
          <a:p>
            <a:pPr indent="-317500" lvl="1" marL="914400" rtl="0" algn="l">
              <a:spcBef>
                <a:spcPts val="0"/>
              </a:spcBef>
              <a:spcAft>
                <a:spcPts val="0"/>
              </a:spcAft>
              <a:buSzPts val="1400"/>
              <a:buFont typeface="Raleway"/>
              <a:buChar char="○"/>
            </a:pPr>
            <a:r>
              <a:rPr lang="zh-TW" sz="1400">
                <a:latin typeface="Raleway"/>
                <a:ea typeface="Raleway"/>
                <a:cs typeface="Raleway"/>
                <a:sym typeface="Raleway"/>
              </a:rPr>
              <a:t>E.g.: Dealer class inherits from player class, acting similar but includes dealer-specfic behavior </a:t>
            </a:r>
            <a:endParaRPr sz="1400">
              <a:latin typeface="Raleway"/>
              <a:ea typeface="Raleway"/>
              <a:cs typeface="Raleway"/>
              <a:sym typeface="Raleway"/>
            </a:endParaRPr>
          </a:p>
          <a:p>
            <a:pPr indent="-330200" lvl="0" marL="457200" rtl="0" algn="l">
              <a:spcBef>
                <a:spcPts val="0"/>
              </a:spcBef>
              <a:spcAft>
                <a:spcPts val="0"/>
              </a:spcAft>
              <a:buSzPts val="1600"/>
              <a:buFont typeface="Raleway"/>
              <a:buChar char="●"/>
            </a:pPr>
            <a:r>
              <a:rPr b="1" lang="zh-TW" sz="1600">
                <a:latin typeface="Raleway"/>
                <a:ea typeface="Raleway"/>
                <a:cs typeface="Raleway"/>
                <a:sym typeface="Raleway"/>
              </a:rPr>
              <a:t>Composition over inheritance</a:t>
            </a:r>
            <a:endParaRPr b="1" sz="1600">
              <a:latin typeface="Raleway"/>
              <a:ea typeface="Raleway"/>
              <a:cs typeface="Raleway"/>
              <a:sym typeface="Raleway"/>
            </a:endParaRPr>
          </a:p>
          <a:p>
            <a:pPr indent="-317500" lvl="1" marL="914400" rtl="0" algn="l">
              <a:spcBef>
                <a:spcPts val="0"/>
              </a:spcBef>
              <a:spcAft>
                <a:spcPts val="0"/>
              </a:spcAft>
              <a:buSzPts val="1400"/>
              <a:buFont typeface="Raleway"/>
              <a:buChar char="○"/>
            </a:pPr>
            <a:r>
              <a:rPr lang="zh-TW" sz="1400">
                <a:latin typeface="Raleway"/>
                <a:ea typeface="Raleway"/>
                <a:cs typeface="Raleway"/>
                <a:sym typeface="Raleway"/>
              </a:rPr>
              <a:t>E.g.: BlackjackGame class contains and delegates behaviors to class Deck, Dealer, and Player rather than inheritance</a:t>
            </a:r>
            <a:endParaRPr sz="1400">
              <a:latin typeface="Raleway"/>
              <a:ea typeface="Raleway"/>
              <a:cs typeface="Raleway"/>
              <a:sym typeface="Raleway"/>
            </a:endParaRPr>
          </a:p>
          <a:p>
            <a:pPr indent="-330200" lvl="0" marL="457200" rtl="0" algn="l">
              <a:spcBef>
                <a:spcPts val="0"/>
              </a:spcBef>
              <a:spcAft>
                <a:spcPts val="0"/>
              </a:spcAft>
              <a:buSzPts val="1600"/>
              <a:buFont typeface="Raleway"/>
              <a:buChar char="●"/>
            </a:pPr>
            <a:r>
              <a:rPr b="1" lang="zh-TW" sz="1600">
                <a:latin typeface="Raleway"/>
                <a:ea typeface="Raleway"/>
                <a:cs typeface="Raleway"/>
                <a:sym typeface="Raleway"/>
              </a:rPr>
              <a:t>Encapsulation</a:t>
            </a:r>
            <a:endParaRPr b="1" sz="1600">
              <a:latin typeface="Raleway"/>
              <a:ea typeface="Raleway"/>
              <a:cs typeface="Raleway"/>
              <a:sym typeface="Raleway"/>
            </a:endParaRPr>
          </a:p>
          <a:p>
            <a:pPr indent="-317500" lvl="1" marL="914400" rtl="0" algn="l">
              <a:spcBef>
                <a:spcPts val="0"/>
              </a:spcBef>
              <a:spcAft>
                <a:spcPts val="0"/>
              </a:spcAft>
              <a:buSzPts val="1400"/>
              <a:buFont typeface="Raleway"/>
              <a:buChar char="○"/>
            </a:pPr>
            <a:r>
              <a:rPr lang="zh-TW" sz="1400">
                <a:latin typeface="Raleway"/>
                <a:ea typeface="Raleway"/>
                <a:cs typeface="Raleway"/>
                <a:sym typeface="Raleway"/>
              </a:rPr>
              <a:t>Properties encapsulated, access and interaction through public methods only to avoid unintended changes and maintain integrity </a:t>
            </a:r>
            <a:endParaRPr sz="1400">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idx="1" type="body"/>
          </p:nvPr>
        </p:nvSpPr>
        <p:spPr>
          <a:xfrm>
            <a:off x="729450" y="2078875"/>
            <a:ext cx="7688700" cy="2261100"/>
          </a:xfrm>
          <a:prstGeom prst="rect">
            <a:avLst/>
          </a:prstGeom>
        </p:spPr>
        <p:txBody>
          <a:bodyPr anchorCtr="0" anchor="b" bIns="91425" lIns="91425" spcFirstLastPara="1" rIns="91425" wrap="square" tIns="91425">
            <a:normAutofit fontScale="77500" lnSpcReduction="20000"/>
          </a:bodyPr>
          <a:lstStyle/>
          <a:p>
            <a:pPr indent="-329485" lvl="0" marL="457200" rtl="0" algn="l">
              <a:lnSpc>
                <a:spcPct val="100000"/>
              </a:lnSpc>
              <a:spcBef>
                <a:spcPts val="0"/>
              </a:spcBef>
              <a:spcAft>
                <a:spcPts val="0"/>
              </a:spcAft>
              <a:buClr>
                <a:srgbClr val="000000"/>
              </a:buClr>
              <a:buSzPct val="100000"/>
              <a:buFont typeface="Raleway"/>
              <a:buChar char="●"/>
            </a:pPr>
            <a:r>
              <a:rPr b="1" lang="zh-TW" sz="2050">
                <a:solidFill>
                  <a:srgbClr val="000000"/>
                </a:solidFill>
                <a:latin typeface="Raleway"/>
                <a:ea typeface="Raleway"/>
                <a:cs typeface="Raleway"/>
                <a:sym typeface="Raleway"/>
              </a:rPr>
              <a:t>Separating logic into loosely coupled components (eg.MVC+AI) easier to debug, extend, and test our code.</a:t>
            </a:r>
            <a:endParaRPr b="1" sz="2050">
              <a:solidFill>
                <a:srgbClr val="000000"/>
              </a:solidFill>
              <a:latin typeface="Raleway"/>
              <a:ea typeface="Raleway"/>
              <a:cs typeface="Raleway"/>
              <a:sym typeface="Raleway"/>
            </a:endParaRPr>
          </a:p>
          <a:p>
            <a:pPr indent="0" lvl="0" marL="457200" rtl="0" algn="l">
              <a:lnSpc>
                <a:spcPct val="100000"/>
              </a:lnSpc>
              <a:spcBef>
                <a:spcPts val="0"/>
              </a:spcBef>
              <a:spcAft>
                <a:spcPts val="0"/>
              </a:spcAft>
              <a:buNone/>
            </a:pPr>
            <a:r>
              <a:t/>
            </a:r>
            <a:endParaRPr b="1" sz="2050">
              <a:solidFill>
                <a:srgbClr val="000000"/>
              </a:solidFill>
              <a:latin typeface="Raleway"/>
              <a:ea typeface="Raleway"/>
              <a:cs typeface="Raleway"/>
              <a:sym typeface="Raleway"/>
            </a:endParaRPr>
          </a:p>
          <a:p>
            <a:pPr indent="-329485" lvl="0" marL="457200" rtl="0" algn="l">
              <a:lnSpc>
                <a:spcPct val="100000"/>
              </a:lnSpc>
              <a:spcBef>
                <a:spcPts val="0"/>
              </a:spcBef>
              <a:spcAft>
                <a:spcPts val="0"/>
              </a:spcAft>
              <a:buClr>
                <a:srgbClr val="000000"/>
              </a:buClr>
              <a:buSzPct val="100000"/>
              <a:buFont typeface="Raleway"/>
              <a:buChar char="●"/>
            </a:pPr>
            <a:r>
              <a:rPr b="1" lang="zh-TW" sz="2050">
                <a:solidFill>
                  <a:srgbClr val="000000"/>
                </a:solidFill>
                <a:latin typeface="Raleway"/>
                <a:ea typeface="Raleway"/>
                <a:cs typeface="Raleway"/>
                <a:sym typeface="Raleway"/>
              </a:rPr>
              <a:t>Q-Learning converges to solid policy with enough training.</a:t>
            </a:r>
            <a:endParaRPr b="1" sz="2050">
              <a:solidFill>
                <a:srgbClr val="000000"/>
              </a:solidFill>
              <a:latin typeface="Raleway"/>
              <a:ea typeface="Raleway"/>
              <a:cs typeface="Raleway"/>
              <a:sym typeface="Raleway"/>
            </a:endParaRPr>
          </a:p>
          <a:p>
            <a:pPr indent="0" lvl="0" marL="457200" rtl="0" algn="l">
              <a:lnSpc>
                <a:spcPct val="100000"/>
              </a:lnSpc>
              <a:spcBef>
                <a:spcPts val="0"/>
              </a:spcBef>
              <a:spcAft>
                <a:spcPts val="0"/>
              </a:spcAft>
              <a:buNone/>
            </a:pPr>
            <a:r>
              <a:t/>
            </a:r>
            <a:endParaRPr b="1" sz="2050">
              <a:solidFill>
                <a:srgbClr val="000000"/>
              </a:solidFill>
              <a:latin typeface="Raleway"/>
              <a:ea typeface="Raleway"/>
              <a:cs typeface="Raleway"/>
              <a:sym typeface="Raleway"/>
            </a:endParaRPr>
          </a:p>
          <a:p>
            <a:pPr indent="-329485" lvl="0" marL="457200" rtl="0" algn="l">
              <a:lnSpc>
                <a:spcPct val="100000"/>
              </a:lnSpc>
              <a:spcBef>
                <a:spcPts val="640"/>
              </a:spcBef>
              <a:spcAft>
                <a:spcPts val="0"/>
              </a:spcAft>
              <a:buClr>
                <a:srgbClr val="000000"/>
              </a:buClr>
              <a:buSzPct val="100000"/>
              <a:buFont typeface="Raleway"/>
              <a:buChar char="●"/>
            </a:pPr>
            <a:r>
              <a:rPr b="1" lang="zh-TW" sz="2050">
                <a:solidFill>
                  <a:srgbClr val="000000"/>
                </a:solidFill>
                <a:latin typeface="Raleway"/>
                <a:ea typeface="Raleway"/>
                <a:cs typeface="Raleway"/>
                <a:sym typeface="Raleway"/>
              </a:rPr>
              <a:t>Q-table and basic rule </a:t>
            </a:r>
            <a:r>
              <a:rPr b="1" lang="zh-TW" sz="2050">
                <a:solidFill>
                  <a:srgbClr val="000000"/>
                </a:solidFill>
                <a:latin typeface="Raleway"/>
                <a:ea typeface="Raleway"/>
                <a:cs typeface="Raleway"/>
                <a:sym typeface="Raleway"/>
              </a:rPr>
              <a:t>conflicts in vs mode.</a:t>
            </a:r>
            <a:endParaRPr b="1" sz="2050">
              <a:solidFill>
                <a:srgbClr val="000000"/>
              </a:solidFill>
              <a:latin typeface="Raleway"/>
              <a:ea typeface="Raleway"/>
              <a:cs typeface="Raleway"/>
              <a:sym typeface="Raleway"/>
            </a:endParaRPr>
          </a:p>
          <a:p>
            <a:pPr indent="0" lvl="0" marL="342900" rtl="0" algn="l">
              <a:lnSpc>
                <a:spcPct val="100000"/>
              </a:lnSpc>
              <a:spcBef>
                <a:spcPts val="640"/>
              </a:spcBef>
              <a:spcAft>
                <a:spcPts val="0"/>
              </a:spcAft>
              <a:buNone/>
            </a:pPr>
            <a:r>
              <a:t/>
            </a:r>
            <a:endParaRPr sz="2022">
              <a:solidFill>
                <a:srgbClr val="000000"/>
              </a:solidFill>
              <a:latin typeface="Calibri"/>
              <a:ea typeface="Calibri"/>
              <a:cs typeface="Calibri"/>
              <a:sym typeface="Calibri"/>
            </a:endParaRPr>
          </a:p>
          <a:p>
            <a:pPr indent="-139700" lvl="0" marL="342900" rtl="0" algn="l">
              <a:lnSpc>
                <a:spcPct val="100000"/>
              </a:lnSpc>
              <a:spcBef>
                <a:spcPts val="640"/>
              </a:spcBef>
              <a:spcAft>
                <a:spcPts val="0"/>
              </a:spcAft>
              <a:buClr>
                <a:srgbClr val="000000"/>
              </a:buClr>
              <a:buSzPct val="100000"/>
              <a:buFont typeface="Arial"/>
              <a:buNone/>
            </a:pPr>
            <a:r>
              <a:t/>
            </a:r>
            <a:endParaRPr sz="3200">
              <a:solidFill>
                <a:srgbClr val="000000"/>
              </a:solidFill>
              <a:latin typeface="Calibri"/>
              <a:ea typeface="Calibri"/>
              <a:cs typeface="Calibri"/>
              <a:sym typeface="Calibri"/>
            </a:endParaRPr>
          </a:p>
          <a:p>
            <a:pPr indent="0" lvl="0" marL="0" rtl="0" algn="l">
              <a:spcBef>
                <a:spcPts val="0"/>
              </a:spcBef>
              <a:spcAft>
                <a:spcPts val="1200"/>
              </a:spcAft>
              <a:buNone/>
            </a:pPr>
            <a:r>
              <a:t/>
            </a:r>
            <a:endParaRPr/>
          </a:p>
        </p:txBody>
      </p:sp>
      <p:sp>
        <p:nvSpPr>
          <p:cNvPr id="287" name="Google Shape;287;p34"/>
          <p:cNvSpPr txBox="1"/>
          <p:nvPr>
            <p:ph type="title"/>
          </p:nvPr>
        </p:nvSpPr>
        <p:spPr>
          <a:xfrm>
            <a:off x="727650" y="1259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4400"/>
              <a:buFont typeface="Calibri"/>
              <a:buNone/>
            </a:pPr>
            <a:r>
              <a:rPr lang="zh-TW" sz="2300">
                <a:solidFill>
                  <a:srgbClr val="000000"/>
                </a:solidFill>
              </a:rPr>
              <a:t>Findings and Lessons Learned</a:t>
            </a:r>
            <a:endParaRPr sz="2300">
              <a:solidFill>
                <a:srgbClr val="000000"/>
              </a:solidFill>
            </a:endParaRPr>
          </a:p>
          <a:p>
            <a:pPr indent="0" lvl="0" marL="0" rtl="0" algn="l">
              <a:spcBef>
                <a:spcPts val="0"/>
              </a:spcBef>
              <a:spcAft>
                <a:spcPts val="0"/>
              </a:spcAft>
              <a:buSzPts val="990"/>
              <a:buNone/>
            </a:pPr>
            <a:r>
              <a:t/>
            </a:r>
            <a:endParaRPr sz="2300">
              <a:solidFill>
                <a:srgbClr val="000000"/>
              </a:solidFill>
            </a:endParaRPr>
          </a:p>
          <a:p>
            <a:pPr indent="0" lvl="0" marL="0" rtl="0" algn="l">
              <a:spcBef>
                <a:spcPts val="0"/>
              </a:spcBef>
              <a:spcAft>
                <a:spcPts val="0"/>
              </a:spcAft>
              <a:buSzPts val="990"/>
              <a:buNone/>
            </a:pPr>
            <a:r>
              <a:t/>
            </a:r>
            <a:endParaRPr sz="23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4400"/>
              <a:buFont typeface="Calibri"/>
              <a:buNone/>
            </a:pPr>
            <a:r>
              <a:rPr lang="zh-TW" sz="2300">
                <a:solidFill>
                  <a:srgbClr val="000000"/>
                </a:solidFill>
              </a:rPr>
              <a:t>Limitations &amp; Future Work</a:t>
            </a:r>
            <a:endParaRPr sz="2300"/>
          </a:p>
        </p:txBody>
      </p:sp>
      <p:sp>
        <p:nvSpPr>
          <p:cNvPr id="293" name="Google Shape;293;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25000"/>
          </a:bodyPr>
          <a:lstStyle/>
          <a:p>
            <a:pPr indent="-243620" lvl="0" marL="342900" rtl="0" algn="l">
              <a:lnSpc>
                <a:spcPct val="100000"/>
              </a:lnSpc>
              <a:spcBef>
                <a:spcPts val="0"/>
              </a:spcBef>
              <a:spcAft>
                <a:spcPts val="0"/>
              </a:spcAft>
              <a:buClr>
                <a:srgbClr val="000000"/>
              </a:buClr>
              <a:buSzPct val="100000"/>
              <a:buFont typeface="Arial"/>
              <a:buChar char="•"/>
            </a:pPr>
            <a:r>
              <a:rPr b="1" lang="zh-TW" sz="6546">
                <a:solidFill>
                  <a:srgbClr val="000000"/>
                </a:solidFill>
                <a:latin typeface="Calibri"/>
                <a:ea typeface="Calibri"/>
                <a:cs typeface="Calibri"/>
                <a:sym typeface="Calibri"/>
              </a:rPr>
              <a:t>No splitting, doubling down, or betting strategies.</a:t>
            </a:r>
            <a:endParaRPr b="1" sz="6546">
              <a:solidFill>
                <a:srgbClr val="000000"/>
              </a:solidFill>
              <a:latin typeface="Calibri"/>
              <a:ea typeface="Calibri"/>
              <a:cs typeface="Calibri"/>
              <a:sym typeface="Calibri"/>
            </a:endParaRPr>
          </a:p>
          <a:p>
            <a:pPr indent="0" lvl="0" marL="742950" rtl="0" algn="l">
              <a:lnSpc>
                <a:spcPct val="100000"/>
              </a:lnSpc>
              <a:spcBef>
                <a:spcPts val="0"/>
              </a:spcBef>
              <a:spcAft>
                <a:spcPts val="0"/>
              </a:spcAft>
              <a:buNone/>
            </a:pPr>
            <a:r>
              <a:t/>
            </a:r>
            <a:endParaRPr b="1" sz="3815">
              <a:solidFill>
                <a:srgbClr val="000000"/>
              </a:solidFill>
              <a:latin typeface="Calibri"/>
              <a:ea typeface="Calibri"/>
              <a:cs typeface="Calibri"/>
              <a:sym typeface="Calibri"/>
            </a:endParaRPr>
          </a:p>
          <a:p>
            <a:pPr indent="-241832" lvl="1" marL="742950" rtl="0" algn="l">
              <a:lnSpc>
                <a:spcPct val="100000"/>
              </a:lnSpc>
              <a:spcBef>
                <a:spcPts val="0"/>
              </a:spcBef>
              <a:spcAft>
                <a:spcPts val="0"/>
              </a:spcAft>
              <a:buClr>
                <a:srgbClr val="000000"/>
              </a:buClr>
              <a:buSzPct val="100000"/>
              <a:buFont typeface="Arial"/>
              <a:buChar char="–"/>
            </a:pPr>
            <a:r>
              <a:rPr lang="zh-TW" sz="4433">
                <a:solidFill>
                  <a:srgbClr val="000000"/>
                </a:solidFill>
                <a:latin typeface="Calibri"/>
                <a:ea typeface="Calibri"/>
                <a:cs typeface="Calibri"/>
                <a:sym typeface="Calibri"/>
              </a:rPr>
              <a:t>Add support for splitting, doubling down.</a:t>
            </a:r>
            <a:endParaRPr sz="4433">
              <a:solidFill>
                <a:srgbClr val="000000"/>
              </a:solidFill>
              <a:latin typeface="Calibri"/>
              <a:ea typeface="Calibri"/>
              <a:cs typeface="Calibri"/>
              <a:sym typeface="Calibri"/>
            </a:endParaRPr>
          </a:p>
          <a:p>
            <a:pPr indent="-241832" lvl="1" marL="742950" rtl="0" algn="l">
              <a:lnSpc>
                <a:spcPct val="100000"/>
              </a:lnSpc>
              <a:spcBef>
                <a:spcPts val="640"/>
              </a:spcBef>
              <a:spcAft>
                <a:spcPts val="0"/>
              </a:spcAft>
              <a:buClr>
                <a:srgbClr val="000000"/>
              </a:buClr>
              <a:buSzPct val="100000"/>
              <a:buFont typeface="Arial"/>
              <a:buChar char="–"/>
            </a:pPr>
            <a:r>
              <a:rPr lang="zh-TW" sz="4433">
                <a:solidFill>
                  <a:srgbClr val="000000"/>
                </a:solidFill>
                <a:latin typeface="Calibri"/>
                <a:ea typeface="Calibri"/>
                <a:cs typeface="Calibri"/>
                <a:sym typeface="Calibri"/>
              </a:rPr>
              <a:t>Implement betting and money tracking.</a:t>
            </a:r>
            <a:endParaRPr sz="4433">
              <a:solidFill>
                <a:srgbClr val="000000"/>
              </a:solidFill>
              <a:latin typeface="Calibri"/>
              <a:ea typeface="Calibri"/>
              <a:cs typeface="Calibri"/>
              <a:sym typeface="Calibri"/>
            </a:endParaRPr>
          </a:p>
          <a:p>
            <a:pPr indent="0" lvl="0" marL="742950" rtl="0" algn="l">
              <a:lnSpc>
                <a:spcPct val="100000"/>
              </a:lnSpc>
              <a:spcBef>
                <a:spcPts val="640"/>
              </a:spcBef>
              <a:spcAft>
                <a:spcPts val="0"/>
              </a:spcAft>
              <a:buNone/>
            </a:pPr>
            <a:r>
              <a:t/>
            </a:r>
            <a:endParaRPr sz="3200">
              <a:solidFill>
                <a:srgbClr val="000000"/>
              </a:solidFill>
              <a:latin typeface="Calibri"/>
              <a:ea typeface="Calibri"/>
              <a:cs typeface="Calibri"/>
              <a:sym typeface="Calibri"/>
            </a:endParaRPr>
          </a:p>
          <a:p>
            <a:pPr indent="-330993" lvl="0" marL="342900" rtl="0" algn="l">
              <a:lnSpc>
                <a:spcPct val="100000"/>
              </a:lnSpc>
              <a:spcBef>
                <a:spcPts val="0"/>
              </a:spcBef>
              <a:spcAft>
                <a:spcPts val="0"/>
              </a:spcAft>
              <a:buClr>
                <a:srgbClr val="000000"/>
              </a:buClr>
              <a:buSzPct val="100000"/>
              <a:buFont typeface="Arial"/>
              <a:buChar char="•"/>
            </a:pPr>
            <a:r>
              <a:rPr b="1" lang="zh-TW" sz="6450">
                <a:solidFill>
                  <a:srgbClr val="000000"/>
                </a:solidFill>
                <a:latin typeface="Calibri"/>
                <a:ea typeface="Calibri"/>
                <a:cs typeface="Calibri"/>
                <a:sym typeface="Calibri"/>
              </a:rPr>
              <a:t>When the agent encounters a state that was rare during training, the Q-value might be missing or inaccurate, leading to suboptimal decisions.</a:t>
            </a:r>
            <a:endParaRPr b="1" sz="3200">
              <a:solidFill>
                <a:srgbClr val="000000"/>
              </a:solidFill>
              <a:latin typeface="Calibri"/>
              <a:ea typeface="Calibri"/>
              <a:cs typeface="Calibri"/>
              <a:sym typeface="Calibri"/>
            </a:endParaRPr>
          </a:p>
          <a:p>
            <a:pPr indent="-241832" lvl="1" marL="742950" rtl="0" algn="l">
              <a:lnSpc>
                <a:spcPct val="100000"/>
              </a:lnSpc>
              <a:spcBef>
                <a:spcPts val="640"/>
              </a:spcBef>
              <a:spcAft>
                <a:spcPts val="0"/>
              </a:spcAft>
              <a:buClr>
                <a:srgbClr val="000000"/>
              </a:buClr>
              <a:buSzPct val="100000"/>
              <a:buFont typeface="Calibri"/>
              <a:buChar char="–"/>
            </a:pPr>
            <a:r>
              <a:rPr lang="zh-TW" sz="4433">
                <a:solidFill>
                  <a:srgbClr val="000000"/>
                </a:solidFill>
                <a:latin typeface="Calibri"/>
                <a:ea typeface="Calibri"/>
                <a:cs typeface="Calibri"/>
                <a:sym typeface="Calibri"/>
              </a:rPr>
              <a:t>Explore deep Q-networks (DQN) for larger state spaces.</a:t>
            </a:r>
            <a:endParaRPr sz="4433">
              <a:solidFill>
                <a:srgbClr val="000000"/>
              </a:solidFill>
              <a:latin typeface="Calibri"/>
              <a:ea typeface="Calibri"/>
              <a:cs typeface="Calibri"/>
              <a:sym typeface="Calibri"/>
            </a:endParaRPr>
          </a:p>
          <a:p>
            <a:pPr indent="0" lvl="0" marL="0" rtl="0" algn="l">
              <a:lnSpc>
                <a:spcPct val="100000"/>
              </a:lnSpc>
              <a:spcBef>
                <a:spcPts val="640"/>
              </a:spcBef>
              <a:spcAft>
                <a:spcPts val="0"/>
              </a:spcAft>
              <a:buNone/>
            </a:pPr>
            <a:r>
              <a:t/>
            </a:r>
            <a:endParaRPr sz="3200">
              <a:solidFill>
                <a:srgbClr val="000000"/>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Reference</a:t>
            </a:r>
            <a:endParaRPr/>
          </a:p>
        </p:txBody>
      </p:sp>
      <p:sp>
        <p:nvSpPr>
          <p:cNvPr id="299" name="Google Shape;299;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zh-TW">
                <a:solidFill>
                  <a:schemeClr val="dk2"/>
                </a:solidFill>
              </a:rPr>
              <a:t>[1] Zimran, A., Klis, A.A., Fuster, A., &amp; Rivelli, C. (2009). The Game of Blackjack and Analysis of Counting Cards.</a:t>
            </a:r>
            <a:endParaRPr>
              <a:solidFill>
                <a:schemeClr val="dk2"/>
              </a:solidFill>
            </a:endParaRPr>
          </a:p>
          <a:p>
            <a:pPr indent="0" lvl="0" marL="0" rtl="0" algn="l">
              <a:spcBef>
                <a:spcPts val="1200"/>
              </a:spcBef>
              <a:spcAft>
                <a:spcPts val="0"/>
              </a:spcAft>
              <a:buNone/>
            </a:pPr>
            <a:r>
              <a:rPr lang="zh-TW" sz="1250">
                <a:solidFill>
                  <a:schemeClr val="dk2"/>
                </a:solidFill>
              </a:rPr>
              <a:t>[2] </a:t>
            </a:r>
            <a:r>
              <a:rPr lang="zh-TW" sz="1250">
                <a:solidFill>
                  <a:schemeClr val="dk2"/>
                </a:solidFill>
              </a:rPr>
              <a:t>BlackjackInfo. (n.d.). </a:t>
            </a:r>
            <a:r>
              <a:rPr i="1" lang="zh-TW" sz="1250">
                <a:solidFill>
                  <a:schemeClr val="dk2"/>
                </a:solidFill>
              </a:rPr>
              <a:t>Blackjack basic strategy engine</a:t>
            </a:r>
            <a:r>
              <a:rPr lang="zh-TW" sz="1250">
                <a:solidFill>
                  <a:schemeClr val="dk2"/>
                </a:solidFill>
              </a:rPr>
              <a:t>. Retrieved April 21, 2025, from</a:t>
            </a:r>
            <a:r>
              <a:rPr lang="zh-TW" sz="1250">
                <a:solidFill>
                  <a:schemeClr val="dk2"/>
                </a:solidFill>
                <a:uFill>
                  <a:noFill/>
                </a:uFill>
                <a:hlinkClick r:id="rId3">
                  <a:extLst>
                    <a:ext uri="{A12FA001-AC4F-418D-AE19-62706E023703}">
                      <ahyp:hlinkClr val="tx"/>
                    </a:ext>
                  </a:extLst>
                </a:hlinkClick>
              </a:rPr>
              <a:t> </a:t>
            </a:r>
            <a:r>
              <a:rPr lang="zh-TW" sz="1250" u="sng">
                <a:solidFill>
                  <a:schemeClr val="dk2"/>
                </a:solidFill>
                <a:hlinkClick r:id="rId4">
                  <a:extLst>
                    <a:ext uri="{A12FA001-AC4F-418D-AE19-62706E023703}">
                      <ahyp:hlinkClr val="tx"/>
                    </a:ext>
                  </a:extLst>
                </a:hlinkClick>
              </a:rPr>
              <a:t>https://www.blackjackinfo.com/blackjack-basic-strategy-engine/​</a:t>
            </a:r>
            <a:endParaRPr sz="1250">
              <a:solidFill>
                <a:schemeClr val="dk2"/>
              </a:solidFill>
            </a:endParaRPr>
          </a:p>
          <a:p>
            <a:pPr indent="0" lvl="0" marL="0" rtl="0" algn="l">
              <a:spcBef>
                <a:spcPts val="1200"/>
              </a:spcBef>
              <a:spcAft>
                <a:spcPts val="0"/>
              </a:spcAft>
              <a:buNone/>
            </a:pPr>
            <a:r>
              <a:rPr lang="zh-TW" sz="1250">
                <a:solidFill>
                  <a:schemeClr val="dk2"/>
                </a:solidFill>
              </a:rPr>
              <a:t>[3] GeeksforGeeks. (2025, February 25). </a:t>
            </a:r>
            <a:r>
              <a:rPr i="1" lang="zh-TW" sz="1250">
                <a:solidFill>
                  <a:schemeClr val="dk2"/>
                </a:solidFill>
              </a:rPr>
              <a:t>Q-learning in reinforcement learning</a:t>
            </a:r>
            <a:r>
              <a:rPr lang="zh-TW" sz="1250">
                <a:solidFill>
                  <a:schemeClr val="dk2"/>
                </a:solidFill>
              </a:rPr>
              <a:t>.</a:t>
            </a:r>
            <a:r>
              <a:rPr lang="zh-TW" sz="1250">
                <a:solidFill>
                  <a:schemeClr val="dk2"/>
                </a:solidFill>
                <a:uFill>
                  <a:noFill/>
                </a:uFill>
                <a:hlinkClick r:id="rId5">
                  <a:extLst>
                    <a:ext uri="{A12FA001-AC4F-418D-AE19-62706E023703}">
                      <ahyp:hlinkClr val="tx"/>
                    </a:ext>
                  </a:extLst>
                </a:hlinkClick>
              </a:rPr>
              <a:t> </a:t>
            </a:r>
            <a:r>
              <a:rPr lang="zh-TW" sz="1250" u="sng">
                <a:solidFill>
                  <a:schemeClr val="dk2"/>
                </a:solidFill>
                <a:hlinkClick r:id="rId6">
                  <a:extLst>
                    <a:ext uri="{A12FA001-AC4F-418D-AE19-62706E023703}">
                      <ahyp:hlinkClr val="tx"/>
                    </a:ext>
                  </a:extLst>
                </a:hlinkClick>
              </a:rPr>
              <a:t>https://www.geeksforgeeks.org/q-learning-in-python/</a:t>
            </a:r>
            <a:r>
              <a:rPr lang="zh-TW" sz="1250">
                <a:solidFill>
                  <a:schemeClr val="dk2"/>
                </a:solidFill>
              </a:rPr>
              <a:t>​</a:t>
            </a:r>
            <a:endParaRPr sz="1250">
              <a:solidFill>
                <a:schemeClr val="dk2"/>
              </a:solidFill>
            </a:endParaRPr>
          </a:p>
          <a:p>
            <a:pPr indent="0" lvl="0" marL="0" rtl="0" algn="l">
              <a:spcBef>
                <a:spcPts val="1200"/>
              </a:spcBef>
              <a:spcAft>
                <a:spcPts val="0"/>
              </a:spcAft>
              <a:buNone/>
            </a:pPr>
            <a:r>
              <a:t/>
            </a:r>
            <a:endParaRPr sz="1250">
              <a:solidFill>
                <a:srgbClr val="000000"/>
              </a:solidFil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7"/>
          <p:cNvSpPr txBox="1"/>
          <p:nvPr>
            <p:ph type="title"/>
          </p:nvPr>
        </p:nvSpPr>
        <p:spPr>
          <a:xfrm>
            <a:off x="727650" y="23041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zh-TW"/>
              <a:t>Thank You!</a:t>
            </a:r>
            <a:endParaRPr/>
          </a:p>
        </p:txBody>
      </p:sp>
      <p:sp>
        <p:nvSpPr>
          <p:cNvPr id="305" name="Google Shape;305;p37"/>
          <p:cNvSpPr txBox="1"/>
          <p:nvPr/>
        </p:nvSpPr>
        <p:spPr>
          <a:xfrm>
            <a:off x="3560375" y="3888825"/>
            <a:ext cx="5603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Goals and Rationale</a:t>
            </a:r>
            <a:endParaRPr/>
          </a:p>
        </p:txBody>
      </p:sp>
      <p:sp>
        <p:nvSpPr>
          <p:cNvPr id="99" name="Google Shape;99;p15"/>
          <p:cNvSpPr txBox="1"/>
          <p:nvPr>
            <p:ph idx="1" type="body"/>
          </p:nvPr>
        </p:nvSpPr>
        <p:spPr>
          <a:xfrm>
            <a:off x="677725" y="1903025"/>
            <a:ext cx="7688700" cy="3165600"/>
          </a:xfrm>
          <a:prstGeom prst="rect">
            <a:avLst/>
          </a:prstGeom>
        </p:spPr>
        <p:txBody>
          <a:bodyPr anchorCtr="0" anchor="t" bIns="91425" lIns="91425" spcFirstLastPara="1" rIns="91425" wrap="square" tIns="91425">
            <a:noAutofit/>
          </a:bodyPr>
          <a:lstStyle/>
          <a:p>
            <a:pPr indent="-323850" lvl="0" marL="457200" rtl="0" algn="l">
              <a:lnSpc>
                <a:spcPct val="90000"/>
              </a:lnSpc>
              <a:spcBef>
                <a:spcPts val="0"/>
              </a:spcBef>
              <a:spcAft>
                <a:spcPts val="0"/>
              </a:spcAft>
              <a:buSzPts val="1500"/>
              <a:buAutoNum type="arabicPeriod"/>
            </a:pPr>
            <a:r>
              <a:rPr lang="zh-TW" sz="1500"/>
              <a:t>Rationale</a:t>
            </a:r>
            <a:endParaRPr sz="1500"/>
          </a:p>
          <a:p>
            <a:pPr indent="0" lvl="0" marL="457200" rtl="0" algn="l">
              <a:lnSpc>
                <a:spcPct val="90000"/>
              </a:lnSpc>
              <a:spcBef>
                <a:spcPts val="1200"/>
              </a:spcBef>
              <a:spcAft>
                <a:spcPts val="0"/>
              </a:spcAft>
              <a:buNone/>
            </a:pPr>
            <a:r>
              <a:rPr lang="zh-TW" sz="1500"/>
              <a:t>Chose Blackjack for its popularity, simple rules, and alignment with our team’s shared interest in card games [1]</a:t>
            </a:r>
            <a:endParaRPr sz="1500"/>
          </a:p>
          <a:p>
            <a:pPr indent="-323850" lvl="0" marL="457200" rtl="0" algn="l">
              <a:lnSpc>
                <a:spcPct val="90000"/>
              </a:lnSpc>
              <a:spcBef>
                <a:spcPts val="1200"/>
              </a:spcBef>
              <a:spcAft>
                <a:spcPts val="0"/>
              </a:spcAft>
              <a:buSzPts val="1500"/>
              <a:buAutoNum type="arabicPeriod"/>
            </a:pPr>
            <a:r>
              <a:rPr lang="zh-TW" sz="1500"/>
              <a:t>Goals</a:t>
            </a:r>
            <a:endParaRPr sz="1500"/>
          </a:p>
          <a:p>
            <a:pPr indent="0" lvl="0" marL="457200" rtl="0" algn="l">
              <a:lnSpc>
                <a:spcPct val="90000"/>
              </a:lnSpc>
              <a:spcBef>
                <a:spcPts val="1200"/>
              </a:spcBef>
              <a:spcAft>
                <a:spcPts val="0"/>
              </a:spcAft>
              <a:buNone/>
            </a:pPr>
            <a:r>
              <a:rPr lang="zh-TW" sz="1500"/>
              <a:t>Implement core game logic and interactive gameplay using Java</a:t>
            </a:r>
            <a:endParaRPr sz="1500"/>
          </a:p>
          <a:p>
            <a:pPr indent="0" lvl="0" marL="457200" rtl="0" algn="l">
              <a:lnSpc>
                <a:spcPct val="90000"/>
              </a:lnSpc>
              <a:spcBef>
                <a:spcPts val="1200"/>
              </a:spcBef>
              <a:spcAft>
                <a:spcPts val="1200"/>
              </a:spcAft>
              <a:buNone/>
            </a:pPr>
            <a:r>
              <a:rPr lang="zh-TW" sz="1500"/>
              <a:t>Apply object-oriented programming (OOP) principles by modeling real-world entities like cards, players, and the dealer</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Demonstration of the Project</a:t>
            </a:r>
            <a:endParaRPr/>
          </a:p>
        </p:txBody>
      </p:sp>
      <p:sp>
        <p:nvSpPr>
          <p:cNvPr id="105" name="Google Shape;105;p16"/>
          <p:cNvSpPr txBox="1"/>
          <p:nvPr>
            <p:ph idx="1" type="body"/>
          </p:nvPr>
        </p:nvSpPr>
        <p:spPr>
          <a:xfrm>
            <a:off x="729450" y="2078875"/>
            <a:ext cx="7688700" cy="29070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TW" sz="1400"/>
              <a:t>Overview of Blackjack Game Rules:</a:t>
            </a:r>
            <a:endParaRPr sz="1400"/>
          </a:p>
          <a:p>
            <a:pPr indent="-317500" lvl="0" marL="457200" rtl="0" algn="l">
              <a:lnSpc>
                <a:spcPct val="115000"/>
              </a:lnSpc>
              <a:spcBef>
                <a:spcPts val="1200"/>
              </a:spcBef>
              <a:spcAft>
                <a:spcPts val="0"/>
              </a:spcAft>
              <a:buSzPts val="1400"/>
              <a:buAutoNum type="arabicPeriod"/>
            </a:pPr>
            <a:r>
              <a:rPr lang="zh-TW" sz="1400"/>
              <a:t>P</a:t>
            </a:r>
            <a:r>
              <a:rPr lang="zh-TW" sz="1400"/>
              <a:t>layer competes against the dealer to get a hand value </a:t>
            </a:r>
            <a:r>
              <a:rPr b="1" lang="zh-TW" sz="1400"/>
              <a:t>as close to 21 as possible</a:t>
            </a:r>
            <a:r>
              <a:rPr lang="zh-TW" sz="1400"/>
              <a:t> without exceeding it.</a:t>
            </a:r>
            <a:endParaRPr sz="1400"/>
          </a:p>
          <a:p>
            <a:pPr indent="-317500" lvl="0" marL="457200" rtl="0" algn="l">
              <a:lnSpc>
                <a:spcPct val="115000"/>
              </a:lnSpc>
              <a:spcBef>
                <a:spcPts val="0"/>
              </a:spcBef>
              <a:spcAft>
                <a:spcPts val="0"/>
              </a:spcAft>
              <a:buSzPts val="1400"/>
              <a:buAutoNum type="arabicPeriod"/>
            </a:pPr>
            <a:r>
              <a:rPr lang="zh-TW" sz="1400"/>
              <a:t>Number cards count as their face value; face cards (Jack, Queen, King) are worth 10; Aces can be counted as 1 or 11, whichever benefits the hand without causing a bust.</a:t>
            </a:r>
            <a:endParaRPr sz="1400"/>
          </a:p>
          <a:p>
            <a:pPr indent="-317500" lvl="0" marL="457200" rtl="0" algn="l">
              <a:lnSpc>
                <a:spcPct val="115000"/>
              </a:lnSpc>
              <a:spcBef>
                <a:spcPts val="0"/>
              </a:spcBef>
              <a:spcAft>
                <a:spcPts val="0"/>
              </a:spcAft>
              <a:buSzPts val="1400"/>
              <a:buAutoNum type="arabicPeriod"/>
            </a:pPr>
            <a:r>
              <a:rPr lang="zh-TW" sz="1400"/>
              <a:t>Player starts with two cards and can choose to “hit” (take another card) or “stand” (keep current hand). Dealer’s first card is visible.</a:t>
            </a:r>
            <a:endParaRPr sz="1400"/>
          </a:p>
          <a:p>
            <a:pPr indent="-317500" lvl="0" marL="457200" rtl="0" algn="l">
              <a:lnSpc>
                <a:spcPct val="115000"/>
              </a:lnSpc>
              <a:spcBef>
                <a:spcPts val="0"/>
              </a:spcBef>
              <a:spcAft>
                <a:spcPts val="0"/>
              </a:spcAft>
              <a:buSzPts val="1400"/>
              <a:buAutoNum type="arabicPeriod"/>
            </a:pPr>
            <a:r>
              <a:rPr lang="zh-TW" sz="1400"/>
              <a:t>If a player’s hand </a:t>
            </a:r>
            <a:r>
              <a:rPr b="1" lang="zh-TW" sz="1400"/>
              <a:t>exceeds 21, he “busts” and loses</a:t>
            </a:r>
            <a:r>
              <a:rPr lang="zh-TW" sz="1400"/>
              <a:t>. The player wins by having a higher hand than the dealer without busting or if the dealer busts.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Basic Strategy Card</a:t>
            </a:r>
            <a:endParaRPr/>
          </a:p>
        </p:txBody>
      </p:sp>
      <p:sp>
        <p:nvSpPr>
          <p:cNvPr id="111" name="Google Shape;111;p17"/>
          <p:cNvSpPr txBox="1"/>
          <p:nvPr>
            <p:ph idx="1" type="body"/>
          </p:nvPr>
        </p:nvSpPr>
        <p:spPr>
          <a:xfrm>
            <a:off x="729450" y="2078875"/>
            <a:ext cx="4589100" cy="2508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zh-TW" sz="1100">
                <a:solidFill>
                  <a:srgbClr val="000000"/>
                </a:solidFill>
                <a:latin typeface="Arial"/>
                <a:ea typeface="Arial"/>
                <a:cs typeface="Arial"/>
                <a:sym typeface="Arial"/>
              </a:rPr>
              <a:t>It is generated through </a:t>
            </a:r>
            <a:r>
              <a:rPr b="1" lang="zh-TW" sz="1100">
                <a:solidFill>
                  <a:srgbClr val="000000"/>
                </a:solidFill>
                <a:latin typeface="Arial"/>
                <a:ea typeface="Arial"/>
                <a:cs typeface="Arial"/>
                <a:sym typeface="Arial"/>
              </a:rPr>
              <a:t>mathematical simulation and probability analysis</a:t>
            </a:r>
            <a:r>
              <a:rPr lang="zh-TW" sz="1100">
                <a:solidFill>
                  <a:srgbClr val="000000"/>
                </a:solidFill>
                <a:latin typeface="Arial"/>
                <a:ea typeface="Arial"/>
                <a:cs typeface="Arial"/>
                <a:sym typeface="Arial"/>
              </a:rPr>
              <a:t>. It’s essentially a table that tells you the statistically optimal action (hit, stand, double, split, etc.) based on:</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zh-TW" sz="1100">
                <a:solidFill>
                  <a:srgbClr val="000000"/>
                </a:solidFill>
                <a:latin typeface="Arial"/>
                <a:ea typeface="Arial"/>
                <a:cs typeface="Arial"/>
                <a:sym typeface="Arial"/>
              </a:rPr>
              <a:t>Your current hand total</a:t>
            </a:r>
            <a:br>
              <a:rPr lang="zh-TW"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zh-TW" sz="1100">
                <a:solidFill>
                  <a:srgbClr val="000000"/>
                </a:solidFill>
                <a:latin typeface="Arial"/>
                <a:ea typeface="Arial"/>
                <a:cs typeface="Arial"/>
                <a:sym typeface="Arial"/>
              </a:rPr>
              <a:t>The dealer’s visible card</a:t>
            </a:r>
            <a:br>
              <a:rPr lang="zh-TW"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zh-TW" sz="1100">
                <a:solidFill>
                  <a:srgbClr val="000000"/>
                </a:solidFill>
                <a:latin typeface="Arial"/>
                <a:ea typeface="Arial"/>
                <a:cs typeface="Arial"/>
                <a:sym typeface="Arial"/>
              </a:rPr>
              <a:t>Whether you have a usable ace or not (soft hand)</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112" name="Google Shape;112;p17"/>
          <p:cNvPicPr preferRelativeResize="0"/>
          <p:nvPr/>
        </p:nvPicPr>
        <p:blipFill>
          <a:blip r:embed="rId3">
            <a:alphaModFix/>
          </a:blip>
          <a:stretch>
            <a:fillRect/>
          </a:stretch>
        </p:blipFill>
        <p:spPr>
          <a:xfrm>
            <a:off x="5514725" y="1393150"/>
            <a:ext cx="2523500" cy="3285450"/>
          </a:xfrm>
          <a:prstGeom prst="rect">
            <a:avLst/>
          </a:prstGeom>
          <a:noFill/>
          <a:ln>
            <a:noFill/>
          </a:ln>
        </p:spPr>
      </p:pic>
      <p:sp>
        <p:nvSpPr>
          <p:cNvPr id="113" name="Google Shape;113;p17"/>
          <p:cNvSpPr txBox="1"/>
          <p:nvPr/>
        </p:nvSpPr>
        <p:spPr>
          <a:xfrm>
            <a:off x="7520550" y="4678600"/>
            <a:ext cx="89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300">
                <a:solidFill>
                  <a:schemeClr val="accent1"/>
                </a:solidFill>
                <a:latin typeface="Lato"/>
                <a:ea typeface="Lato"/>
                <a:cs typeface="Lato"/>
                <a:sym typeface="Lato"/>
              </a:rPr>
              <a:t>[2]</a:t>
            </a:r>
            <a:endParaRPr sz="13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Q-Learning</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TW"/>
              <a:t>R</a:t>
            </a:r>
            <a:r>
              <a:rPr b="1" lang="zh-TW"/>
              <a:t>einforcement learning algorithm </a:t>
            </a:r>
            <a:endParaRPr b="1"/>
          </a:p>
          <a:p>
            <a:pPr indent="0" lvl="0" marL="0" rtl="0" algn="l">
              <a:spcBef>
                <a:spcPts val="1200"/>
              </a:spcBef>
              <a:spcAft>
                <a:spcPts val="0"/>
              </a:spcAft>
              <a:buNone/>
            </a:pPr>
            <a:r>
              <a:rPr lang="zh-TW" sz="1100">
                <a:solidFill>
                  <a:srgbClr val="000000"/>
                </a:solidFill>
                <a:latin typeface="Arial"/>
                <a:ea typeface="Arial"/>
                <a:cs typeface="Arial"/>
                <a:sym typeface="Arial"/>
              </a:rPr>
              <a:t>A type of machine learning where an </a:t>
            </a:r>
            <a:r>
              <a:rPr b="1" lang="zh-TW" sz="1100">
                <a:solidFill>
                  <a:srgbClr val="000000"/>
                </a:solidFill>
                <a:latin typeface="Arial"/>
                <a:ea typeface="Arial"/>
                <a:cs typeface="Arial"/>
                <a:sym typeface="Arial"/>
              </a:rPr>
              <a:t>agent</a:t>
            </a:r>
            <a:r>
              <a:rPr lang="zh-TW" sz="1100">
                <a:solidFill>
                  <a:srgbClr val="000000"/>
                </a:solidFill>
                <a:latin typeface="Arial"/>
                <a:ea typeface="Arial"/>
                <a:cs typeface="Arial"/>
                <a:sym typeface="Arial"/>
              </a:rPr>
              <a:t> learns to make decisions by interacting with an </a:t>
            </a:r>
            <a:r>
              <a:rPr b="1" lang="zh-TW" sz="1100">
                <a:solidFill>
                  <a:srgbClr val="000000"/>
                </a:solidFill>
                <a:latin typeface="Arial"/>
                <a:ea typeface="Arial"/>
                <a:cs typeface="Arial"/>
                <a:sym typeface="Arial"/>
              </a:rPr>
              <a:t>environment</a:t>
            </a:r>
            <a:r>
              <a:rPr lang="zh-TW" sz="1100">
                <a:solidFill>
                  <a:srgbClr val="000000"/>
                </a:solidFill>
                <a:latin typeface="Arial"/>
                <a:ea typeface="Arial"/>
                <a:cs typeface="Arial"/>
                <a:sym typeface="Arial"/>
              </a:rPr>
              <a:t>, aiming to maximize a </a:t>
            </a:r>
            <a:r>
              <a:rPr b="1" lang="zh-TW" sz="1100">
                <a:solidFill>
                  <a:srgbClr val="000000"/>
                </a:solidFill>
                <a:latin typeface="Arial"/>
                <a:ea typeface="Arial"/>
                <a:cs typeface="Arial"/>
                <a:sym typeface="Arial"/>
              </a:rPr>
              <a:t>cumulative reward</a:t>
            </a:r>
            <a:r>
              <a:rPr lang="zh-TW" sz="1100">
                <a:solidFill>
                  <a:srgbClr val="000000"/>
                </a:solidFill>
                <a:latin typeface="Arial"/>
                <a:ea typeface="Arial"/>
                <a:cs typeface="Arial"/>
                <a:sym typeface="Arial"/>
              </a:rPr>
              <a:t> over time.</a:t>
            </a:r>
            <a:endParaRPr/>
          </a:p>
          <a:p>
            <a:pPr indent="0" lvl="0" marL="0" rtl="0" algn="l">
              <a:spcBef>
                <a:spcPts val="1200"/>
              </a:spcBef>
              <a:spcAft>
                <a:spcPts val="1200"/>
              </a:spcAft>
              <a:buNone/>
            </a:pPr>
            <a:r>
              <a:t/>
            </a:r>
            <a:endParaRPr/>
          </a:p>
        </p:txBody>
      </p:sp>
      <p:pic>
        <p:nvPicPr>
          <p:cNvPr id="120" name="Google Shape;120;p18"/>
          <p:cNvPicPr preferRelativeResize="0"/>
          <p:nvPr/>
        </p:nvPicPr>
        <p:blipFill>
          <a:blip r:embed="rId3">
            <a:alphaModFix/>
          </a:blip>
          <a:stretch>
            <a:fillRect/>
          </a:stretch>
        </p:blipFill>
        <p:spPr>
          <a:xfrm>
            <a:off x="1383000" y="3192150"/>
            <a:ext cx="6093326" cy="950650"/>
          </a:xfrm>
          <a:prstGeom prst="rect">
            <a:avLst/>
          </a:prstGeom>
          <a:noFill/>
          <a:ln>
            <a:noFill/>
          </a:ln>
        </p:spPr>
      </p:pic>
      <p:sp>
        <p:nvSpPr>
          <p:cNvPr id="121" name="Google Shape;121;p18"/>
          <p:cNvSpPr txBox="1"/>
          <p:nvPr/>
        </p:nvSpPr>
        <p:spPr>
          <a:xfrm>
            <a:off x="6976250" y="3847300"/>
            <a:ext cx="558300" cy="2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300">
                <a:solidFill>
                  <a:schemeClr val="accent1"/>
                </a:solidFill>
                <a:latin typeface="Lato"/>
                <a:ea typeface="Lato"/>
                <a:cs typeface="Lato"/>
                <a:sym typeface="Lato"/>
              </a:rPr>
              <a:t>[3]</a:t>
            </a:r>
            <a:endParaRPr sz="13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Q-Learning Implementation</a:t>
            </a:r>
            <a:endParaRPr/>
          </a:p>
        </p:txBody>
      </p:sp>
      <p:pic>
        <p:nvPicPr>
          <p:cNvPr id="127" name="Google Shape;127;p19"/>
          <p:cNvPicPr preferRelativeResize="0"/>
          <p:nvPr/>
        </p:nvPicPr>
        <p:blipFill>
          <a:blip r:embed="rId3">
            <a:alphaModFix/>
          </a:blip>
          <a:stretch>
            <a:fillRect/>
          </a:stretch>
        </p:blipFill>
        <p:spPr>
          <a:xfrm>
            <a:off x="1333650" y="2005775"/>
            <a:ext cx="6476699" cy="2632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Q-Learning Heatmap vs Basic Strategy Card</a:t>
            </a:r>
            <a:endParaRPr/>
          </a:p>
        </p:txBody>
      </p:sp>
      <p:pic>
        <p:nvPicPr>
          <p:cNvPr id="133" name="Google Shape;133;p20" title="output (3).png"/>
          <p:cNvPicPr preferRelativeResize="0"/>
          <p:nvPr/>
        </p:nvPicPr>
        <p:blipFill>
          <a:blip r:embed="rId3">
            <a:alphaModFix/>
          </a:blip>
          <a:stretch>
            <a:fillRect/>
          </a:stretch>
        </p:blipFill>
        <p:spPr>
          <a:xfrm>
            <a:off x="607900" y="1809987"/>
            <a:ext cx="3343100" cy="3099300"/>
          </a:xfrm>
          <a:prstGeom prst="rect">
            <a:avLst/>
          </a:prstGeom>
          <a:noFill/>
          <a:ln>
            <a:noFill/>
          </a:ln>
        </p:spPr>
      </p:pic>
      <p:pic>
        <p:nvPicPr>
          <p:cNvPr id="134" name="Google Shape;134;p20"/>
          <p:cNvPicPr preferRelativeResize="0"/>
          <p:nvPr/>
        </p:nvPicPr>
        <p:blipFill>
          <a:blip r:embed="rId4">
            <a:alphaModFix/>
          </a:blip>
          <a:stretch>
            <a:fillRect/>
          </a:stretch>
        </p:blipFill>
        <p:spPr>
          <a:xfrm>
            <a:off x="4790950" y="1809975"/>
            <a:ext cx="2755979" cy="30993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rPr lang="zh-TW" sz="2000">
                <a:solidFill>
                  <a:schemeClr val="accent1"/>
                </a:solidFill>
                <a:latin typeface="Lato"/>
                <a:ea typeface="Lato"/>
                <a:cs typeface="Lato"/>
                <a:sym typeface="Lato"/>
              </a:rPr>
              <a:t>Methodology - MVC Architecture</a:t>
            </a:r>
            <a:endParaRPr/>
          </a:p>
        </p:txBody>
      </p:sp>
      <p:pic>
        <p:nvPicPr>
          <p:cNvPr id="140" name="Google Shape;140;p21"/>
          <p:cNvPicPr preferRelativeResize="0"/>
          <p:nvPr/>
        </p:nvPicPr>
        <p:blipFill>
          <a:blip r:embed="rId3">
            <a:alphaModFix/>
          </a:blip>
          <a:stretch>
            <a:fillRect/>
          </a:stretch>
        </p:blipFill>
        <p:spPr>
          <a:xfrm>
            <a:off x="809375" y="1998675"/>
            <a:ext cx="3762625" cy="2760526"/>
          </a:xfrm>
          <a:prstGeom prst="rect">
            <a:avLst/>
          </a:prstGeom>
          <a:noFill/>
          <a:ln>
            <a:noFill/>
          </a:ln>
        </p:spPr>
      </p:pic>
      <p:sp>
        <p:nvSpPr>
          <p:cNvPr id="141" name="Google Shape;141;p21"/>
          <p:cNvSpPr txBox="1"/>
          <p:nvPr/>
        </p:nvSpPr>
        <p:spPr>
          <a:xfrm>
            <a:off x="4614175" y="1928400"/>
            <a:ext cx="4622100" cy="3386400"/>
          </a:xfrm>
          <a:prstGeom prst="rect">
            <a:avLst/>
          </a:prstGeom>
          <a:noFill/>
          <a:ln>
            <a:noFill/>
          </a:ln>
        </p:spPr>
        <p:txBody>
          <a:bodyPr anchorCtr="0" anchor="t" bIns="91425" lIns="91425" spcFirstLastPara="1" rIns="91425" wrap="square" tIns="91425">
            <a:spAutoFit/>
          </a:bodyPr>
          <a:lstStyle/>
          <a:p>
            <a:pPr indent="-330200" lvl="0" marL="457200" rtl="0" algn="l">
              <a:lnSpc>
                <a:spcPct val="150000"/>
              </a:lnSpc>
              <a:spcBef>
                <a:spcPts val="0"/>
              </a:spcBef>
              <a:spcAft>
                <a:spcPts val="0"/>
              </a:spcAft>
              <a:buClr>
                <a:srgbClr val="F1C232"/>
              </a:buClr>
              <a:buSzPts val="1600"/>
              <a:buFont typeface="Lato"/>
              <a:buChar char="●"/>
            </a:pPr>
            <a:r>
              <a:rPr b="1" lang="zh-TW" sz="1600">
                <a:solidFill>
                  <a:srgbClr val="434343"/>
                </a:solidFill>
                <a:latin typeface="Lato"/>
                <a:ea typeface="Lato"/>
                <a:cs typeface="Lato"/>
                <a:sym typeface="Lato"/>
              </a:rPr>
              <a:t>Model: </a:t>
            </a:r>
            <a:r>
              <a:rPr b="1" lang="zh-TW" sz="1600">
                <a:solidFill>
                  <a:srgbClr val="434343"/>
                </a:solidFill>
                <a:latin typeface="Lato"/>
                <a:ea typeface="Lato"/>
                <a:cs typeface="Lato"/>
                <a:sym typeface="Lato"/>
              </a:rPr>
              <a:t>contains all the core game logic and data (e.g. scoring, card drawing and game state transitions)</a:t>
            </a:r>
            <a:endParaRPr b="1" sz="1600">
              <a:solidFill>
                <a:srgbClr val="434343"/>
              </a:solidFill>
              <a:latin typeface="Lato"/>
              <a:ea typeface="Lato"/>
              <a:cs typeface="Lato"/>
              <a:sym typeface="Lato"/>
            </a:endParaRPr>
          </a:p>
          <a:p>
            <a:pPr indent="-330200" lvl="0" marL="457200" rtl="0" algn="l">
              <a:lnSpc>
                <a:spcPct val="150000"/>
              </a:lnSpc>
              <a:spcBef>
                <a:spcPts val="0"/>
              </a:spcBef>
              <a:spcAft>
                <a:spcPts val="0"/>
              </a:spcAft>
              <a:buClr>
                <a:srgbClr val="F1C232"/>
              </a:buClr>
              <a:buSzPts val="1600"/>
              <a:buFont typeface="Lato"/>
              <a:buChar char="●"/>
            </a:pPr>
            <a:r>
              <a:rPr b="1" lang="zh-TW" sz="1600">
                <a:solidFill>
                  <a:srgbClr val="434343"/>
                </a:solidFill>
                <a:latin typeface="Lato"/>
                <a:ea typeface="Lato"/>
                <a:cs typeface="Lato"/>
                <a:sym typeface="Lato"/>
              </a:rPr>
              <a:t>View: handles the GUI, rendering card images and control buttons.</a:t>
            </a:r>
            <a:endParaRPr b="1" sz="1600">
              <a:solidFill>
                <a:srgbClr val="434343"/>
              </a:solidFill>
              <a:latin typeface="Lato"/>
              <a:ea typeface="Lato"/>
              <a:cs typeface="Lato"/>
              <a:sym typeface="Lato"/>
            </a:endParaRPr>
          </a:p>
          <a:p>
            <a:pPr indent="-330200" lvl="0" marL="457200" rtl="0" algn="l">
              <a:lnSpc>
                <a:spcPct val="150000"/>
              </a:lnSpc>
              <a:spcBef>
                <a:spcPts val="0"/>
              </a:spcBef>
              <a:spcAft>
                <a:spcPts val="0"/>
              </a:spcAft>
              <a:buClr>
                <a:srgbClr val="F1C232"/>
              </a:buClr>
              <a:buSzPts val="1600"/>
              <a:buFont typeface="Lato"/>
              <a:buChar char="●"/>
            </a:pPr>
            <a:r>
              <a:rPr b="1" lang="zh-TW" sz="1600">
                <a:solidFill>
                  <a:srgbClr val="434343"/>
                </a:solidFill>
                <a:latin typeface="Lato"/>
                <a:ea typeface="Lato"/>
                <a:cs typeface="Lato"/>
                <a:sym typeface="Lato"/>
              </a:rPr>
              <a:t>Controller: listens to user inputs and updates both the model and the view accordingly.</a:t>
            </a:r>
            <a:br>
              <a:rPr b="1" lang="zh-TW" sz="1600">
                <a:solidFill>
                  <a:srgbClr val="434343"/>
                </a:solidFill>
                <a:latin typeface="Lato"/>
                <a:ea typeface="Lato"/>
                <a:cs typeface="Lato"/>
                <a:sym typeface="Lato"/>
              </a:rPr>
            </a:br>
            <a:endParaRPr b="1" sz="1600">
              <a:solidFill>
                <a:srgbClr val="434343"/>
              </a:solidFill>
              <a:latin typeface="Lato"/>
              <a:ea typeface="Lato"/>
              <a:cs typeface="Lato"/>
              <a:sym typeface="Lato"/>
            </a:endParaRPr>
          </a:p>
        </p:txBody>
      </p:sp>
      <p:sp>
        <p:nvSpPr>
          <p:cNvPr id="142" name="Google Shape;142;p21"/>
          <p:cNvSpPr/>
          <p:nvPr/>
        </p:nvSpPr>
        <p:spPr>
          <a:xfrm>
            <a:off x="1869000" y="2170200"/>
            <a:ext cx="1558200" cy="698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3" name="Google Shape;143;p21"/>
          <p:cNvSpPr txBox="1"/>
          <p:nvPr/>
        </p:nvSpPr>
        <p:spPr>
          <a:xfrm>
            <a:off x="1263450" y="4759200"/>
            <a:ext cx="55737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lang="zh-TW" sz="1100"/>
              <a:t>more modular, testable, and easier to maintain</a:t>
            </a:r>
            <a:endParaRPr sz="800">
              <a:solidFill>
                <a:schemeClr val="accen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