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8" r:id="rId2"/>
    <p:sldId id="259" r:id="rId3"/>
    <p:sldId id="260" r:id="rId4"/>
    <p:sldId id="261" r:id="rId5"/>
    <p:sldId id="286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652" autoAdjust="0"/>
  </p:normalViewPr>
  <p:slideViewPr>
    <p:cSldViewPr>
      <p:cViewPr>
        <p:scale>
          <a:sx n="100" d="100"/>
          <a:sy n="100" d="100"/>
        </p:scale>
        <p:origin x="-144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8702B-FDD5-45F6-956D-A5102EB4AD57}" type="datetimeFigureOut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A5BE9-30C6-48F5-B865-170F2D6CA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5BE9-30C6-48F5-B865-170F2D6CAAA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5BE9-30C6-48F5-B865-170F2D6CAA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5BE9-30C6-48F5-B865-170F2D6CAAA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5BE9-30C6-48F5-B865-170F2D6CAAA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5BE9-30C6-48F5-B865-170F2D6CAAA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CCCA-1D24-4AC0-B394-12070EDE63B8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E1C0-F243-4EAB-9217-6C660DACF084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FB-DAB8-4C12-A5B3-9ED15538F10D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127-0084-474D-A8B9-28210A001915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E67-6698-4BA4-B0EC-C6B1D582EBE2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77-788C-45D7-BB85-3989EFFC029C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B1CA-EF14-4058-9A52-C37C32393C50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4ED-3220-4F9F-A730-25DC84FD34E0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94F-9720-4FE6-958D-CF9E859C61FE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FC65-04F7-4281-9611-6D73471823E1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1F71-2B1F-4C06-A93C-3E55286A08C0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E92F-4867-4C91-9A3D-16C8B99D108C}" type="datetime1">
              <a:rPr lang="zh-CN" altLang="en-US" smtClean="0"/>
              <a:pPr/>
              <a:t>2012-3-23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9457-5F71-413C-B4F8-72D5707BC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.zju.edu.cn/onlinejudge/showProblem.do?problemCode=123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jy.gxqzu.edu.cn/sjx/sjxbk3/newsshow.aspx?n_id=4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unnu.edu.cn/online/?action=problem&amp;type=show&amp;id=10443&amp;courseid=11" TargetMode="External"/><Relationship Id="rId2" Type="http://schemas.openxmlformats.org/officeDocument/2006/relationships/hyperlink" Target="http://acm.hunnu.edu.cn/online/?action=problem&amp;type=show&amp;id=10433&amp;courseid=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4500570"/>
            <a:ext cx="6786610" cy="61435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我的</a:t>
            </a:r>
            <a:r>
              <a:rPr lang="en-US" altLang="zh-CN" dirty="0" smtClean="0">
                <a:solidFill>
                  <a:srgbClr val="00B0F0"/>
                </a:solidFill>
              </a:rPr>
              <a:t>Email:  huzijin_happy@126.com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43174" y="6286520"/>
            <a:ext cx="4500594" cy="434955"/>
          </a:xfrm>
        </p:spPr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2000240"/>
            <a:ext cx="80724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第三</a:t>
            </a:r>
            <a:r>
              <a:rPr lang="zh-CN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届大学生</a:t>
            </a:r>
            <a:r>
              <a:rPr lang="zh-CN" alt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计算机程序设计竞赛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28926" y="1214422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湖南师范大学</a:t>
            </a:r>
            <a:endParaRPr lang="en-US" altLang="zh-CN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8992" y="2857496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解题报告</a:t>
            </a:r>
            <a:endParaRPr lang="zh-CN" altLang="en-US" sz="40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57158" y="5143512"/>
            <a:ext cx="6786610" cy="61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我的</a:t>
            </a:r>
            <a:r>
              <a:rPr lang="en-US" altLang="zh-CN" sz="3200" dirty="0" smtClean="0">
                <a:solidFill>
                  <a:srgbClr val="00B0F0"/>
                </a:solidFill>
              </a:rPr>
              <a:t>QQ</a:t>
            </a:r>
            <a:r>
              <a:rPr lang="zh-CN" altLang="en-US" sz="3200" dirty="0" smtClean="0">
                <a:solidFill>
                  <a:srgbClr val="00B0F0"/>
                </a:solidFill>
              </a:rPr>
              <a:t>：</a:t>
            </a:r>
            <a:r>
              <a:rPr lang="en-US" altLang="zh-CN" sz="3200" dirty="0" smtClean="0">
                <a:solidFill>
                  <a:srgbClr val="00B0F0"/>
                </a:solidFill>
              </a:rPr>
              <a:t>2211752219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E. The Mine Sweeper Game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Step.1</a:t>
            </a:r>
            <a:r>
              <a:rPr lang="zh-CN" altLang="en-US" dirty="0" smtClean="0"/>
              <a:t>：用一个二维数组</a:t>
            </a:r>
            <a:r>
              <a:rPr lang="en-US" altLang="zh-CN" dirty="0" smtClean="0"/>
              <a:t>mine[x][y]</a:t>
            </a:r>
            <a:r>
              <a:rPr lang="zh-CN" altLang="en-US" dirty="0" smtClean="0"/>
              <a:t>记录下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这个方块八个方向一共有多少个地雷。</a:t>
            </a:r>
            <a:endParaRPr lang="en-US" altLang="zh-CN" dirty="0" smtClean="0"/>
          </a:p>
          <a:p>
            <a:r>
              <a:rPr lang="en-US" altLang="zh-CN" dirty="0" smtClean="0"/>
              <a:t>Step.2</a:t>
            </a:r>
            <a:r>
              <a:rPr lang="zh-CN" altLang="en-US" dirty="0" smtClean="0"/>
              <a:t>：以玩家点击的方格为起始点，用广度优先搜索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或者用种子填充算法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沿八个方向拓展出</a:t>
            </a:r>
            <a:r>
              <a:rPr lang="zh-CN" altLang="en-US" dirty="0"/>
              <a:t>所有</a:t>
            </a:r>
            <a:r>
              <a:rPr lang="en-US" altLang="zh-CN" dirty="0" smtClean="0"/>
              <a:t>mine[x][y]==0</a:t>
            </a:r>
            <a:r>
              <a:rPr lang="zh-CN" altLang="en-US" dirty="0" smtClean="0"/>
              <a:t>的方格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。不妨称这块区域为“</a:t>
            </a:r>
            <a:r>
              <a:rPr lang="en-US" altLang="zh-CN" dirty="0" smtClean="0"/>
              <a:t>0—</a:t>
            </a:r>
            <a:r>
              <a:rPr lang="zh-CN" altLang="en-US" dirty="0" smtClean="0"/>
              <a:t>雷区”。</a:t>
            </a:r>
            <a:endParaRPr lang="en-US" altLang="zh-CN" dirty="0" smtClean="0"/>
          </a:p>
          <a:p>
            <a:r>
              <a:rPr lang="en-US" altLang="zh-CN" dirty="0" smtClean="0"/>
              <a:t>Step.3</a:t>
            </a:r>
            <a:r>
              <a:rPr lang="zh-CN" altLang="en-US" dirty="0" smtClean="0"/>
              <a:t>：将“</a:t>
            </a:r>
            <a:r>
              <a:rPr lang="en-US" altLang="zh-CN" dirty="0" smtClean="0"/>
              <a:t>0—</a:t>
            </a:r>
            <a:r>
              <a:rPr lang="zh-CN" altLang="en-US" dirty="0" smtClean="0"/>
              <a:t>雷区”的八个方向再拓展一遍，使得“</a:t>
            </a:r>
            <a:r>
              <a:rPr lang="en-US" altLang="zh-CN" dirty="0" smtClean="0"/>
              <a:t>0—</a:t>
            </a:r>
            <a:r>
              <a:rPr lang="zh-CN" altLang="en-US" dirty="0" smtClean="0"/>
              <a:t>雷区”区域被非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数字边框包围。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E. The Mine Sweeper Game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1" y="1600200"/>
          <a:ext cx="3114665" cy="304324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22933"/>
                <a:gridCol w="622933"/>
                <a:gridCol w="622933"/>
                <a:gridCol w="622933"/>
                <a:gridCol w="622933"/>
              </a:tblGrid>
              <a:tr h="608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8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608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86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6086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7" name="十角星 6"/>
          <p:cNvSpPr/>
          <p:nvPr/>
        </p:nvSpPr>
        <p:spPr>
          <a:xfrm>
            <a:off x="3143240" y="4214818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角星 7"/>
          <p:cNvSpPr/>
          <p:nvPr/>
        </p:nvSpPr>
        <p:spPr>
          <a:xfrm>
            <a:off x="571472" y="3571876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角星 9"/>
          <p:cNvSpPr/>
          <p:nvPr/>
        </p:nvSpPr>
        <p:spPr>
          <a:xfrm>
            <a:off x="2500298" y="1785926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角星 10"/>
          <p:cNvSpPr/>
          <p:nvPr/>
        </p:nvSpPr>
        <p:spPr>
          <a:xfrm>
            <a:off x="3143240" y="1785926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角星 11"/>
          <p:cNvSpPr/>
          <p:nvPr/>
        </p:nvSpPr>
        <p:spPr>
          <a:xfrm>
            <a:off x="571472" y="4214818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角星 12"/>
          <p:cNvSpPr/>
          <p:nvPr/>
        </p:nvSpPr>
        <p:spPr>
          <a:xfrm>
            <a:off x="3214678" y="2428868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内容占位符 4"/>
          <p:cNvGraphicFramePr>
            <a:graphicFrameLocks/>
          </p:cNvGraphicFramePr>
          <p:nvPr/>
        </p:nvGraphicFramePr>
        <p:xfrm>
          <a:off x="4714876" y="1643050"/>
          <a:ext cx="3114665" cy="304324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22933"/>
                <a:gridCol w="622933"/>
                <a:gridCol w="622933"/>
                <a:gridCol w="622933"/>
                <a:gridCol w="622933"/>
              </a:tblGrid>
              <a:tr h="608649"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8649"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</a:tr>
              <a:tr h="608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8649"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</a:tr>
              <a:tr h="608649"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cap="none" spc="0" baseline="0" dirty="0" smtClean="0">
                          <a:ln w="24500" cmpd="dbl">
                            <a:solidFill>
                              <a:schemeClr val="accent2">
                                <a:shade val="85000"/>
                                <a:satMod val="155000"/>
                              </a:schemeClr>
                            </a:solidFill>
                            <a:prstDash val="solid"/>
                            <a:miter lim="800000"/>
                          </a:ln>
                          <a:gradFill>
                            <a:gsLst>
                              <a:gs pos="10000">
                                <a:schemeClr val="accent2">
                                  <a:tint val="10000"/>
                                  <a:satMod val="155000"/>
                                </a:schemeClr>
                              </a:gs>
                              <a:gs pos="60000">
                                <a:schemeClr val="accent2">
                                  <a:tint val="30000"/>
                                  <a:satMod val="155000"/>
                                </a:schemeClr>
                              </a:gs>
                              <a:gs pos="100000">
                                <a:schemeClr val="accent2">
                                  <a:tint val="73000"/>
                                  <a:satMod val="1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7020000" algn="tl">
                              <a:srgbClr val="000000">
                                <a:alpha val="35000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cap="none" spc="0" baseline="0" dirty="0">
                        <a:ln w="24500" cmpd="dbl">
                          <a:solidFill>
                            <a:schemeClr val="accent2">
                              <a:shade val="85000"/>
                              <a:satMod val="155000"/>
                            </a:schemeClr>
                          </a:solidFill>
                          <a:prstDash val="solid"/>
                          <a:miter lim="800000"/>
                        </a:ln>
                        <a:gradFill>
                          <a:gsLst>
                            <a:gs pos="10000">
                              <a:schemeClr val="accent2">
                                <a:tint val="10000"/>
                                <a:satMod val="155000"/>
                              </a:schemeClr>
                            </a:gs>
                            <a:gs pos="60000">
                              <a:schemeClr val="accent2">
                                <a:tint val="30000"/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tint val="73000"/>
                                <a:satMod val="1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7020000" algn="tl">
                            <a:srgbClr val="000000"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十角星 14"/>
          <p:cNvSpPr/>
          <p:nvPr/>
        </p:nvSpPr>
        <p:spPr>
          <a:xfrm>
            <a:off x="7400915" y="4257668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角星 15"/>
          <p:cNvSpPr/>
          <p:nvPr/>
        </p:nvSpPr>
        <p:spPr>
          <a:xfrm>
            <a:off x="4829147" y="3614726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角星 16"/>
          <p:cNvSpPr/>
          <p:nvPr/>
        </p:nvSpPr>
        <p:spPr>
          <a:xfrm>
            <a:off x="6757973" y="1828776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角星 17"/>
          <p:cNvSpPr/>
          <p:nvPr/>
        </p:nvSpPr>
        <p:spPr>
          <a:xfrm>
            <a:off x="7400915" y="1828776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角星 18"/>
          <p:cNvSpPr/>
          <p:nvPr/>
        </p:nvSpPr>
        <p:spPr>
          <a:xfrm>
            <a:off x="4829147" y="4257668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角星 19"/>
          <p:cNvSpPr/>
          <p:nvPr/>
        </p:nvSpPr>
        <p:spPr>
          <a:xfrm>
            <a:off x="7472353" y="2471718"/>
            <a:ext cx="285752" cy="285752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000760" y="1714488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000760" y="2285992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643702" y="2285992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786314" y="2928934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429256" y="2928934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429256" y="3500438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429256" y="4143380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643702" y="2928934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7286644" y="2928934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643702" y="3500438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286644" y="3500438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643702" y="4143380"/>
            <a:ext cx="500066" cy="500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E. The Mine Sweeper Game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643866" cy="496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</a:t>
            </a:r>
            <a:r>
              <a:rPr lang="en-US" altLang="zh-CN" b="1" dirty="0"/>
              <a:t>. Adventure of Super Mario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考察点：图论，分层图建模，单源点最短路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Dijstrka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 SPFA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难度：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命题思路：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ZOJ</a:t>
            </a:r>
            <a:r>
              <a:rPr lang="zh-CN" altLang="en-US" dirty="0" smtClean="0"/>
              <a:t>原题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ZOJ 1232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，觉得这题建模思路比较常用，就推荐给大家了。不过数据是自己做的，比</a:t>
            </a:r>
            <a:r>
              <a:rPr lang="en-US" altLang="zh-CN" dirty="0" smtClean="0"/>
              <a:t>ZOJ</a:t>
            </a:r>
            <a:r>
              <a:rPr lang="zh-CN" altLang="en-US" dirty="0" smtClean="0"/>
              <a:t>更有针对性。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五角星 4"/>
          <p:cNvSpPr/>
          <p:nvPr/>
        </p:nvSpPr>
        <p:spPr>
          <a:xfrm>
            <a:off x="2000232" y="2500306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2428860" y="2500306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2857488" y="2500306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3286116" y="2500306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F. Adventure of Super Mario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 题意：</a:t>
            </a:r>
            <a:endParaRPr lang="en-US" altLang="zh-CN" dirty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个村子和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个城堡，村子标号</a:t>
            </a:r>
            <a:r>
              <a:rPr lang="en-US" altLang="zh-CN" dirty="0" smtClean="0"/>
              <a:t>1~A,</a:t>
            </a:r>
            <a:r>
              <a:rPr lang="zh-CN" altLang="en-US" dirty="0" smtClean="0"/>
              <a:t>城堡标号</a:t>
            </a:r>
            <a:r>
              <a:rPr lang="en-US" altLang="zh-CN" dirty="0" smtClean="0"/>
              <a:t>A+1~A+B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Mario</a:t>
            </a:r>
            <a:r>
              <a:rPr lang="zh-CN" altLang="en-US" dirty="0" smtClean="0"/>
              <a:t>要从</a:t>
            </a:r>
            <a:r>
              <a:rPr lang="en-US" altLang="zh-CN" dirty="0" smtClean="0"/>
              <a:t>A+B</a:t>
            </a:r>
            <a:r>
              <a:rPr lang="zh-CN" altLang="en-US" dirty="0" smtClean="0"/>
              <a:t>走到城堡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。地图是一个带权值的无向图，保证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A+B</a:t>
            </a:r>
            <a:r>
              <a:rPr lang="zh-CN" altLang="en-US" dirty="0" smtClean="0"/>
              <a:t>一定可达。边权值表示走过该边的时间。</a:t>
            </a:r>
            <a:endParaRPr lang="en-US" altLang="zh-CN" dirty="0" smtClean="0"/>
          </a:p>
          <a:p>
            <a:r>
              <a:rPr lang="en-US" altLang="zh-CN" dirty="0" smtClean="0"/>
              <a:t>Mario</a:t>
            </a:r>
            <a:r>
              <a:rPr lang="zh-CN" altLang="en-US" dirty="0" smtClean="0"/>
              <a:t>有一双神奇的靴子，当</a:t>
            </a:r>
            <a:r>
              <a:rPr lang="en-US" altLang="zh-CN" dirty="0" smtClean="0"/>
              <a:t>Mario</a:t>
            </a:r>
            <a:r>
              <a:rPr lang="zh-CN" altLang="en-US" dirty="0" smtClean="0"/>
              <a:t>穿上它时，可以瞬间从一个点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飞到另一个点</a:t>
            </a:r>
            <a:r>
              <a:rPr lang="en-US" altLang="zh-CN" dirty="0" smtClean="0"/>
              <a:t>y(</a:t>
            </a:r>
            <a:r>
              <a:rPr lang="zh-CN" altLang="en-US" dirty="0" smtClean="0"/>
              <a:t>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的时间为</a:t>
            </a:r>
            <a:r>
              <a:rPr lang="en-US" altLang="zh-CN" dirty="0" smtClean="0"/>
              <a:t>0)</a:t>
            </a:r>
            <a:r>
              <a:rPr lang="zh-CN" altLang="en-US" dirty="0" smtClean="0"/>
              <a:t>。但是</a:t>
            </a:r>
            <a:r>
              <a:rPr lang="en-US" altLang="zh-CN" dirty="0" smtClean="0"/>
              <a:t>Mario</a:t>
            </a:r>
            <a:r>
              <a:rPr lang="zh-CN" altLang="en-US" dirty="0" smtClean="0"/>
              <a:t>不能穿过任何一个城堡，他只能从一个城堡或者一个村子飞到另一个村子或城堡，途中不能穿过任何城堡且飞跃的路线长度不超过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。此外，</a:t>
            </a:r>
            <a:r>
              <a:rPr lang="en-US" altLang="zh-CN" dirty="0" smtClean="0"/>
              <a:t>Mario</a:t>
            </a:r>
            <a:r>
              <a:rPr lang="zh-CN" altLang="en-US" dirty="0" smtClean="0"/>
              <a:t>用靴子的次数不能超过给定的一个数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Mario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A+B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点至少要多少时间？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F. Adventure of Super Mario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解题思路：</a:t>
            </a:r>
            <a:r>
              <a:rPr lang="en-US" altLang="zh-CN" dirty="0"/>
              <a:t>A, B, M, </a:t>
            </a:r>
            <a:r>
              <a:rPr lang="en-US" altLang="zh-CN" dirty="0" smtClean="0"/>
              <a:t>L, K</a:t>
            </a:r>
            <a:r>
              <a:rPr lang="zh-CN" altLang="en-US" dirty="0" smtClean="0"/>
              <a:t>是题目描述的量。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Step.1</a:t>
            </a:r>
            <a:r>
              <a:rPr lang="zh-CN" altLang="en-US" dirty="0" smtClean="0"/>
              <a:t>：用</a:t>
            </a:r>
            <a:r>
              <a:rPr lang="en-US" altLang="zh-CN" dirty="0" err="1" smtClean="0"/>
              <a:t>Floyed</a:t>
            </a:r>
            <a:r>
              <a:rPr lang="zh-CN" altLang="en-US" dirty="0" smtClean="0"/>
              <a:t>算法将任意两点间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不经过城堡</a:t>
            </a:r>
            <a:r>
              <a:rPr lang="zh-CN" altLang="en-US" dirty="0" smtClean="0"/>
              <a:t>的路径的最短距离计算处理。</a:t>
            </a:r>
            <a:endParaRPr lang="en-US" altLang="zh-CN" dirty="0" smtClean="0"/>
          </a:p>
          <a:p>
            <a:r>
              <a:rPr lang="en-US" altLang="zh-CN" sz="2400" dirty="0" smtClean="0"/>
              <a:t>for(k = 0 ; k &lt; </a:t>
            </a:r>
            <a:r>
              <a:rPr lang="en-US" altLang="zh-CN" sz="2400" dirty="0" err="1" smtClean="0"/>
              <a:t>VexNum</a:t>
            </a:r>
            <a:r>
              <a:rPr lang="en-US" altLang="zh-CN" sz="2400" dirty="0" smtClean="0"/>
              <a:t> ; ++ k )</a:t>
            </a:r>
          </a:p>
          <a:p>
            <a:r>
              <a:rPr lang="en-US" altLang="zh-CN" sz="2400" dirty="0" smtClean="0"/>
              <a:t>       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 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</a:t>
            </a:r>
            <a:r>
              <a:rPr lang="en-US" altLang="zh-CN" sz="2400" dirty="0" err="1" smtClean="0"/>
              <a:t>VexNum</a:t>
            </a:r>
            <a:r>
              <a:rPr lang="en-US" altLang="zh-CN" sz="2400" dirty="0" smtClean="0"/>
              <a:t> ; ++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          for(j = 0 ; j &lt; </a:t>
            </a:r>
            <a:r>
              <a:rPr lang="en-US" altLang="zh-CN" sz="2400" dirty="0" err="1" smtClean="0"/>
              <a:t>VexNum</a:t>
            </a:r>
            <a:r>
              <a:rPr lang="en-US" altLang="zh-CN" sz="2400" dirty="0" smtClean="0"/>
              <a:t> ; ++ j)</a:t>
            </a:r>
          </a:p>
          <a:p>
            <a:r>
              <a:rPr lang="en-US" altLang="zh-CN" sz="2400" dirty="0" smtClean="0"/>
              <a:t>             if(k &lt; A &amp;&amp; dist[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 &gt; dist[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][k] + dist[k][j] )  </a:t>
            </a:r>
          </a:p>
          <a:p>
            <a:r>
              <a:rPr lang="en-US" altLang="zh-CN" sz="2400" dirty="0" smtClean="0"/>
              <a:t>                //</a:t>
            </a:r>
            <a:r>
              <a:rPr lang="zh-CN" altLang="en-US" sz="2400" dirty="0" smtClean="0"/>
              <a:t>这样就不会经过城堡了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dist[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 = dist[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][k] + dist[k][j] ;</a:t>
            </a:r>
            <a:endParaRPr lang="en-US" altLang="zh-CN" sz="4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F. Adventure of Super Mario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Step.2</a:t>
            </a:r>
            <a:r>
              <a:rPr lang="zh-CN" altLang="en-US" dirty="0" smtClean="0"/>
              <a:t>：建立分层图。将原来地图建成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层图。</a:t>
            </a:r>
            <a:r>
              <a:rPr lang="en-US" altLang="zh-CN" dirty="0" smtClean="0"/>
              <a:t>M[x][k]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层图中的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点。</a:t>
            </a:r>
            <a:endParaRPr lang="en-US" altLang="zh-CN" dirty="0" smtClean="0"/>
          </a:p>
          <a:p>
            <a:r>
              <a:rPr lang="zh-CN" altLang="en-US" dirty="0" smtClean="0"/>
              <a:t>对第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层图：若点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连有边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则从</a:t>
            </a:r>
            <a:r>
              <a:rPr lang="en-US" altLang="zh-CN" dirty="0" smtClean="0"/>
              <a:t>M[x][k]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M[y][k]</a:t>
            </a:r>
            <a:r>
              <a:rPr lang="zh-CN" altLang="en-US" dirty="0" smtClean="0"/>
              <a:t>连一条边，边权为</a:t>
            </a:r>
            <a:r>
              <a:rPr lang="en-US" altLang="zh-CN" dirty="0" smtClean="0"/>
              <a:t>weight(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。表示同层中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可以到达。</a:t>
            </a:r>
            <a:endParaRPr lang="en-US" altLang="zh-CN" dirty="0" smtClean="0"/>
          </a:p>
          <a:p>
            <a:r>
              <a:rPr lang="zh-CN" altLang="en-US" dirty="0" smtClean="0"/>
              <a:t>对第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层图到</a:t>
            </a:r>
            <a:r>
              <a:rPr lang="en-US" altLang="zh-CN" dirty="0" smtClean="0"/>
              <a:t>K+1</a:t>
            </a:r>
            <a:r>
              <a:rPr lang="zh-CN" altLang="en-US" dirty="0" smtClean="0"/>
              <a:t>层图：若</a:t>
            </a:r>
            <a:r>
              <a:rPr lang="en-US" altLang="zh-CN" dirty="0" smtClean="0"/>
              <a:t>dist[x][y]&lt;L</a:t>
            </a:r>
            <a:r>
              <a:rPr lang="zh-CN" altLang="en-US" dirty="0" smtClean="0"/>
              <a:t>则，从点</a:t>
            </a:r>
            <a:r>
              <a:rPr lang="en-US" altLang="zh-CN" dirty="0" smtClean="0"/>
              <a:t>M[x][k]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M[y][k+1]</a:t>
            </a:r>
            <a:r>
              <a:rPr lang="zh-CN" altLang="en-US" dirty="0" smtClean="0"/>
              <a:t>连一条边，权值为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。表示用一次魔法靴子从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，耗时为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F. Adventure of Super Mario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zh-CN" altLang="en-US" dirty="0" smtClean="0"/>
              <a:t>样例建图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28662" y="221455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28662" y="292893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28662" y="371475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28662" y="442913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42844" y="5357826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857356" y="4857760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5" idx="3"/>
            <a:endCxn id="6" idx="1"/>
          </p:cNvCxnSpPr>
          <p:nvPr/>
        </p:nvCxnSpPr>
        <p:spPr>
          <a:xfrm rot="5400000">
            <a:off x="796248" y="2786058"/>
            <a:ext cx="4112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6" idx="7"/>
            <a:endCxn id="5" idx="5"/>
          </p:cNvCxnSpPr>
          <p:nvPr/>
        </p:nvCxnSpPr>
        <p:spPr>
          <a:xfrm rot="5400000" flipH="1" flipV="1">
            <a:off x="1149848" y="2786058"/>
            <a:ext cx="4112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" idx="3"/>
            <a:endCxn id="7" idx="1"/>
          </p:cNvCxnSpPr>
          <p:nvPr/>
        </p:nvCxnSpPr>
        <p:spPr>
          <a:xfrm rot="5400000">
            <a:off x="760529" y="3536157"/>
            <a:ext cx="4827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" idx="7"/>
            <a:endCxn id="6" idx="5"/>
          </p:cNvCxnSpPr>
          <p:nvPr/>
        </p:nvCxnSpPr>
        <p:spPr>
          <a:xfrm rot="5400000" flipH="1" flipV="1">
            <a:off x="1114129" y="3536157"/>
            <a:ext cx="4827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" idx="3"/>
            <a:endCxn id="8" idx="1"/>
          </p:cNvCxnSpPr>
          <p:nvPr/>
        </p:nvCxnSpPr>
        <p:spPr>
          <a:xfrm rot="5400000">
            <a:off x="796248" y="4286256"/>
            <a:ext cx="4112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8" idx="7"/>
            <a:endCxn id="7" idx="5"/>
          </p:cNvCxnSpPr>
          <p:nvPr/>
        </p:nvCxnSpPr>
        <p:spPr>
          <a:xfrm rot="5400000" flipH="1" flipV="1">
            <a:off x="1149848" y="4286256"/>
            <a:ext cx="4112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" idx="3"/>
            <a:endCxn id="9" idx="0"/>
          </p:cNvCxnSpPr>
          <p:nvPr/>
        </p:nvCxnSpPr>
        <p:spPr>
          <a:xfrm rot="5400000">
            <a:off x="415968" y="4771898"/>
            <a:ext cx="562837" cy="609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9" idx="7"/>
            <a:endCxn id="8" idx="4"/>
          </p:cNvCxnSpPr>
          <p:nvPr/>
        </p:nvCxnSpPr>
        <p:spPr>
          <a:xfrm rot="5400000" flipH="1" flipV="1">
            <a:off x="592768" y="4834670"/>
            <a:ext cx="562837" cy="609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9" idx="7"/>
            <a:endCxn id="10" idx="2"/>
          </p:cNvCxnSpPr>
          <p:nvPr/>
        </p:nvCxnSpPr>
        <p:spPr>
          <a:xfrm rot="5400000" flipH="1" flipV="1">
            <a:off x="1039255" y="4602497"/>
            <a:ext cx="348523" cy="1287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0" idx="3"/>
            <a:endCxn id="9" idx="6"/>
          </p:cNvCxnSpPr>
          <p:nvPr/>
        </p:nvCxnSpPr>
        <p:spPr>
          <a:xfrm rot="5400000">
            <a:off x="1112489" y="4754039"/>
            <a:ext cx="348523" cy="1287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" idx="6"/>
            <a:endCxn id="10" idx="1"/>
          </p:cNvCxnSpPr>
          <p:nvPr/>
        </p:nvCxnSpPr>
        <p:spPr>
          <a:xfrm>
            <a:off x="1428728" y="4643446"/>
            <a:ext cx="501861" cy="2770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0" idx="2"/>
            <a:endCxn id="8" idx="5"/>
          </p:cNvCxnSpPr>
          <p:nvPr/>
        </p:nvCxnSpPr>
        <p:spPr>
          <a:xfrm rot="10800000">
            <a:off x="1355496" y="4794990"/>
            <a:ext cx="501861" cy="2770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71538" y="257174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00100" y="3357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00100" y="4143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500166" y="471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21441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00034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1" name="椭圆 100"/>
          <p:cNvSpPr/>
          <p:nvPr/>
        </p:nvSpPr>
        <p:spPr>
          <a:xfrm>
            <a:off x="3714744" y="2143116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2" name="椭圆 101"/>
          <p:cNvSpPr/>
          <p:nvPr/>
        </p:nvSpPr>
        <p:spPr>
          <a:xfrm>
            <a:off x="3714744" y="2857496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3714744" y="364331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3714744" y="435769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2928926" y="528638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4643438" y="478632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1" idx="3"/>
            <a:endCxn id="102" idx="1"/>
          </p:cNvCxnSpPr>
          <p:nvPr/>
        </p:nvCxnSpPr>
        <p:spPr>
          <a:xfrm rot="5400000">
            <a:off x="3582330" y="2714620"/>
            <a:ext cx="4112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2" idx="7"/>
            <a:endCxn id="101" idx="5"/>
          </p:cNvCxnSpPr>
          <p:nvPr/>
        </p:nvCxnSpPr>
        <p:spPr>
          <a:xfrm rot="5400000" flipH="1" flipV="1">
            <a:off x="3935930" y="2714620"/>
            <a:ext cx="4112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2" idx="3"/>
            <a:endCxn id="103" idx="1"/>
          </p:cNvCxnSpPr>
          <p:nvPr/>
        </p:nvCxnSpPr>
        <p:spPr>
          <a:xfrm rot="5400000">
            <a:off x="3546611" y="3464719"/>
            <a:ext cx="4827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3" idx="7"/>
            <a:endCxn id="102" idx="5"/>
          </p:cNvCxnSpPr>
          <p:nvPr/>
        </p:nvCxnSpPr>
        <p:spPr>
          <a:xfrm rot="5400000" flipH="1" flipV="1">
            <a:off x="3900211" y="3464719"/>
            <a:ext cx="4827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3" idx="3"/>
            <a:endCxn id="104" idx="1"/>
          </p:cNvCxnSpPr>
          <p:nvPr/>
        </p:nvCxnSpPr>
        <p:spPr>
          <a:xfrm rot="5400000">
            <a:off x="3582330" y="4214818"/>
            <a:ext cx="4112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4" idx="7"/>
            <a:endCxn id="103" idx="5"/>
          </p:cNvCxnSpPr>
          <p:nvPr/>
        </p:nvCxnSpPr>
        <p:spPr>
          <a:xfrm rot="5400000" flipH="1" flipV="1">
            <a:off x="3935930" y="4214818"/>
            <a:ext cx="4112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4" idx="3"/>
            <a:endCxn id="105" idx="0"/>
          </p:cNvCxnSpPr>
          <p:nvPr/>
        </p:nvCxnSpPr>
        <p:spPr>
          <a:xfrm rot="5400000">
            <a:off x="3202050" y="4700460"/>
            <a:ext cx="562837" cy="609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5" idx="7"/>
            <a:endCxn id="104" idx="4"/>
          </p:cNvCxnSpPr>
          <p:nvPr/>
        </p:nvCxnSpPr>
        <p:spPr>
          <a:xfrm rot="5400000" flipH="1" flipV="1">
            <a:off x="3378850" y="4763232"/>
            <a:ext cx="562837" cy="609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5" idx="7"/>
            <a:endCxn id="106" idx="2"/>
          </p:cNvCxnSpPr>
          <p:nvPr/>
        </p:nvCxnSpPr>
        <p:spPr>
          <a:xfrm rot="5400000" flipH="1" flipV="1">
            <a:off x="3825337" y="4531059"/>
            <a:ext cx="348523" cy="1287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6" idx="3"/>
            <a:endCxn id="105" idx="6"/>
          </p:cNvCxnSpPr>
          <p:nvPr/>
        </p:nvCxnSpPr>
        <p:spPr>
          <a:xfrm rot="5400000">
            <a:off x="3898571" y="4682601"/>
            <a:ext cx="348523" cy="1287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4" idx="6"/>
            <a:endCxn id="106" idx="1"/>
          </p:cNvCxnSpPr>
          <p:nvPr/>
        </p:nvCxnSpPr>
        <p:spPr>
          <a:xfrm>
            <a:off x="4214810" y="4572008"/>
            <a:ext cx="501861" cy="2770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6" idx="2"/>
            <a:endCxn id="104" idx="5"/>
          </p:cNvCxnSpPr>
          <p:nvPr/>
        </p:nvCxnSpPr>
        <p:spPr>
          <a:xfrm rot="10800000">
            <a:off x="4141578" y="4723552"/>
            <a:ext cx="501861" cy="2770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857620" y="250030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786182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786182" y="4071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214810" y="4572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000496" y="5072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428992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26" name="直接箭头连接符 125"/>
          <p:cNvCxnSpPr>
            <a:stCxn id="5" idx="6"/>
            <a:endCxn id="101" idx="2"/>
          </p:cNvCxnSpPr>
          <p:nvPr/>
        </p:nvCxnSpPr>
        <p:spPr>
          <a:xfrm flipV="1">
            <a:off x="1428728" y="2357430"/>
            <a:ext cx="228601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V="1">
            <a:off x="1428728" y="3071810"/>
            <a:ext cx="228601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428728" y="3857628"/>
            <a:ext cx="228601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1428728" y="4572008"/>
            <a:ext cx="228601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V="1">
            <a:off x="2357422" y="5000636"/>
            <a:ext cx="228601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42910" y="5500702"/>
            <a:ext cx="228601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8598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285984" y="271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357422" y="3500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357422" y="4214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857488" y="471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8" name="椭圆 137"/>
          <p:cNvSpPr/>
          <p:nvPr/>
        </p:nvSpPr>
        <p:spPr>
          <a:xfrm>
            <a:off x="142844" y="5357826"/>
            <a:ext cx="500066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40" name="椭圆 139"/>
          <p:cNvSpPr/>
          <p:nvPr/>
        </p:nvSpPr>
        <p:spPr>
          <a:xfrm>
            <a:off x="3714744" y="2143116"/>
            <a:ext cx="500066" cy="4286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500174"/>
            <a:ext cx="23145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" name="矩形 141"/>
          <p:cNvSpPr/>
          <p:nvPr/>
        </p:nvSpPr>
        <p:spPr>
          <a:xfrm>
            <a:off x="3286084" y="5715016"/>
            <a:ext cx="585791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求从起点到终点的最短路径即可</a:t>
            </a:r>
            <a:endParaRPr lang="zh-CN" alt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785918" y="5572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214282" y="5857892"/>
            <a:ext cx="9573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起点</a:t>
            </a:r>
            <a:endParaRPr lang="zh-CN" altLang="en-US" sz="3000" dirty="0"/>
          </a:p>
        </p:txBody>
      </p:sp>
      <p:sp>
        <p:nvSpPr>
          <p:cNvPr id="147" name="矩形 146"/>
          <p:cNvSpPr/>
          <p:nvPr/>
        </p:nvSpPr>
        <p:spPr>
          <a:xfrm>
            <a:off x="4000496" y="1571612"/>
            <a:ext cx="9573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终点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animBg="1"/>
      <p:bldP spid="102" grpId="1" animBg="1"/>
      <p:bldP spid="103" grpId="1" animBg="1"/>
      <p:bldP spid="104" grpId="1" animBg="1"/>
      <p:bldP spid="105" grpId="1" animBg="1"/>
      <p:bldP spid="106" grpId="1" animBg="1"/>
      <p:bldP spid="119" grpId="1"/>
      <p:bldP spid="120" grpId="1"/>
      <p:bldP spid="121" grpId="1"/>
      <p:bldP spid="122" grpId="1"/>
      <p:bldP spid="123" grpId="1"/>
      <p:bldP spid="124" grpId="1"/>
      <p:bldP spid="132" grpId="0"/>
      <p:bldP spid="133" grpId="0"/>
      <p:bldP spid="134" grpId="0"/>
      <p:bldP spid="135" grpId="0"/>
      <p:bldP spid="136" grpId="0"/>
      <p:bldP spid="138" grpId="0" animBg="1"/>
      <p:bldP spid="140" grpId="0" animBg="1"/>
      <p:bldP spid="142" grpId="0"/>
      <p:bldP spid="143" grpId="0"/>
      <p:bldP spid="146" grpId="0"/>
      <p:bldP spid="1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G.  Fill My </a:t>
            </a:r>
            <a:r>
              <a:rPr lang="en-US" altLang="zh-CN" b="1" dirty="0" smtClean="0"/>
              <a:t>F</a:t>
            </a:r>
            <a:r>
              <a:rPr lang="en-US" b="1" dirty="0" smtClean="0"/>
              <a:t>avorite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考察点：计算机图形学，多边形的扫描线填充算法。</a:t>
            </a:r>
            <a:endParaRPr lang="en-US" altLang="zh-CN" dirty="0" smtClean="0"/>
          </a:p>
          <a:p>
            <a:r>
              <a:rPr lang="zh-CN" altLang="en-US" dirty="0" smtClean="0"/>
              <a:t>难度：</a:t>
            </a:r>
            <a:endParaRPr lang="en-US" altLang="zh-CN" dirty="0" smtClean="0"/>
          </a:p>
          <a:p>
            <a:r>
              <a:rPr lang="zh-CN" altLang="en-US" dirty="0" smtClean="0"/>
              <a:t>命题思路：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计算机图形学中的多边形扫描填充算法。这里扫描填充的必须是多边形内部的点，而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不能包括在边上的点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10" name="五角星 9"/>
          <p:cNvSpPr/>
          <p:nvPr/>
        </p:nvSpPr>
        <p:spPr>
          <a:xfrm>
            <a:off x="1928794" y="2428868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2357422" y="2428868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2786050" y="2428868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3214678" y="2428868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3643306" y="2428868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G.  Fill My </a:t>
            </a:r>
            <a:r>
              <a:rPr lang="en-US" altLang="zh-CN" b="1" dirty="0" smtClean="0"/>
              <a:t>F</a:t>
            </a:r>
            <a:r>
              <a:rPr lang="en-US" b="1" dirty="0" smtClean="0"/>
              <a:t>avorite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 smtClean="0"/>
              <a:t>解题思路：</a:t>
            </a:r>
            <a:endParaRPr lang="en-US" altLang="zh-CN" b="1" dirty="0" smtClean="0"/>
          </a:p>
          <a:p>
            <a:r>
              <a:rPr lang="zh-CN" altLang="en-US" dirty="0" smtClean="0"/>
              <a:t>首先介绍一个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边结构</a:t>
            </a:r>
            <a:r>
              <a:rPr lang="zh-CN" altLang="en-US" dirty="0" smtClean="0"/>
              <a:t>，一条边由两个不在同一水平线上的两点连成。</a:t>
            </a:r>
            <a:endParaRPr lang="en-US" altLang="zh-CN" dirty="0" smtClean="0"/>
          </a:p>
          <a:p>
            <a:r>
              <a:rPr lang="en-US" altLang="zh-CN" b="1" dirty="0" err="1" smtClean="0"/>
              <a:t>struct</a:t>
            </a:r>
            <a:r>
              <a:rPr lang="en-US" altLang="zh-CN" b="1" dirty="0" smtClean="0"/>
              <a:t> Edge{</a:t>
            </a:r>
          </a:p>
          <a:p>
            <a:r>
              <a:rPr lang="en-US" altLang="zh-CN" b="1" dirty="0" smtClean="0"/>
              <a:t>   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ymax</a:t>
            </a:r>
            <a:r>
              <a:rPr lang="en-US" altLang="zh-CN" b="1" dirty="0" smtClean="0"/>
              <a:t> ;  </a:t>
            </a:r>
            <a:r>
              <a:rPr lang="en-US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</a:rPr>
              <a:t>边所交的最高扫描线号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/>
              <a:t>       double x ;  </a:t>
            </a:r>
            <a:r>
              <a:rPr lang="en-US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</a:rPr>
              <a:t>当前扫描线与边的交点的</a:t>
            </a:r>
            <a:r>
              <a:rPr lang="en-US" altLang="zh-CN" b="1" i="1" dirty="0" smtClean="0">
                <a:solidFill>
                  <a:srgbClr val="00B050"/>
                </a:solidFill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</a:rPr>
              <a:t>值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/>
              <a:t>       double </a:t>
            </a:r>
            <a:r>
              <a:rPr lang="en-US" altLang="zh-CN" b="1" dirty="0" err="1" smtClean="0"/>
              <a:t>deltax</a:t>
            </a:r>
            <a:r>
              <a:rPr lang="en-US" altLang="zh-CN" b="1" dirty="0" smtClean="0"/>
              <a:t> ;  </a:t>
            </a:r>
            <a:r>
              <a:rPr lang="en-US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</a:rPr>
              <a:t>从当前扫描线到下一条扫描线之间的</a:t>
            </a:r>
            <a:r>
              <a:rPr lang="en-US" altLang="zh-CN" b="1" dirty="0" smtClean="0">
                <a:solidFill>
                  <a:srgbClr val="00B050"/>
                </a:solidFill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</a:rPr>
              <a:t>增量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/>
              <a:t>       Edge(){}</a:t>
            </a:r>
          </a:p>
          <a:p>
            <a:r>
              <a:rPr lang="en-US" altLang="zh-CN" b="1" dirty="0" smtClean="0"/>
              <a:t>       Edge(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_y , double _x ,double _d):</a:t>
            </a:r>
          </a:p>
          <a:p>
            <a:r>
              <a:rPr lang="en-US" altLang="zh-CN" b="1" dirty="0" smtClean="0"/>
              <a:t>                </a:t>
            </a:r>
            <a:r>
              <a:rPr lang="en-US" altLang="zh-CN" b="1" dirty="0" err="1" smtClean="0"/>
              <a:t>ymax</a:t>
            </a:r>
            <a:r>
              <a:rPr lang="en-US" altLang="zh-CN" b="1" dirty="0" smtClean="0"/>
              <a:t>(_y) , x(_x) , </a:t>
            </a:r>
            <a:r>
              <a:rPr lang="en-US" altLang="zh-CN" b="1" dirty="0" err="1" smtClean="0"/>
              <a:t>deltax</a:t>
            </a:r>
            <a:r>
              <a:rPr lang="en-US" altLang="zh-CN" b="1" dirty="0" smtClean="0"/>
              <a:t>(_d) {}</a:t>
            </a:r>
          </a:p>
          <a:p>
            <a:r>
              <a:rPr lang="en-US" altLang="zh-CN" b="1" dirty="0" smtClean="0"/>
              <a:t>       </a:t>
            </a:r>
            <a:r>
              <a:rPr lang="en-US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</a:rPr>
              <a:t>定义</a:t>
            </a:r>
            <a:r>
              <a:rPr lang="en-US" altLang="zh-CN" b="1" dirty="0" smtClean="0">
                <a:solidFill>
                  <a:srgbClr val="00B050"/>
                </a:solidFill>
              </a:rPr>
              <a:t>Edge</a:t>
            </a:r>
            <a:r>
              <a:rPr lang="zh-CN" altLang="en-US" b="1" dirty="0" smtClean="0">
                <a:solidFill>
                  <a:srgbClr val="00B050"/>
                </a:solidFill>
              </a:rPr>
              <a:t>的排序方法：</a:t>
            </a:r>
            <a:r>
              <a:rPr lang="en-US" altLang="zh-CN" b="1" dirty="0" smtClean="0">
                <a:solidFill>
                  <a:srgbClr val="00B050"/>
                </a:solidFill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</a:rPr>
              <a:t>相同时</a:t>
            </a:r>
            <a:r>
              <a:rPr lang="en-US" altLang="zh-CN" b="1" dirty="0" err="1" smtClean="0">
                <a:solidFill>
                  <a:srgbClr val="00B050"/>
                </a:solidFill>
              </a:rPr>
              <a:t>deltax</a:t>
            </a:r>
            <a:r>
              <a:rPr lang="zh-CN" altLang="en-US" b="1" dirty="0" smtClean="0">
                <a:solidFill>
                  <a:srgbClr val="00B050"/>
                </a:solidFill>
              </a:rPr>
              <a:t>小者优先，否则</a:t>
            </a:r>
            <a:r>
              <a:rPr lang="en-US" altLang="zh-CN" b="1" dirty="0" smtClean="0">
                <a:solidFill>
                  <a:srgbClr val="00B050"/>
                </a:solidFill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</a:rPr>
              <a:t>小者优先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/>
              <a:t>       </a:t>
            </a:r>
            <a:r>
              <a:rPr lang="en-US" altLang="zh-CN" b="1" dirty="0" err="1" smtClean="0"/>
              <a:t>bool</a:t>
            </a:r>
            <a:r>
              <a:rPr lang="en-US" altLang="zh-CN" b="1" dirty="0" smtClean="0"/>
              <a:t> operator &lt; (const Edge &amp;that )const{</a:t>
            </a:r>
          </a:p>
          <a:p>
            <a:r>
              <a:rPr lang="en-US" altLang="zh-CN" b="1" dirty="0" smtClean="0"/>
              <a:t>            if( abs(x - </a:t>
            </a:r>
            <a:r>
              <a:rPr lang="en-US" altLang="zh-CN" b="1" dirty="0" err="1" smtClean="0"/>
              <a:t>that.x</a:t>
            </a:r>
            <a:r>
              <a:rPr lang="en-US" altLang="zh-CN" b="1" dirty="0" smtClean="0"/>
              <a:t>) &lt; 1e-8 ) </a:t>
            </a:r>
          </a:p>
          <a:p>
            <a:r>
              <a:rPr lang="en-US" altLang="zh-CN" b="1" dirty="0" smtClean="0"/>
              <a:t>                return </a:t>
            </a:r>
            <a:r>
              <a:rPr lang="en-US" altLang="zh-CN" b="1" dirty="0" err="1" smtClean="0"/>
              <a:t>deltax</a:t>
            </a:r>
            <a:r>
              <a:rPr lang="en-US" altLang="zh-CN" b="1" dirty="0" smtClean="0"/>
              <a:t> &lt; </a:t>
            </a:r>
            <a:r>
              <a:rPr lang="en-US" altLang="zh-CN" b="1" dirty="0" err="1" smtClean="0"/>
              <a:t>that.deltax</a:t>
            </a:r>
            <a:r>
              <a:rPr lang="en-US" altLang="zh-CN" b="1" dirty="0" smtClean="0"/>
              <a:t> ;</a:t>
            </a:r>
          </a:p>
          <a:p>
            <a:r>
              <a:rPr lang="en-US" altLang="zh-CN" b="1" dirty="0" smtClean="0"/>
              <a:t>            return x &lt; </a:t>
            </a:r>
            <a:r>
              <a:rPr lang="en-US" altLang="zh-CN" b="1" dirty="0" err="1" smtClean="0"/>
              <a:t>that.x</a:t>
            </a:r>
            <a:r>
              <a:rPr lang="en-US" altLang="zh-CN" b="1" dirty="0" smtClean="0"/>
              <a:t> ;  </a:t>
            </a:r>
          </a:p>
          <a:p>
            <a:r>
              <a:rPr lang="en-US" altLang="zh-CN" b="1" dirty="0" smtClean="0"/>
              <a:t>       }</a:t>
            </a:r>
          </a:p>
          <a:p>
            <a:r>
              <a:rPr lang="en-US" altLang="zh-CN" b="1" dirty="0" smtClean="0"/>
              <a:t>};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A. </a:t>
            </a:r>
            <a:r>
              <a:rPr lang="zh-CN" altLang="en-US" b="1" dirty="0"/>
              <a:t>原码转</a:t>
            </a:r>
            <a:r>
              <a:rPr lang="zh-CN" altLang="en-US" b="1" dirty="0" smtClean="0"/>
              <a:t>补码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考察点：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难度：</a:t>
            </a:r>
            <a:endParaRPr lang="en-US" altLang="zh-CN" dirty="0" smtClean="0"/>
          </a:p>
          <a:p>
            <a:r>
              <a:rPr lang="zh-CN" altLang="en-US" dirty="0" smtClean="0"/>
              <a:t>命题思路：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计算机组成原理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原码补码互换。</a:t>
            </a:r>
            <a:endParaRPr lang="en-US" altLang="zh-CN" dirty="0" smtClean="0"/>
          </a:p>
          <a:p>
            <a:r>
              <a:rPr lang="zh-CN" altLang="en-US" dirty="0"/>
              <a:t>解题</a:t>
            </a:r>
            <a:r>
              <a:rPr lang="zh-CN" altLang="en-US" dirty="0" smtClean="0"/>
              <a:t>思路：原码转补码规则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注意点：溢出时的处理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929090" cy="365125"/>
          </a:xfrm>
        </p:spPr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28926" y="4214818"/>
            <a:ext cx="2967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取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反加一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3042" y="5572140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溢出时丢掉进位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2071670" y="2214554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G.  Fill My </a:t>
            </a:r>
            <a:r>
              <a:rPr lang="en-US" altLang="zh-CN" b="1" dirty="0" smtClean="0"/>
              <a:t>F</a:t>
            </a:r>
            <a:r>
              <a:rPr lang="en-US" b="1" dirty="0" smtClean="0"/>
              <a:t>avorite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边结构举例：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rot="10800000" flipV="1">
            <a:off x="1071538" y="2643182"/>
            <a:ext cx="2357454" cy="207170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85786" y="3357562"/>
            <a:ext cx="3714776" cy="7143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1472" y="2643182"/>
            <a:ext cx="385765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标注 24"/>
          <p:cNvSpPr/>
          <p:nvPr/>
        </p:nvSpPr>
        <p:spPr>
          <a:xfrm>
            <a:off x="5072066" y="1714488"/>
            <a:ext cx="1643074" cy="357190"/>
          </a:xfrm>
          <a:prstGeom prst="wedgeRectCallout">
            <a:avLst>
              <a:gd name="adj1" fmla="val -87934"/>
              <a:gd name="adj2" fmla="val 213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Edge.ymax</a:t>
            </a:r>
            <a:r>
              <a:rPr lang="en-US" altLang="zh-CN" dirty="0" smtClean="0"/>
              <a:t>=20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14678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(20,30)</a:t>
            </a:r>
            <a:endParaRPr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5214942" y="2928934"/>
            <a:ext cx="1357322" cy="357190"/>
          </a:xfrm>
          <a:prstGeom prst="wedgeRectCallout">
            <a:avLst>
              <a:gd name="adj1" fmla="val -99559"/>
              <a:gd name="adj2" fmla="val 72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当前扫描线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14348" y="47148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(1,1)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1072332" y="3714752"/>
            <a:ext cx="2999602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71472" y="5214950"/>
            <a:ext cx="45005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 flipH="1" flipV="1">
            <a:off x="-1000164" y="3643314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标注 39"/>
          <p:cNvSpPr/>
          <p:nvPr/>
        </p:nvSpPr>
        <p:spPr>
          <a:xfrm>
            <a:off x="3428992" y="4000504"/>
            <a:ext cx="985838" cy="398334"/>
          </a:xfrm>
          <a:prstGeom prst="wedgeRectCallout">
            <a:avLst>
              <a:gd name="adj1" fmla="val -134315"/>
              <a:gd name="adj2" fmla="val 2436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Edge.x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43570" y="4572008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设</a:t>
            </a:r>
            <a:r>
              <a:rPr lang="en-US" altLang="zh-CN" sz="1600" b="1" dirty="0" err="1" smtClean="0"/>
              <a:t>a,b</a:t>
            </a:r>
            <a:r>
              <a:rPr lang="zh-CN" altLang="en-US" sz="1600" b="1" dirty="0" smtClean="0"/>
              <a:t>为边</a:t>
            </a:r>
            <a:r>
              <a:rPr lang="en-US" altLang="zh-CN" sz="1600" b="1" dirty="0" smtClean="0"/>
              <a:t>Edge</a:t>
            </a:r>
            <a:r>
              <a:rPr lang="zh-CN" altLang="en-US" sz="1600" b="1" dirty="0" smtClean="0"/>
              <a:t>的两端点，则有</a:t>
            </a:r>
            <a:endParaRPr lang="en-US" altLang="zh-CN" sz="1600" b="1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5000636"/>
            <a:ext cx="1562100" cy="400050"/>
          </a:xfrm>
          <a:prstGeom prst="rect">
            <a:avLst/>
          </a:prstGeom>
          <a:noFill/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40" grpId="0" animBg="1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G.  Fill My </a:t>
            </a:r>
            <a:r>
              <a:rPr lang="en-US" altLang="zh-CN" b="1" dirty="0" smtClean="0"/>
              <a:t>F</a:t>
            </a:r>
            <a:r>
              <a:rPr lang="en-US" b="1" dirty="0" smtClean="0"/>
              <a:t>avorite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7863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扫描线算法（算法讲解的详细资料）：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http://sjy.gxqzu.edu.cn/sjx/sjxbk3/newsshow.aspx?n_id=49</a:t>
            </a:r>
            <a:endParaRPr lang="en-US" altLang="zh-CN" dirty="0" smtClean="0"/>
          </a:p>
          <a:p>
            <a:r>
              <a:rPr lang="zh-CN" altLang="en-US" dirty="0" smtClean="0"/>
              <a:t>这里专门做了一个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帮忙理解扫描填充的过程。</a:t>
            </a:r>
            <a:endParaRPr lang="en-US" altLang="zh-CN" dirty="0" smtClean="0"/>
          </a:p>
          <a:p>
            <a:r>
              <a:rPr lang="zh-CN" altLang="en-US" dirty="0" smtClean="0"/>
              <a:t>复杂度：设</a:t>
            </a:r>
            <a:r>
              <a:rPr lang="en-US" altLang="zh-CN" dirty="0" smtClean="0"/>
              <a:t>W,H</a:t>
            </a:r>
            <a:r>
              <a:rPr lang="zh-CN" altLang="en-US" dirty="0" smtClean="0"/>
              <a:t>分别为坐标的最大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值和最大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为多边形的边数，则复杂度为：</a:t>
            </a:r>
            <a:endParaRPr lang="en-US" altLang="zh-CN" dirty="0" smtClean="0"/>
          </a:p>
          <a:p>
            <a:r>
              <a:rPr lang="en-US" altLang="zh-CN" dirty="0" smtClean="0"/>
              <a:t>O(min(W,H)*N*log(N))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/>
        </p:nvSpPr>
        <p:spPr>
          <a:xfrm>
            <a:off x="1628775" y="2990850"/>
            <a:ext cx="2876550" cy="2152650"/>
          </a:xfrm>
          <a:custGeom>
            <a:avLst/>
            <a:gdLst>
              <a:gd name="connsiteX0" fmla="*/ 723900 w 2876550"/>
              <a:gd name="connsiteY0" fmla="*/ 2152650 h 2152650"/>
              <a:gd name="connsiteX1" fmla="*/ 2876550 w 2876550"/>
              <a:gd name="connsiteY1" fmla="*/ 1800225 h 2152650"/>
              <a:gd name="connsiteX2" fmla="*/ 2162175 w 2876550"/>
              <a:gd name="connsiteY2" fmla="*/ 9525 h 2152650"/>
              <a:gd name="connsiteX3" fmla="*/ 1800225 w 2876550"/>
              <a:gd name="connsiteY3" fmla="*/ 1085850 h 2152650"/>
              <a:gd name="connsiteX4" fmla="*/ 714375 w 2876550"/>
              <a:gd name="connsiteY4" fmla="*/ 0 h 2152650"/>
              <a:gd name="connsiteX5" fmla="*/ 0 w 2876550"/>
              <a:gd name="connsiteY5" fmla="*/ 361950 h 2152650"/>
              <a:gd name="connsiteX6" fmla="*/ 723900 w 2876550"/>
              <a:gd name="connsiteY6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6550" h="2152650">
                <a:moveTo>
                  <a:pt x="723900" y="2152650"/>
                </a:moveTo>
                <a:lnTo>
                  <a:pt x="2876550" y="1800225"/>
                </a:lnTo>
                <a:lnTo>
                  <a:pt x="2162175" y="9525"/>
                </a:lnTo>
                <a:lnTo>
                  <a:pt x="1800225" y="1085850"/>
                </a:lnTo>
                <a:lnTo>
                  <a:pt x="714375" y="0"/>
                </a:lnTo>
                <a:lnTo>
                  <a:pt x="0" y="361950"/>
                </a:lnTo>
                <a:lnTo>
                  <a:pt x="723900" y="215265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G.  Fill My </a:t>
            </a:r>
            <a:r>
              <a:rPr lang="en-US" altLang="zh-CN" b="1" dirty="0" smtClean="0"/>
              <a:t>F</a:t>
            </a:r>
            <a:r>
              <a:rPr lang="en-US" b="1" dirty="0" smtClean="0"/>
              <a:t>avorite Polygon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285852" y="5500702"/>
            <a:ext cx="6072230" cy="1588"/>
          </a:xfrm>
          <a:prstGeom prst="straightConnector1">
            <a:avLst/>
          </a:prstGeom>
          <a:ln>
            <a:prstDash val="sys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714412" y="3500438"/>
            <a:ext cx="4000528" cy="1588"/>
          </a:xfrm>
          <a:prstGeom prst="straightConnector1">
            <a:avLst/>
          </a:prstGeom>
          <a:ln>
            <a:prstDash val="sys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85852" y="514351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85852" y="478632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85852" y="442913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85852" y="407194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85852" y="300037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85852" y="264318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85852" y="335756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285852" y="371475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285852" y="228599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285852" y="1928802"/>
            <a:ext cx="600079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 flipH="1" flipV="1">
            <a:off x="-322297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35687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 flipH="1" flipV="1">
            <a:off x="392877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 flipH="1" flipV="1">
            <a:off x="750067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 flipH="1" flipV="1">
            <a:off x="1107257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 flipH="1" flipV="1">
            <a:off x="1464447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1821637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 flipH="1" flipV="1">
            <a:off x="2178827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2536811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H="1" flipV="1">
            <a:off x="2894001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 flipH="1" flipV="1">
            <a:off x="3251191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3608381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 flipH="1" flipV="1">
            <a:off x="3965571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4322761" y="3536157"/>
            <a:ext cx="392988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44" y="5500702"/>
            <a:ext cx="8286808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37" idx="1"/>
          </p:cNvCxnSpPr>
          <p:nvPr/>
        </p:nvCxnSpPr>
        <p:spPr>
          <a:xfrm>
            <a:off x="2214546" y="4786322"/>
            <a:ext cx="2290779" cy="47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071670" y="4429132"/>
            <a:ext cx="2290779" cy="47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928794" y="4071942"/>
            <a:ext cx="2290779" cy="47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785918" y="3714752"/>
            <a:ext cx="128588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571868" y="3714752"/>
            <a:ext cx="5000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643042" y="3357562"/>
            <a:ext cx="107157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643306" y="3357562"/>
            <a:ext cx="285752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017 -0.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 L -0.00017 -0.1025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0254 L -0.00017 -0.155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5509 L -0.00017 -0.2076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20764 L -0.00017 -0.2601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26018 L -0.00017 -0.312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3125 L -0.00017 -0.36504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36504 L -0.00017 -0.4175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G.  Fill My </a:t>
            </a:r>
            <a:r>
              <a:rPr lang="en-US" altLang="zh-CN" b="1" dirty="0" smtClean="0"/>
              <a:t>F</a:t>
            </a:r>
            <a:r>
              <a:rPr lang="en-US" b="1" dirty="0" smtClean="0"/>
              <a:t>avorite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值得注意的是：在填充算法中，考虑到凹多边形及水平边的存在，不可避免的把某些水平边的坐标也会算入多边形内部。但这与题意不符合。</a:t>
            </a:r>
            <a:endParaRPr lang="en-US" altLang="zh-CN" dirty="0" smtClean="0"/>
          </a:p>
          <a:p>
            <a:r>
              <a:rPr lang="zh-CN" altLang="en-US" dirty="0" smtClean="0"/>
              <a:t>标程的做法是先把扫描得到的点用</a:t>
            </a:r>
            <a:r>
              <a:rPr lang="en-US" altLang="zh-CN" dirty="0" smtClean="0"/>
              <a:t>mark[][]</a:t>
            </a:r>
            <a:r>
              <a:rPr lang="zh-CN" altLang="en-US" dirty="0" smtClean="0"/>
              <a:t>数组标记为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。最后再扫描一遍多边形边上的点，并置这些点的</a:t>
            </a:r>
            <a:r>
              <a:rPr lang="en-US" altLang="zh-CN" dirty="0" smtClean="0"/>
              <a:t>mark[][]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。最后统计即可。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H.  Counting Letter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考察点：树形动态规划，背包问题。</a:t>
            </a:r>
            <a:endParaRPr lang="en-US" altLang="zh-CN" dirty="0" smtClean="0"/>
          </a:p>
          <a:p>
            <a:r>
              <a:rPr lang="zh-CN" altLang="en-US" dirty="0" smtClean="0"/>
              <a:t>难度：</a:t>
            </a:r>
            <a:endParaRPr lang="en-US" altLang="zh-CN" dirty="0" smtClean="0"/>
          </a:p>
          <a:p>
            <a:r>
              <a:rPr lang="zh-CN" altLang="en-US" dirty="0" smtClean="0"/>
              <a:t>命题思路：天马行空。</a:t>
            </a:r>
            <a:endParaRPr lang="en-US" altLang="zh-CN" dirty="0" smtClean="0"/>
          </a:p>
          <a:p>
            <a:r>
              <a:rPr lang="zh-CN" altLang="en-US" dirty="0" smtClean="0"/>
              <a:t>题目意思：有一棵树，每个节点是由一个带有</a:t>
            </a:r>
            <a:r>
              <a:rPr lang="en-US" altLang="zh-CN" dirty="0" smtClean="0"/>
              <a:t>Level Value(1~5)</a:t>
            </a:r>
            <a:r>
              <a:rPr lang="zh-CN" altLang="en-US" dirty="0" smtClean="0"/>
              <a:t>的字母组成的。求满足条件的子树的棵数，这些子树满足每棵子树的所有节点的</a:t>
            </a:r>
            <a:r>
              <a:rPr lang="en-US" altLang="zh-CN" dirty="0" smtClean="0"/>
              <a:t>Level Value</a:t>
            </a:r>
            <a:r>
              <a:rPr lang="zh-CN" altLang="en-US" dirty="0" smtClean="0"/>
              <a:t>值之和等于</a:t>
            </a:r>
            <a:r>
              <a:rPr lang="en-US" altLang="zh-CN" dirty="0" smtClean="0"/>
              <a:t>25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题目特别说明不要求子树的根为字母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五角星 4"/>
          <p:cNvSpPr/>
          <p:nvPr/>
        </p:nvSpPr>
        <p:spPr>
          <a:xfrm>
            <a:off x="2000232" y="2285992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2428860" y="2285992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2857488" y="2285992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3286116" y="2285992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H.  Counting Letter Tree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56578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20" y="1357298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样例解释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H.  Counting Letter Tree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071678"/>
            <a:ext cx="457093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928802"/>
            <a:ext cx="419576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214414" y="5500702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第一棵树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5008" y="5429264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第二棵树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1357298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样例解释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H.  Counting Letter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解题思路：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[root][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</a:t>
            </a:r>
            <a:r>
              <a:rPr lang="zh-CN" altLang="en-US" dirty="0" smtClean="0"/>
              <a:t>表示以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为根的前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个儿子形成的子树的</a:t>
            </a:r>
            <a:r>
              <a:rPr lang="en-US" altLang="zh-CN" dirty="0" smtClean="0"/>
              <a:t>Level Value</a:t>
            </a:r>
            <a:r>
              <a:rPr lang="zh-CN" altLang="en-US" dirty="0" smtClean="0"/>
              <a:t>之和为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的子树的棵数。</a:t>
            </a:r>
            <a:endParaRPr lang="en-US" altLang="zh-CN" dirty="0" smtClean="0"/>
          </a:p>
          <a:p>
            <a:r>
              <a:rPr lang="en-US" altLang="zh-CN" dirty="0" smtClean="0"/>
              <a:t>value[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Level Value</a:t>
            </a:r>
            <a:r>
              <a:rPr lang="zh-CN" altLang="en-US" dirty="0" smtClean="0"/>
              <a:t>值。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285984" y="2357430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root</a:t>
            </a:r>
            <a:endParaRPr lang="zh-CN" altLang="en-US" sz="1600" dirty="0"/>
          </a:p>
        </p:txBody>
      </p:sp>
      <p:sp>
        <p:nvSpPr>
          <p:cNvPr id="7" name="椭圆 6"/>
          <p:cNvSpPr/>
          <p:nvPr/>
        </p:nvSpPr>
        <p:spPr>
          <a:xfrm>
            <a:off x="1142976" y="321468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714480" y="321468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14546" y="321468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57554" y="314324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华文隶书" pitchFamily="2" charset="-122"/>
                <a:ea typeface="华文隶书" pitchFamily="2" charset="-122"/>
              </a:rPr>
              <a:t>i</a:t>
            </a:r>
            <a:endParaRPr lang="zh-CN" altLang="en-US" dirty="0">
              <a:latin typeface="华文隶书" pitchFamily="2" charset="-122"/>
              <a:ea typeface="华文隶书" pitchFamily="2" charset="-122"/>
            </a:endParaRPr>
          </a:p>
        </p:txBody>
      </p:sp>
      <p:cxnSp>
        <p:nvCxnSpPr>
          <p:cNvPr id="12" name="直接箭头连接符 11"/>
          <p:cNvCxnSpPr>
            <a:stCxn id="5" idx="4"/>
            <a:endCxn id="7" idx="7"/>
          </p:cNvCxnSpPr>
          <p:nvPr/>
        </p:nvCxnSpPr>
        <p:spPr>
          <a:xfrm rot="5400000">
            <a:off x="1787188" y="2375289"/>
            <a:ext cx="552375" cy="1231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8" idx="7"/>
          </p:cNvCxnSpPr>
          <p:nvPr/>
        </p:nvCxnSpPr>
        <p:spPr>
          <a:xfrm rot="5400000">
            <a:off x="2072940" y="2661041"/>
            <a:ext cx="552375" cy="659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4"/>
            <a:endCxn id="9" idx="0"/>
          </p:cNvCxnSpPr>
          <p:nvPr/>
        </p:nvCxnSpPr>
        <p:spPr>
          <a:xfrm rot="5400000">
            <a:off x="2285984" y="2821777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4"/>
            <a:endCxn id="10" idx="1"/>
          </p:cNvCxnSpPr>
          <p:nvPr/>
        </p:nvCxnSpPr>
        <p:spPr>
          <a:xfrm rot="16200000" flipH="1">
            <a:off x="2803910" y="2589603"/>
            <a:ext cx="480937" cy="7309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43174" y="2857496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zh-CN" alt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7620" y="2786058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zh-CN" alt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H.  Counting Letter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递推式：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sonCount_i</a:t>
            </a:r>
            <a:r>
              <a:rPr lang="zh-CN" altLang="en-US" dirty="0" smtClean="0"/>
              <a:t>表示节点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的儿子的个数。</a:t>
            </a:r>
            <a:endParaRPr lang="en-US" altLang="zh-CN" dirty="0" smtClean="0"/>
          </a:p>
          <a:p>
            <a:r>
              <a:rPr lang="zh-CN" altLang="en-US" dirty="0" smtClean="0"/>
              <a:t>复杂度：</a:t>
            </a:r>
            <a:endParaRPr lang="en-US" altLang="zh-CN" dirty="0" smtClean="0"/>
          </a:p>
          <a:p>
            <a:r>
              <a:rPr lang="zh-CN" altLang="en-US" dirty="0" smtClean="0"/>
              <a:t>求解一个状态耗时</a:t>
            </a:r>
            <a:r>
              <a:rPr lang="en-US" altLang="zh-CN" dirty="0" smtClean="0"/>
              <a:t>25</a:t>
            </a:r>
            <a:r>
              <a:rPr lang="zh-CN" altLang="en-US" dirty="0" smtClean="0"/>
              <a:t>次操作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一共有</a:t>
            </a:r>
            <a:r>
              <a:rPr lang="en-US" altLang="zh-CN" dirty="0" smtClean="0"/>
              <a:t>26</a:t>
            </a:r>
            <a:r>
              <a:rPr lang="zh-CN" altLang="en-US" dirty="0" smtClean="0"/>
              <a:t>*</a:t>
            </a:r>
            <a:r>
              <a:rPr lang="en-US" altLang="zh-CN" dirty="0" smtClean="0"/>
              <a:t>26</a:t>
            </a:r>
            <a:r>
              <a:rPr lang="zh-CN" altLang="en-US" dirty="0" smtClean="0"/>
              <a:t>*</a:t>
            </a:r>
            <a:r>
              <a:rPr lang="en-US" altLang="zh-CN" dirty="0" smtClean="0"/>
              <a:t>25</a:t>
            </a:r>
            <a:r>
              <a:rPr lang="zh-CN" altLang="en-US" dirty="0" smtClean="0"/>
              <a:t>种状态。</a:t>
            </a:r>
            <a:endParaRPr lang="en-US" altLang="zh-CN" dirty="0" smtClean="0"/>
          </a:p>
          <a:p>
            <a:r>
              <a:rPr lang="zh-CN" altLang="en-US" dirty="0" smtClean="0"/>
              <a:t>所以综复杂度为</a:t>
            </a:r>
            <a:r>
              <a:rPr lang="en-US" altLang="zh-CN" dirty="0" smtClean="0"/>
              <a:t>26</a:t>
            </a:r>
            <a:r>
              <a:rPr lang="zh-CN" altLang="en-US" dirty="0" smtClean="0"/>
              <a:t>*</a:t>
            </a:r>
            <a:r>
              <a:rPr lang="en-US" altLang="zh-CN" dirty="0" smtClean="0"/>
              <a:t>26</a:t>
            </a:r>
            <a:r>
              <a:rPr lang="zh-CN" altLang="en-US" dirty="0" smtClean="0"/>
              <a:t>*</a:t>
            </a:r>
            <a:r>
              <a:rPr lang="en-US" altLang="zh-CN" dirty="0" smtClean="0"/>
              <a:t>25</a:t>
            </a:r>
            <a:r>
              <a:rPr lang="zh-CN" altLang="en-US" dirty="0" smtClean="0"/>
              <a:t>*</a:t>
            </a:r>
            <a:r>
              <a:rPr lang="en-US" altLang="zh-CN" dirty="0" smtClean="0"/>
              <a:t>25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2428868"/>
            <a:ext cx="7355813" cy="857256"/>
          </a:xfrm>
          <a:prstGeom prst="rect">
            <a:avLst/>
          </a:prstGeom>
          <a:noFill/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43174" y="2643182"/>
            <a:ext cx="3844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！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B. </a:t>
            </a:r>
            <a:r>
              <a:rPr lang="zh-CN" altLang="en-US" b="1" dirty="0"/>
              <a:t>大</a:t>
            </a:r>
            <a:r>
              <a:rPr lang="zh-CN" altLang="en-US" b="1" dirty="0" smtClean="0"/>
              <a:t>魔术师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考察点：数据结构，循环链表</a:t>
            </a:r>
            <a:endParaRPr lang="en-US" altLang="zh-CN" dirty="0" smtClean="0"/>
          </a:p>
          <a:p>
            <a:r>
              <a:rPr lang="zh-CN" altLang="en-US" dirty="0" smtClean="0"/>
              <a:t>难度：</a:t>
            </a:r>
            <a:endParaRPr lang="en-US" altLang="zh-CN" dirty="0" smtClean="0"/>
          </a:p>
          <a:p>
            <a:r>
              <a:rPr lang="zh-CN" altLang="en-US" dirty="0" smtClean="0"/>
              <a:t>命题思路：扑克魔术</a:t>
            </a:r>
            <a:r>
              <a:rPr lang="en-US" altLang="zh-CN" dirty="0" smtClean="0"/>
              <a:t>(</a:t>
            </a:r>
            <a:r>
              <a:rPr lang="zh-CN" altLang="en-US" dirty="0" smtClean="0"/>
              <a:t>魔术介绍如题所述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解题思路：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Step 1.</a:t>
            </a:r>
            <a:r>
              <a:rPr lang="zh-CN" altLang="en-US" dirty="0" smtClean="0"/>
              <a:t>首先 只考虑魔术师亮牌的顺序是</a:t>
            </a:r>
            <a:r>
              <a:rPr lang="en-US" altLang="zh-CN" dirty="0" smtClean="0"/>
              <a:t>1,2,3…n </a:t>
            </a:r>
          </a:p>
          <a:p>
            <a:pPr>
              <a:buNone/>
            </a:pPr>
            <a:r>
              <a:rPr lang="en-US" altLang="zh-CN" dirty="0" smtClean="0"/>
              <a:t>Step2.</a:t>
            </a:r>
            <a:r>
              <a:rPr lang="zh-CN" altLang="en-US" dirty="0" smtClean="0"/>
              <a:t>然后再考虑亮出的顺序为随机观众决定的顺序</a:t>
            </a:r>
            <a:r>
              <a:rPr lang="en-US" altLang="zh-CN" dirty="0" smtClean="0"/>
              <a:t>x[1…n]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16" name="五角星 15"/>
          <p:cNvSpPr/>
          <p:nvPr/>
        </p:nvSpPr>
        <p:spPr>
          <a:xfrm>
            <a:off x="2071670" y="2214554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2500298" y="2214554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B. </a:t>
            </a:r>
            <a:r>
              <a:rPr lang="zh-CN" altLang="en-US" b="1" dirty="0" smtClean="0"/>
              <a:t>大魔术师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/>
          <a:lstStyle/>
          <a:p>
            <a:r>
              <a:rPr lang="zh-CN" altLang="en-US" dirty="0" smtClean="0"/>
              <a:t>先考虑</a:t>
            </a:r>
            <a:r>
              <a:rPr lang="en-US" altLang="zh-CN" dirty="0" smtClean="0"/>
              <a:t>n=5</a:t>
            </a:r>
            <a:r>
              <a:rPr lang="zh-CN" altLang="en-US" dirty="0" smtClean="0"/>
              <a:t>的情况，把</a:t>
            </a:r>
            <a:r>
              <a:rPr lang="en-US" altLang="zh-CN" dirty="0" smtClean="0"/>
              <a:t>1,2,3,4,5</a:t>
            </a:r>
            <a:r>
              <a:rPr lang="zh-CN" altLang="en-US" dirty="0" smtClean="0"/>
              <a:t>组织成一个循环链表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7356" y="2357430"/>
            <a:ext cx="428628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28926" y="2357430"/>
            <a:ext cx="428628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00496" y="2357430"/>
            <a:ext cx="428628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00628" y="2357430"/>
            <a:ext cx="428628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29322" y="2357430"/>
            <a:ext cx="428628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57356" y="2357430"/>
            <a:ext cx="4286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928926" y="2357430"/>
            <a:ext cx="4286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00496" y="2357430"/>
            <a:ext cx="4286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000628" y="2357430"/>
            <a:ext cx="4286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929322" y="2357430"/>
            <a:ext cx="4286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1342 0.329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11684 0.329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10886 0.319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1077 0.319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B. </a:t>
            </a:r>
            <a:r>
              <a:rPr lang="zh-CN" altLang="en-US" b="1" dirty="0" smtClean="0"/>
              <a:t>大魔术师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dirty="0" smtClean="0"/>
              <a:t>这里特别加了几组数据专门卡用数组实现的程序。显然用数组表示找下一个数的时候时间效率比不上链表。</a:t>
            </a:r>
            <a:endParaRPr lang="en-US" altLang="zh-CN" dirty="0" smtClean="0"/>
          </a:p>
          <a:p>
            <a:r>
              <a:rPr lang="zh-CN" altLang="en-US" dirty="0" smtClean="0"/>
              <a:t>用循环链表的复杂度为</a:t>
            </a:r>
            <a:r>
              <a:rPr lang="en-US" altLang="zh-CN" dirty="0" smtClean="0"/>
              <a:t>O(n*n)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湖南师范大学第三届大学生计算机程序设计竞赛解题报告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C. </a:t>
            </a:r>
            <a:r>
              <a:rPr lang="en-US" altLang="zh-CN" b="1" dirty="0" smtClean="0"/>
              <a:t>A Math </a:t>
            </a:r>
            <a:r>
              <a:rPr lang="en-US" altLang="zh-CN" b="1" dirty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考察点：简单数学</a:t>
            </a:r>
            <a:r>
              <a:rPr lang="en-US" altLang="zh-CN" dirty="0" smtClean="0"/>
              <a:t>, C/C++</a:t>
            </a:r>
            <a:r>
              <a:rPr lang="zh-CN" altLang="en-US" dirty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难度：</a:t>
            </a:r>
            <a:endParaRPr lang="en-US" altLang="zh-CN" dirty="0" smtClean="0"/>
          </a:p>
          <a:p>
            <a:r>
              <a:rPr lang="zh-CN" altLang="en-US" dirty="0" smtClean="0"/>
              <a:t>命题思路：高考数学题</a:t>
            </a:r>
            <a:endParaRPr lang="en-US" altLang="zh-CN" dirty="0" smtClean="0"/>
          </a:p>
          <a:p>
            <a:r>
              <a:rPr lang="zh-CN" altLang="en-US" dirty="0" smtClean="0"/>
              <a:t>解题思路：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五角星 4"/>
          <p:cNvSpPr/>
          <p:nvPr/>
        </p:nvSpPr>
        <p:spPr>
          <a:xfrm>
            <a:off x="2071670" y="2214554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3929058" y="3357562"/>
            <a:ext cx="3143272" cy="242889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6" idx="5"/>
          </p:cNvCxnSpPr>
          <p:nvPr/>
        </p:nvCxnSpPr>
        <p:spPr>
          <a:xfrm>
            <a:off x="5000628" y="4071942"/>
            <a:ext cx="1285884" cy="5000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5"/>
          </p:cNvCxnSpPr>
          <p:nvPr/>
        </p:nvCxnSpPr>
        <p:spPr>
          <a:xfrm flipH="1">
            <a:off x="5286380" y="4572008"/>
            <a:ext cx="1000132" cy="12144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4286248" y="4786322"/>
            <a:ext cx="1714512" cy="2857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3929059" y="4143380"/>
            <a:ext cx="1361398" cy="1643074"/>
          </a:xfrm>
          <a:custGeom>
            <a:avLst/>
            <a:gdLst>
              <a:gd name="connsiteX0" fmla="*/ 1055914 w 1349828"/>
              <a:gd name="connsiteY0" fmla="*/ 0 h 1665515"/>
              <a:gd name="connsiteX1" fmla="*/ 0 w 1349828"/>
              <a:gd name="connsiteY1" fmla="*/ 1665515 h 1665515"/>
              <a:gd name="connsiteX2" fmla="*/ 1349828 w 1349828"/>
              <a:gd name="connsiteY2" fmla="*/ 1654629 h 1665515"/>
              <a:gd name="connsiteX3" fmla="*/ 1055914 w 1349828"/>
              <a:gd name="connsiteY3" fmla="*/ 0 h 166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828" h="1665515">
                <a:moveTo>
                  <a:pt x="1055914" y="0"/>
                </a:moveTo>
                <a:lnTo>
                  <a:pt x="0" y="1665515"/>
                </a:lnTo>
                <a:lnTo>
                  <a:pt x="1349828" y="1654629"/>
                </a:lnTo>
                <a:lnTo>
                  <a:pt x="105591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323114" y="4582886"/>
            <a:ext cx="1730829" cy="1197428"/>
          </a:xfrm>
          <a:custGeom>
            <a:avLst/>
            <a:gdLst>
              <a:gd name="connsiteX0" fmla="*/ 968829 w 1730829"/>
              <a:gd name="connsiteY0" fmla="*/ 0 h 1197428"/>
              <a:gd name="connsiteX1" fmla="*/ 1730829 w 1730829"/>
              <a:gd name="connsiteY1" fmla="*/ 1186543 h 1197428"/>
              <a:gd name="connsiteX2" fmla="*/ 0 w 1730829"/>
              <a:gd name="connsiteY2" fmla="*/ 1197428 h 1197428"/>
              <a:gd name="connsiteX3" fmla="*/ 968829 w 1730829"/>
              <a:gd name="connsiteY3" fmla="*/ 0 h 119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829" h="1197428">
                <a:moveTo>
                  <a:pt x="968829" y="0"/>
                </a:moveTo>
                <a:lnTo>
                  <a:pt x="1730829" y="1186543"/>
                </a:lnTo>
                <a:lnTo>
                  <a:pt x="0" y="1197428"/>
                </a:lnTo>
                <a:lnTo>
                  <a:pt x="96882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018314" y="3341914"/>
            <a:ext cx="1251857" cy="1208315"/>
          </a:xfrm>
          <a:custGeom>
            <a:avLst/>
            <a:gdLst>
              <a:gd name="connsiteX0" fmla="*/ 489857 w 1251857"/>
              <a:gd name="connsiteY0" fmla="*/ 0 h 1208315"/>
              <a:gd name="connsiteX1" fmla="*/ 1251857 w 1251857"/>
              <a:gd name="connsiteY1" fmla="*/ 1208315 h 1208315"/>
              <a:gd name="connsiteX2" fmla="*/ 0 w 1251857"/>
              <a:gd name="connsiteY2" fmla="*/ 718457 h 1208315"/>
              <a:gd name="connsiteX3" fmla="*/ 489857 w 1251857"/>
              <a:gd name="connsiteY3" fmla="*/ 0 h 120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857" h="1208315">
                <a:moveTo>
                  <a:pt x="489857" y="0"/>
                </a:moveTo>
                <a:lnTo>
                  <a:pt x="1251857" y="1208315"/>
                </a:lnTo>
                <a:lnTo>
                  <a:pt x="0" y="718457"/>
                </a:lnTo>
                <a:lnTo>
                  <a:pt x="4898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D. Imagination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考察点：归纳推理</a:t>
            </a:r>
            <a:r>
              <a:rPr lang="en-US" altLang="zh-CN" dirty="0" smtClean="0"/>
              <a:t>, C/C++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难度：</a:t>
            </a:r>
            <a:endParaRPr lang="en-US" altLang="zh-CN" dirty="0" smtClean="0"/>
          </a:p>
          <a:p>
            <a:r>
              <a:rPr lang="zh-CN" altLang="en-US" dirty="0" smtClean="0"/>
              <a:t>命题思路：湖师大疯狂的蛇形填数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正方形蛇形填数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2"/>
              </a:rPr>
              <a:t>HUNNU 10433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三角形蛇形填数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HUNNU10443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解题思路：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找规律，写程序。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五角星 4"/>
          <p:cNvSpPr/>
          <p:nvPr/>
        </p:nvSpPr>
        <p:spPr>
          <a:xfrm>
            <a:off x="2071670" y="2214554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2500298" y="2214554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D. Imagination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5895813" cy="443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39" name="任意多边形 38"/>
          <p:cNvSpPr/>
          <p:nvPr/>
        </p:nvSpPr>
        <p:spPr>
          <a:xfrm>
            <a:off x="1071538" y="2428868"/>
            <a:ext cx="3766458" cy="3156857"/>
          </a:xfrm>
          <a:custGeom>
            <a:avLst/>
            <a:gdLst>
              <a:gd name="connsiteX0" fmla="*/ 0 w 3766458"/>
              <a:gd name="connsiteY0" fmla="*/ 10886 h 3156857"/>
              <a:gd name="connsiteX1" fmla="*/ 3766458 w 3766458"/>
              <a:gd name="connsiteY1" fmla="*/ 0 h 3156857"/>
              <a:gd name="connsiteX2" fmla="*/ 3733800 w 3766458"/>
              <a:gd name="connsiteY2" fmla="*/ 3048000 h 3156857"/>
              <a:gd name="connsiteX3" fmla="*/ 2231572 w 3766458"/>
              <a:gd name="connsiteY3" fmla="*/ 3058886 h 3156857"/>
              <a:gd name="connsiteX4" fmla="*/ 2198915 w 3766458"/>
              <a:gd name="connsiteY4" fmla="*/ 925286 h 3156857"/>
              <a:gd name="connsiteX5" fmla="*/ 43543 w 3766458"/>
              <a:gd name="connsiteY5" fmla="*/ 925286 h 3156857"/>
              <a:gd name="connsiteX6" fmla="*/ 21772 w 3766458"/>
              <a:gd name="connsiteY6" fmla="*/ 2100943 h 3156857"/>
              <a:gd name="connsiteX7" fmla="*/ 1306286 w 3766458"/>
              <a:gd name="connsiteY7" fmla="*/ 2090057 h 3156857"/>
              <a:gd name="connsiteX8" fmla="*/ 1295400 w 3766458"/>
              <a:gd name="connsiteY8" fmla="*/ 3156857 h 3156857"/>
              <a:gd name="connsiteX9" fmla="*/ 10886 w 3766458"/>
              <a:gd name="connsiteY9" fmla="*/ 3145971 h 315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6458" h="3156857">
                <a:moveTo>
                  <a:pt x="0" y="10886"/>
                </a:moveTo>
                <a:lnTo>
                  <a:pt x="3766458" y="0"/>
                </a:lnTo>
                <a:lnTo>
                  <a:pt x="3733800" y="3048000"/>
                </a:lnTo>
                <a:lnTo>
                  <a:pt x="2231572" y="3058886"/>
                </a:lnTo>
                <a:lnTo>
                  <a:pt x="2198915" y="925286"/>
                </a:lnTo>
                <a:lnTo>
                  <a:pt x="43543" y="925286"/>
                </a:lnTo>
                <a:lnTo>
                  <a:pt x="21772" y="2100943"/>
                </a:lnTo>
                <a:lnTo>
                  <a:pt x="1306286" y="2090057"/>
                </a:lnTo>
                <a:lnTo>
                  <a:pt x="1295400" y="3156857"/>
                </a:lnTo>
                <a:lnTo>
                  <a:pt x="10886" y="3145971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857224" y="2214554"/>
            <a:ext cx="357190" cy="35719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857224" y="5357826"/>
            <a:ext cx="357190" cy="35719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14348" y="1071546"/>
            <a:ext cx="1356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N=4</a:t>
            </a:r>
            <a:endParaRPr lang="zh-CN" altLang="en-US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15008" y="3000372"/>
            <a:ext cx="288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N=100   ?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E. </a:t>
            </a:r>
            <a:r>
              <a:rPr lang="en-US" altLang="zh-CN" b="1" dirty="0" smtClean="0"/>
              <a:t>The Mine Sweeper </a:t>
            </a:r>
            <a:r>
              <a:rPr lang="en-US" altLang="zh-CN" b="1" dirty="0"/>
              <a:t>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考察点：广度优先搜索，深度，即时学习能力</a:t>
            </a:r>
            <a:endParaRPr lang="en-US" altLang="zh-CN" dirty="0" smtClean="0"/>
          </a:p>
          <a:p>
            <a:r>
              <a:rPr lang="zh-CN" altLang="en-US" dirty="0" smtClean="0"/>
              <a:t>难度：</a:t>
            </a:r>
            <a:endParaRPr lang="en-US" altLang="zh-CN" dirty="0" smtClean="0"/>
          </a:p>
          <a:p>
            <a:r>
              <a:rPr lang="zh-CN" altLang="en-US" dirty="0" smtClean="0"/>
              <a:t>命题思路：每个人都玩过的扫雷游戏，实习期间用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写过一个扫雷游戏，感兴趣的朋友可以发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告诉我。</a:t>
            </a:r>
            <a:endParaRPr lang="en-US" altLang="zh-CN" dirty="0" smtClean="0"/>
          </a:p>
          <a:p>
            <a:r>
              <a:rPr lang="zh-CN" altLang="en-US" dirty="0"/>
              <a:t>解题</a:t>
            </a:r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输入文件随机生成一个带有</a:t>
            </a:r>
            <a:r>
              <a:rPr lang="en-US" altLang="zh-CN" dirty="0" smtClean="0"/>
              <a:t>99</a:t>
            </a:r>
            <a:r>
              <a:rPr lang="zh-CN" altLang="en-US" dirty="0" smtClean="0"/>
              <a:t>个地雷的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*</a:t>
            </a:r>
            <a:r>
              <a:rPr lang="en-US" altLang="zh-CN" dirty="0" smtClean="0"/>
              <a:t>30</a:t>
            </a:r>
            <a:r>
              <a:rPr lang="zh-CN" altLang="en-US" dirty="0" smtClean="0"/>
              <a:t>的地图，然后要求你输出玩家第一轮操作后电脑应该给出的响应。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湖南师范大学第三届大学生计算机程序设计竞赛解题报告</a:t>
            </a:r>
            <a:endParaRPr lang="zh-CN" altLang="en-US" dirty="0"/>
          </a:p>
        </p:txBody>
      </p:sp>
      <p:sp>
        <p:nvSpPr>
          <p:cNvPr id="5" name="五角星 4"/>
          <p:cNvSpPr/>
          <p:nvPr/>
        </p:nvSpPr>
        <p:spPr>
          <a:xfrm>
            <a:off x="2071670" y="2214554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2500298" y="2214554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2928926" y="2214554"/>
            <a:ext cx="428628" cy="42862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1962</Words>
  <Application>Microsoft Office PowerPoint</Application>
  <PresentationFormat>全屏显示(4:3)</PresentationFormat>
  <Paragraphs>254</Paragraphs>
  <Slides>29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A. 原码转补码</vt:lpstr>
      <vt:lpstr>B. 大魔术师</vt:lpstr>
      <vt:lpstr>B. 大魔术师</vt:lpstr>
      <vt:lpstr>B. 大魔术师</vt:lpstr>
      <vt:lpstr>C. A Math Problem</vt:lpstr>
      <vt:lpstr>D. Imagination</vt:lpstr>
      <vt:lpstr>D. Imagination</vt:lpstr>
      <vt:lpstr>E. The Mine Sweeper Game</vt:lpstr>
      <vt:lpstr>E. The Mine Sweeper Game</vt:lpstr>
      <vt:lpstr>E. The Mine Sweeper Game</vt:lpstr>
      <vt:lpstr>E. The Mine Sweeper Game</vt:lpstr>
      <vt:lpstr>F. Adventure of Super Mario</vt:lpstr>
      <vt:lpstr>F. Adventure of Super Mario</vt:lpstr>
      <vt:lpstr>F. Adventure of Super Mario</vt:lpstr>
      <vt:lpstr>F. Adventure of Super Mario</vt:lpstr>
      <vt:lpstr>F. Adventure of Super Mario</vt:lpstr>
      <vt:lpstr>G.  Fill My Favorite Polygon</vt:lpstr>
      <vt:lpstr>G.  Fill My Favorite Polygon</vt:lpstr>
      <vt:lpstr>G.  Fill My Favorite Polygon</vt:lpstr>
      <vt:lpstr>G.  Fill My Favorite Polygon</vt:lpstr>
      <vt:lpstr>G.  Fill My Favorite Polygon</vt:lpstr>
      <vt:lpstr>G.  Fill My Favorite Polygon</vt:lpstr>
      <vt:lpstr>H.  Counting Letter Tree</vt:lpstr>
      <vt:lpstr>H.  Counting Letter Tree</vt:lpstr>
      <vt:lpstr>H.  Counting Letter Tree</vt:lpstr>
      <vt:lpstr>H.  Counting Letter Tree</vt:lpstr>
      <vt:lpstr>H.  Counting Letter Tree</vt:lpstr>
      <vt:lpstr>幻灯片 29</vt:lpstr>
    </vt:vector>
  </TitlesOfParts>
  <Company>我的公司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jjkkj</dc:title>
  <dc:creator>我的计算机</dc:creator>
  <cp:lastModifiedBy>User</cp:lastModifiedBy>
  <cp:revision>480</cp:revision>
  <dcterms:created xsi:type="dcterms:W3CDTF">2012-03-23T01:17:25Z</dcterms:created>
  <dcterms:modified xsi:type="dcterms:W3CDTF">2012-03-23T09:55:21Z</dcterms:modified>
</cp:coreProperties>
</file>