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64" r:id="rId3"/>
    <p:sldId id="687" r:id="rId5"/>
    <p:sldId id="717" r:id="rId6"/>
    <p:sldId id="733" r:id="rId7"/>
    <p:sldId id="734" r:id="rId8"/>
    <p:sldId id="735" r:id="rId9"/>
    <p:sldId id="746" r:id="rId10"/>
    <p:sldId id="736" r:id="rId11"/>
    <p:sldId id="716" r:id="rId12"/>
    <p:sldId id="738" r:id="rId13"/>
    <p:sldId id="739" r:id="rId14"/>
    <p:sldId id="715" r:id="rId15"/>
    <p:sldId id="7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thish Kumar M - [Mechanical], Amrita Vishwa Vidyapeetham." initials="SKM[AVV" lastIdx="1" clrIdx="0"/>
  <p:cmAuthor id="2" name="Ashvita AJ" initials="AA" lastIdx="3"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3366"/>
    <a:srgbClr val="AF1D4A"/>
    <a:srgbClr val="CC3300"/>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8" autoAdjust="0"/>
    <p:restoredTop sz="93294" autoAdjust="0"/>
  </p:normalViewPr>
  <p:slideViewPr>
    <p:cSldViewPr snapToGrid="0">
      <p:cViewPr varScale="1">
        <p:scale>
          <a:sx n="82" d="100"/>
          <a:sy n="82" d="100"/>
        </p:scale>
        <p:origin x="595" y="67"/>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customXml" Target="../customXml/item3.xml"/><Relationship Id="rId22" Type="http://schemas.openxmlformats.org/officeDocument/2006/relationships/customXml" Target="../customXml/item2.xml"/><Relationship Id="rId21" Type="http://schemas.openxmlformats.org/officeDocument/2006/relationships/customXml" Target="../customXml/item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57318B-7A8A-4299-AEA3-1411F41B9684}"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B0EE7F-DECD-4B61-B42D-8BCEBAEC89FD}"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1BB0EE7F-DECD-4B61-B42D-8BCEBAEC89FD}" type="slidenum">
              <a:rPr lang="en-GB" smtClean="0"/>
            </a:fld>
            <a:endParaRPr lang="en-GB"/>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B0EE7F-DECD-4B61-B42D-8BCEBAEC89FD}" type="slidenum">
              <a:rPr lang="en-GB" smtClean="0"/>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BB0EE7F-DECD-4B61-B42D-8BCEBAEC89FD}" type="slidenum">
              <a:rPr lang="en-GB" smtClean="0"/>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233505" y="1525371"/>
            <a:ext cx="7724987" cy="609398"/>
          </a:xfrm>
          <a:prstGeom prst="rect">
            <a:avLst/>
          </a:prstGeom>
        </p:spPr>
        <p:txBody>
          <a:bodyPr wrap="square" lIns="0" tIns="0" rIns="0" bIns="0">
            <a:spAutoFit/>
          </a:bodyPr>
          <a:lstStyle>
            <a:lvl1pPr>
              <a:defRPr b="0" i="0">
                <a:solidFill>
                  <a:schemeClr val="tx1"/>
                </a:solidFill>
              </a:defRPr>
            </a:lvl1pPr>
          </a:lstStyle>
          <a:p/>
        </p:txBody>
      </p:sp>
      <p:sp>
        <p:nvSpPr>
          <p:cNvPr id="3" name="Holder 3"/>
          <p:cNvSpPr>
            <a:spLocks noGrp="1"/>
          </p:cNvSpPr>
          <p:nvPr>
            <p:ph type="subTitle" idx="4"/>
          </p:nvPr>
        </p:nvSpPr>
        <p:spPr>
          <a:xfrm>
            <a:off x="1828800" y="3840480"/>
            <a:ext cx="8534400" cy="249299"/>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51C5D435-061D-49AE-BBFE-007A7B4E77C2}" type="datetime1">
              <a:rPr lang="en-US" smtClean="0"/>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024872"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normAutofit/>
          </a:bodyPr>
          <a:lstStyle>
            <a:lvl1pPr>
              <a:defRPr sz="54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980660" y="1825625"/>
            <a:ext cx="5039139" cy="399870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039139" cy="399870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pic>
        <p:nvPicPr>
          <p:cNvPr id="6" name="Picture 5"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39624" cy="655982"/>
          </a:xfrm>
          <a:prstGeom prst="rect">
            <a:avLst/>
          </a:prstGeom>
        </p:spPr>
      </p:pic>
      <p:sp>
        <p:nvSpPr>
          <p:cNvPr id="8" name="Title 1"/>
          <p:cNvSpPr>
            <a:spLocks noGrp="1"/>
          </p:cNvSpPr>
          <p:nvPr>
            <p:ph type="title"/>
          </p:nvPr>
        </p:nvSpPr>
        <p:spPr>
          <a:xfrm>
            <a:off x="838200" y="365126"/>
            <a:ext cx="9997440"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78314"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978314" y="2505075"/>
            <a:ext cx="5019261" cy="33291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01926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019261" cy="33291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pic>
        <p:nvPicPr>
          <p:cNvPr id="8" name="Picture 7"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733677" y="6002200"/>
            <a:ext cx="2120251" cy="655982"/>
          </a:xfrm>
          <a:prstGeom prst="rect">
            <a:avLst/>
          </a:prstGeom>
        </p:spPr>
      </p:pic>
      <p:sp>
        <p:nvSpPr>
          <p:cNvPr id="10" name="Title 1"/>
          <p:cNvSpPr>
            <a:spLocks noGrp="1"/>
          </p:cNvSpPr>
          <p:nvPr>
            <p:ph type="title"/>
          </p:nvPr>
        </p:nvSpPr>
        <p:spPr>
          <a:xfrm>
            <a:off x="838200" y="365126"/>
            <a:ext cx="10015728"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356520" y="6017547"/>
            <a:ext cx="2457784" cy="655982"/>
          </a:xfrm>
          <a:prstGeom prst="rect">
            <a:avLst/>
          </a:prstGeom>
        </p:spPr>
      </p:pic>
      <p:sp>
        <p:nvSpPr>
          <p:cNvPr id="6" name="Title 1"/>
          <p:cNvSpPr>
            <a:spLocks noGrp="1"/>
          </p:cNvSpPr>
          <p:nvPr>
            <p:ph type="title"/>
          </p:nvPr>
        </p:nvSpPr>
        <p:spPr>
          <a:xfrm>
            <a:off x="838200" y="365126"/>
            <a:ext cx="9976104" cy="897144"/>
          </a:xfrm>
          <a:solidFill>
            <a:srgbClr val="AF1D4A"/>
          </a:solidFill>
        </p:spPr>
        <p:txBody>
          <a:bodyPr/>
          <a:lstStyle>
            <a:lvl1pPr>
              <a:defRPr>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Content Placeholder 2"/>
          <p:cNvSpPr>
            <a:spLocks noGrp="1"/>
          </p:cNvSpPr>
          <p:nvPr>
            <p:ph idx="1"/>
          </p:nvPr>
        </p:nvSpPr>
        <p:spPr>
          <a:xfrm>
            <a:off x="5183188" y="987425"/>
            <a:ext cx="6172200" cy="4873625"/>
          </a:xfrm>
        </p:spPr>
        <p:txBody>
          <a:bodyPr>
            <a:normAutofit/>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Arial" panose="020B0604020202020204" pitchFamily="34" charset="0"/>
                <a:cs typeface="Arial" panose="020B0604020202020204" pitchFamily="34" charset="0"/>
              </a:defRPr>
            </a:lvl1pPr>
          </a:lstStyle>
          <a:p>
            <a:r>
              <a:rPr lang="en-US"/>
              <a:t>Click to edit Master title style</a:t>
            </a:r>
            <a:endParaRPr lang="en-IN" dirty="0"/>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pic>
        <p:nvPicPr>
          <p:cNvPr id="5" name="Picture 4" descr="A close up of a logo&#10;&#10;Description automatically generated"/>
          <p:cNvPicPr>
            <a:picLocks noChangeAspect="1"/>
          </p:cNvPicPr>
          <p:nvPr userDrawn="1"/>
        </p:nvPicPr>
        <p:blipFill rotWithShape="1">
          <a:blip r:embed="rId2" cstate="print">
            <a:extLst>
              <a:ext uri="{28A0092B-C50C-407E-A947-70E740481C1C}">
                <a14:useLocalDpi xmlns:a14="http://schemas.microsoft.com/office/drawing/2010/main" val="0"/>
              </a:ext>
            </a:extLst>
          </a:blip>
          <a:srcRect l="2682" t="34695" r="4058" b="31278"/>
          <a:stretch>
            <a:fillRect/>
          </a:stretch>
        </p:blipFill>
        <p:spPr>
          <a:xfrm>
            <a:off x="8896016" y="5953539"/>
            <a:ext cx="1967056" cy="655982"/>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dirty="0"/>
          </a:p>
        </p:txBody>
      </p:sp>
      <p:sp>
        <p:nvSpPr>
          <p:cNvPr id="3" name="Text Placeholder 2"/>
          <p:cNvSpPr>
            <a:spLocks noGrp="1"/>
          </p:cNvSpPr>
          <p:nvPr>
            <p:ph type="body" idx="1"/>
          </p:nvPr>
        </p:nvSpPr>
        <p:spPr>
          <a:xfrm>
            <a:off x="838200" y="1825625"/>
            <a:ext cx="10515600" cy="39907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dirty="0"/>
          </a:p>
        </p:txBody>
      </p:sp>
      <p:grpSp>
        <p:nvGrpSpPr>
          <p:cNvPr id="32" name="Group 31"/>
          <p:cNvGrpSpPr/>
          <p:nvPr userDrawn="1"/>
        </p:nvGrpSpPr>
        <p:grpSpPr>
          <a:xfrm rot="5400000">
            <a:off x="10284402" y="4422774"/>
            <a:ext cx="2399145" cy="286385"/>
            <a:chOff x="838200" y="6096000"/>
            <a:chExt cx="2639060" cy="260350"/>
          </a:xfrm>
          <a:effectLst>
            <a:outerShdw blurRad="50800" dist="38100" dir="13500000" algn="br" rotWithShape="0">
              <a:prstClr val="black">
                <a:alpha val="40000"/>
              </a:prstClr>
            </a:outerShdw>
          </a:effectLst>
        </p:grpSpPr>
        <p:sp>
          <p:nvSpPr>
            <p:cNvPr id="23" name="Flowchart: Connector 22"/>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4" name="Flowchart: Connector 23"/>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5" name="Flowchart: Connector 24"/>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6" name="Flowchart: Connector 25"/>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7" name="Flowchart: Connector 26"/>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8" name="Flowchart: Connector 27"/>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29" name="Flowchart: Connector 28"/>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0" name="Flowchart: Connector 29"/>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1" name="Flowchart: Connector 30"/>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grpSp>
        <p:nvGrpSpPr>
          <p:cNvPr id="33" name="Group 32"/>
          <p:cNvGrpSpPr/>
          <p:nvPr userDrawn="1"/>
        </p:nvGrpSpPr>
        <p:grpSpPr>
          <a:xfrm>
            <a:off x="838200" y="6082983"/>
            <a:ext cx="2639060" cy="286385"/>
            <a:chOff x="838200" y="6096000"/>
            <a:chExt cx="2639060" cy="260350"/>
          </a:xfrm>
          <a:effectLst>
            <a:outerShdw blurRad="50800" dist="38100" dir="16200000" rotWithShape="0">
              <a:prstClr val="black">
                <a:alpha val="40000"/>
              </a:prstClr>
            </a:outerShdw>
          </a:effectLst>
        </p:grpSpPr>
        <p:sp>
          <p:nvSpPr>
            <p:cNvPr id="34" name="Flowchart: Connector 33"/>
            <p:cNvSpPr/>
            <p:nvPr userDrawn="1"/>
          </p:nvSpPr>
          <p:spPr>
            <a:xfrm>
              <a:off x="838200" y="6096000"/>
              <a:ext cx="289560" cy="26035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5" name="Flowchart: Connector 34"/>
            <p:cNvSpPr/>
            <p:nvPr userDrawn="1"/>
          </p:nvSpPr>
          <p:spPr>
            <a:xfrm>
              <a:off x="1127760" y="6096000"/>
              <a:ext cx="289560" cy="260350"/>
            </a:xfrm>
            <a:prstGeom prst="flowChartConnector">
              <a:avLst/>
            </a:prstGeom>
            <a:solidFill>
              <a:srgbClr val="3333FF"/>
            </a:solidFill>
            <a:ln>
              <a:solidFill>
                <a:srgbClr val="3333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6" name="Flowchart: Connector 35"/>
            <p:cNvSpPr/>
            <p:nvPr userDrawn="1"/>
          </p:nvSpPr>
          <p:spPr>
            <a:xfrm>
              <a:off x="1430020" y="6096000"/>
              <a:ext cx="289560" cy="260350"/>
            </a:xfrm>
            <a:prstGeom prst="flowChartConnector">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7" name="Flowchart: Connector 36"/>
            <p:cNvSpPr/>
            <p:nvPr userDrawn="1"/>
          </p:nvSpPr>
          <p:spPr>
            <a:xfrm>
              <a:off x="1729740" y="6096000"/>
              <a:ext cx="289560" cy="26035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8" name="Flowchart: Connector 37"/>
            <p:cNvSpPr/>
            <p:nvPr userDrawn="1"/>
          </p:nvSpPr>
          <p:spPr>
            <a:xfrm>
              <a:off x="2019300" y="6096000"/>
              <a:ext cx="289560" cy="260350"/>
            </a:xfrm>
            <a:prstGeom prst="flowChartConnector">
              <a:avLst/>
            </a:prstGeom>
            <a:solidFill>
              <a:schemeClr val="bg1">
                <a:lumMod val="7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39" name="Flowchart: Connector 38"/>
            <p:cNvSpPr/>
            <p:nvPr userDrawn="1"/>
          </p:nvSpPr>
          <p:spPr>
            <a:xfrm>
              <a:off x="2308860" y="6096000"/>
              <a:ext cx="289560" cy="260350"/>
            </a:xfrm>
            <a:prstGeom prst="flowChartConnector">
              <a:avLst/>
            </a:prstGeom>
            <a:solidFill>
              <a:srgbClr val="FFFFFF"/>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0" name="Flowchart: Connector 39"/>
            <p:cNvSpPr/>
            <p:nvPr userDrawn="1"/>
          </p:nvSpPr>
          <p:spPr>
            <a:xfrm>
              <a:off x="2600960" y="6096000"/>
              <a:ext cx="289560" cy="260350"/>
            </a:xfrm>
            <a:prstGeom prst="flowChartConnector">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1" name="Flowchart: Connector 40"/>
            <p:cNvSpPr/>
            <p:nvPr userDrawn="1"/>
          </p:nvSpPr>
          <p:spPr>
            <a:xfrm>
              <a:off x="2900680" y="6096000"/>
              <a:ext cx="289560" cy="260350"/>
            </a:xfrm>
            <a:prstGeom prst="flowChartConnector">
              <a:avLst/>
            </a:prstGeom>
            <a:solidFill>
              <a:srgbClr val="FF99FF"/>
            </a:solidFill>
            <a:ln>
              <a:solidFill>
                <a:srgbClr val="FF99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sp>
          <p:nvSpPr>
            <p:cNvPr id="42" name="Flowchart: Connector 41"/>
            <p:cNvSpPr/>
            <p:nvPr userDrawn="1"/>
          </p:nvSpPr>
          <p:spPr>
            <a:xfrm>
              <a:off x="3187700" y="6096000"/>
              <a:ext cx="289560" cy="260350"/>
            </a:xfrm>
            <a:prstGeom prst="flowChartConnector">
              <a:avLst/>
            </a:prstGeom>
            <a:solidFill>
              <a:srgbClr val="00CCFF"/>
            </a:solidFill>
            <a:ln>
              <a:solidFill>
                <a:srgbClr val="00CC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prstClr val="white"/>
                </a:solidFill>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hf sldNum="0"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image" Target="../media/image9.png"/><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4.xml"/><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7305" y="1474108"/>
            <a:ext cx="11281718" cy="737235"/>
          </a:xfrm>
          <a:prstGeom prst="rect">
            <a:avLst/>
          </a:prstGeom>
          <a:noFill/>
        </p:spPr>
        <p:txBody>
          <a:bodyPr wrap="square" rtlCol="0">
            <a:spAutoFit/>
          </a:bodyPr>
          <a:lstStyle/>
          <a:p>
            <a:pPr algn="ctr"/>
            <a:r>
              <a:rPr lang="en-US" sz="2400" b="1" dirty="0">
                <a:solidFill>
                  <a:srgbClr val="AF1D4A"/>
                </a:solidFill>
                <a:latin typeface="Times New Roman" panose="02020603050405020304" pitchFamily="18" charset="0"/>
                <a:ea typeface="Times New Roman" panose="02020603050405020304" pitchFamily="18" charset="0"/>
              </a:rPr>
              <a:t>Live CCTV Footage Analysis for Abnormal Activity Detection</a:t>
            </a:r>
            <a:endParaRPr lang="en-US" sz="2400" b="1" dirty="0">
              <a:solidFill>
                <a:srgbClr val="AF1D4A"/>
              </a:solidFill>
              <a:latin typeface="Times New Roman" panose="02020603050405020304" pitchFamily="18" charset="0"/>
              <a:ea typeface="Times New Roman" panose="02020603050405020304" pitchFamily="18" charset="0"/>
            </a:endParaRPr>
          </a:p>
          <a:p>
            <a:pPr algn="ctr"/>
            <a:r>
              <a:rPr lang="en-US" b="1" dirty="0">
                <a:solidFill>
                  <a:schemeClr val="accent6">
                    <a:lumMod val="75000"/>
                  </a:schemeClr>
                </a:solidFill>
                <a:latin typeface="Times New Roman" panose="02020603050405020304" pitchFamily="18" charset="0"/>
                <a:ea typeface="Times New Roman" panose="02020603050405020304" pitchFamily="18" charset="0"/>
              </a:rPr>
              <a:t>Utilizing Multiple Instance Learning and Advanced Detection Modules</a:t>
            </a:r>
            <a:endParaRPr lang="en-US" b="1" dirty="0">
              <a:solidFill>
                <a:schemeClr val="accent6">
                  <a:lumMod val="75000"/>
                </a:schemeClr>
              </a:solidFill>
              <a:latin typeface="Times New Roman" panose="02020603050405020304" pitchFamily="18" charset="0"/>
              <a:ea typeface="Times New Roman" panose="02020603050405020304" pitchFamily="18" charset="0"/>
            </a:endParaRPr>
          </a:p>
        </p:txBody>
      </p:sp>
      <p:sp>
        <p:nvSpPr>
          <p:cNvPr id="3" name="TextBox 2"/>
          <p:cNvSpPr txBox="1"/>
          <p:nvPr/>
        </p:nvSpPr>
        <p:spPr>
          <a:xfrm>
            <a:off x="1225544" y="3013501"/>
            <a:ext cx="9740893" cy="1014730"/>
          </a:xfrm>
          <a:prstGeom prst="rect">
            <a:avLst/>
          </a:prstGeom>
          <a:solidFill>
            <a:srgbClr val="AE1237"/>
          </a:solidFill>
        </p:spPr>
        <p:txBody>
          <a:bodyPr wrap="square" rtlCol="0">
            <a:spAutoFit/>
          </a:bodyPr>
          <a:lstStyle/>
          <a:p>
            <a:pPr algn="ctr"/>
            <a:r>
              <a:rPr lang="en-IN" sz="2000" b="1" dirty="0">
                <a:solidFill>
                  <a:schemeClr val="bg1"/>
                </a:solidFill>
                <a:latin typeface="+mj-lt"/>
                <a:cs typeface="Times New Roman" panose="02020603050405020304" pitchFamily="18" charset="0"/>
              </a:rPr>
              <a:t>Pranshul Atri(CH.EN.U4CYS21057)</a:t>
            </a:r>
            <a:endParaRPr lang="en-IN" sz="2000" b="1" dirty="0">
              <a:solidFill>
                <a:schemeClr val="bg1"/>
              </a:solidFill>
              <a:latin typeface="+mj-lt"/>
              <a:cs typeface="Times New Roman" panose="02020603050405020304" pitchFamily="18" charset="0"/>
            </a:endParaRPr>
          </a:p>
          <a:p>
            <a:pPr algn="ctr"/>
            <a:r>
              <a:rPr lang="en-IN" sz="2000" b="1" dirty="0">
                <a:solidFill>
                  <a:schemeClr val="bg1"/>
                </a:solidFill>
                <a:latin typeface="+mj-lt"/>
                <a:cs typeface="Times New Roman" panose="02020603050405020304" pitchFamily="18" charset="0"/>
              </a:rPr>
              <a:t>Vijay M Varma (CH.EN.U4CYS21092)</a:t>
            </a:r>
            <a:endParaRPr lang="en-IN" sz="2000" b="1" dirty="0">
              <a:solidFill>
                <a:schemeClr val="bg1"/>
              </a:solidFill>
              <a:latin typeface="+mj-lt"/>
              <a:cs typeface="Times New Roman" panose="02020603050405020304" pitchFamily="18" charset="0"/>
            </a:endParaRPr>
          </a:p>
          <a:p>
            <a:pPr algn="ctr"/>
            <a:r>
              <a:rPr lang="en-IN" sz="2000" b="1" dirty="0">
                <a:solidFill>
                  <a:schemeClr val="bg1"/>
                </a:solidFill>
                <a:latin typeface="+mj-lt"/>
                <a:cs typeface="Times New Roman" panose="02020603050405020304" pitchFamily="18" charset="0"/>
              </a:rPr>
              <a:t>Department of COMPUTER SCIENCE AND ENGINEERING</a:t>
            </a:r>
            <a:endParaRPr lang="en-IN" sz="2000" b="1" dirty="0">
              <a:solidFill>
                <a:schemeClr val="bg1"/>
              </a:solidFill>
              <a:latin typeface="+mj-lt"/>
              <a:cs typeface="Times New Roman" panose="02020603050405020304" pitchFamily="18" charset="0"/>
            </a:endParaRPr>
          </a:p>
        </p:txBody>
      </p:sp>
      <p:sp>
        <p:nvSpPr>
          <p:cNvPr id="4" name="TextBox 3"/>
          <p:cNvSpPr txBox="1"/>
          <p:nvPr/>
        </p:nvSpPr>
        <p:spPr>
          <a:xfrm>
            <a:off x="1225544" y="4584978"/>
            <a:ext cx="9740893" cy="1106805"/>
          </a:xfrm>
          <a:prstGeom prst="rect">
            <a:avLst/>
          </a:prstGeom>
          <a:solidFill>
            <a:srgbClr val="993366"/>
          </a:solidFill>
        </p:spPr>
        <p:txBody>
          <a:bodyPr wrap="square" rtlCol="0">
            <a:spAutoFit/>
          </a:bodyPr>
          <a:lstStyle/>
          <a:p>
            <a:pPr algn="ctr"/>
            <a:r>
              <a:rPr lang="en-IN" sz="2200" b="1" dirty="0" err="1">
                <a:solidFill>
                  <a:schemeClr val="bg1"/>
                </a:solidFill>
                <a:latin typeface="+mj-lt"/>
                <a:cs typeface="Times New Roman" panose="02020603050405020304" pitchFamily="18" charset="0"/>
              </a:rPr>
              <a:t>Dr.</a:t>
            </a:r>
            <a:r>
              <a:rPr lang="en-IN" sz="2200" b="1" dirty="0">
                <a:solidFill>
                  <a:schemeClr val="bg1"/>
                </a:solidFill>
                <a:latin typeface="+mj-lt"/>
                <a:cs typeface="Times New Roman" panose="02020603050405020304" pitchFamily="18" charset="0"/>
              </a:rPr>
              <a:t> K. Deepak</a:t>
            </a:r>
            <a:endParaRPr lang="en-IN" sz="2200" b="1" dirty="0">
              <a:solidFill>
                <a:schemeClr val="bg1"/>
              </a:solidFill>
              <a:latin typeface="+mj-lt"/>
              <a:cs typeface="Times New Roman" panose="02020603050405020304" pitchFamily="18" charset="0"/>
            </a:endParaRPr>
          </a:p>
          <a:p>
            <a:pPr algn="ctr"/>
            <a:r>
              <a:rPr lang="en-US" sz="2200" b="1" dirty="0">
                <a:solidFill>
                  <a:schemeClr val="bg1"/>
                </a:solidFill>
                <a:latin typeface="+mj-lt"/>
                <a:cs typeface="Times New Roman" panose="02020603050405020304" pitchFamily="18" charset="0"/>
              </a:rPr>
              <a:t>Ass</a:t>
            </a:r>
            <a:r>
              <a:rPr lang="en-IN" altLang="en-US" sz="2200" b="1" dirty="0">
                <a:solidFill>
                  <a:schemeClr val="bg1"/>
                </a:solidFill>
                <a:latin typeface="+mj-lt"/>
                <a:cs typeface="Times New Roman" panose="02020603050405020304" pitchFamily="18" charset="0"/>
              </a:rPr>
              <a:t>istant</a:t>
            </a:r>
            <a:r>
              <a:rPr lang="en-US" sz="2200" b="1" dirty="0">
                <a:solidFill>
                  <a:schemeClr val="bg1"/>
                </a:solidFill>
                <a:latin typeface="+mj-lt"/>
                <a:cs typeface="Times New Roman" panose="02020603050405020304" pitchFamily="18" charset="0"/>
              </a:rPr>
              <a:t> Professor</a:t>
            </a:r>
            <a:endParaRPr lang="en-IN" sz="2200" b="1" dirty="0">
              <a:solidFill>
                <a:schemeClr val="bg1"/>
              </a:solidFill>
              <a:latin typeface="+mj-lt"/>
              <a:cs typeface="Times New Roman" panose="02020603050405020304" pitchFamily="18" charset="0"/>
            </a:endParaRPr>
          </a:p>
          <a:p>
            <a:pPr algn="ctr"/>
            <a:r>
              <a:rPr lang="en-IN" sz="2200" b="1" dirty="0">
                <a:solidFill>
                  <a:schemeClr val="bg1"/>
                </a:solidFill>
                <a:latin typeface="+mj-lt"/>
                <a:cs typeface="Times New Roman" panose="02020603050405020304" pitchFamily="18" charset="0"/>
              </a:rPr>
              <a:t>Department of Computer Science and Engineering (Cyber Security)</a:t>
            </a:r>
            <a:endParaRPr lang="en-IN" sz="2200" b="1" dirty="0">
              <a:solidFill>
                <a:schemeClr val="bg1"/>
              </a:solidFill>
              <a:latin typeface="+mj-lt"/>
              <a:cs typeface="Times New Roman" panose="02020603050405020304" pitchFamily="18" charset="0"/>
            </a:endParaRPr>
          </a:p>
        </p:txBody>
      </p:sp>
      <p:sp>
        <p:nvSpPr>
          <p:cNvPr id="6" name="TextBox 5"/>
          <p:cNvSpPr txBox="1"/>
          <p:nvPr/>
        </p:nvSpPr>
        <p:spPr>
          <a:xfrm>
            <a:off x="3047989" y="4059293"/>
            <a:ext cx="6096000" cy="400110"/>
          </a:xfrm>
          <a:prstGeom prst="rect">
            <a:avLst/>
          </a:prstGeom>
          <a:noFill/>
        </p:spPr>
        <p:txBody>
          <a:bodyPr wrap="square">
            <a:spAutoFit/>
          </a:bodyPr>
          <a:lstStyle/>
          <a:p>
            <a:pPr algn="ctr"/>
            <a:r>
              <a:rPr lang="en-IN" sz="2000" b="1" dirty="0">
                <a:latin typeface="+mj-lt"/>
                <a:cs typeface="Times New Roman" panose="02020603050405020304" pitchFamily="18" charset="0"/>
              </a:rPr>
              <a:t>Under the Guidance of </a:t>
            </a:r>
            <a:endParaRPr lang="en-US" sz="2000" dirty="0">
              <a:latin typeface="+mj-lt"/>
            </a:endParaRPr>
          </a:p>
        </p:txBody>
      </p:sp>
      <p:sp>
        <p:nvSpPr>
          <p:cNvPr id="7" name="TextBox 6"/>
          <p:cNvSpPr txBox="1"/>
          <p:nvPr/>
        </p:nvSpPr>
        <p:spPr>
          <a:xfrm>
            <a:off x="2497264" y="2427494"/>
            <a:ext cx="6781800" cy="523220"/>
          </a:xfrm>
          <a:prstGeom prst="rect">
            <a:avLst/>
          </a:prstGeom>
          <a:noFill/>
        </p:spPr>
        <p:txBody>
          <a:bodyPr wrap="square" rtlCol="0">
            <a:spAutoFit/>
          </a:bodyPr>
          <a:lstStyle/>
          <a:p>
            <a:pPr algn="ctr"/>
            <a:r>
              <a:rPr lang="en-IN" sz="2800" b="1" dirty="0">
                <a:solidFill>
                  <a:srgbClr val="FF0000"/>
                </a:solidFill>
                <a:latin typeface="+mj-lt"/>
                <a:cs typeface="Times New Roman" panose="02020603050405020304" pitchFamily="18" charset="0"/>
              </a:rPr>
              <a:t>Zeroth Review Meeting</a:t>
            </a:r>
            <a:endParaRPr lang="en-IN" sz="2800" b="1" dirty="0">
              <a:solidFill>
                <a:srgbClr val="FF0000"/>
              </a:solidFill>
              <a:latin typeface="+mj-lt"/>
              <a:cs typeface="Times New Roman" panose="02020603050405020304" pitchFamily="18" charset="0"/>
            </a:endParaRPr>
          </a:p>
        </p:txBody>
      </p:sp>
      <p:pic>
        <p:nvPicPr>
          <p:cNvPr id="8" name="Picture 7"/>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446241" y="170810"/>
            <a:ext cx="7299507" cy="951704"/>
          </a:xfrm>
          <a:prstGeom prst="rect">
            <a:avLst/>
          </a:prstGeom>
          <a:noFill/>
        </p:spPr>
      </p:pic>
      <p:sp>
        <p:nvSpPr>
          <p:cNvPr id="9" name="TextBox 8"/>
          <p:cNvSpPr txBox="1"/>
          <p:nvPr/>
        </p:nvSpPr>
        <p:spPr>
          <a:xfrm>
            <a:off x="4216804" y="5944124"/>
            <a:ext cx="3758371" cy="398780"/>
          </a:xfrm>
          <a:prstGeom prst="rect">
            <a:avLst/>
          </a:prstGeom>
          <a:noFill/>
        </p:spPr>
        <p:txBody>
          <a:bodyPr wrap="square" rtlCol="0">
            <a:spAutoFit/>
          </a:bodyPr>
          <a:lstStyle/>
          <a:p>
            <a:r>
              <a:rPr lang="en-US" sz="2000" b="1" dirty="0">
                <a:latin typeface="+mj-lt"/>
              </a:rPr>
              <a:t>Date of Review: </a:t>
            </a:r>
            <a:r>
              <a:rPr lang="en-IN" altLang="en-US" sz="2000" b="1" dirty="0">
                <a:latin typeface="+mj-lt"/>
              </a:rPr>
              <a:t>12</a:t>
            </a:r>
            <a:r>
              <a:rPr lang="en-US" sz="2000" b="1" dirty="0">
                <a:latin typeface="+mj-lt"/>
              </a:rPr>
              <a:t>-0</a:t>
            </a:r>
            <a:r>
              <a:rPr lang="en-IN" altLang="en-US" sz="2000" b="1" dirty="0">
                <a:latin typeface="+mj-lt"/>
              </a:rPr>
              <a:t>7</a:t>
            </a:r>
            <a:r>
              <a:rPr lang="en-US" sz="2000" b="1" dirty="0">
                <a:latin typeface="+mj-lt"/>
              </a:rPr>
              <a:t>-202</a:t>
            </a:r>
            <a:r>
              <a:rPr lang="en-IN" altLang="en-US" sz="2000" b="1" dirty="0">
                <a:latin typeface="+mj-lt"/>
              </a:rPr>
              <a:t>4</a:t>
            </a:r>
            <a:endParaRPr lang="en-IN" altLang="en-US" sz="2000" b="1" dirty="0">
              <a:latin typeface="+mj-l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Flow Chart</a:t>
            </a:r>
            <a:endParaRPr lang="en-IN" altLang="en-US" dirty="0"/>
          </a:p>
        </p:txBody>
      </p:sp>
      <p:sp>
        <p:nvSpPr>
          <p:cNvPr id="3" name="Oval 2"/>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10</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pic>
        <p:nvPicPr>
          <p:cNvPr id="4" name="Content Placeholder 3"/>
          <p:cNvPicPr>
            <a:picLocks noChangeAspect="1"/>
          </p:cNvPicPr>
          <p:nvPr>
            <p:ph sz="half" idx="1"/>
          </p:nvPr>
        </p:nvPicPr>
        <p:blipFill>
          <a:blip r:embed="rId1"/>
          <a:stretch>
            <a:fillRect/>
          </a:stretch>
        </p:blipFill>
        <p:spPr>
          <a:xfrm>
            <a:off x="6737350" y="824230"/>
            <a:ext cx="4471035" cy="4989195"/>
          </a:xfrm>
          <a:prstGeom prst="rect">
            <a:avLst/>
          </a:prstGeom>
        </p:spPr>
      </p:pic>
      <p:pic>
        <p:nvPicPr>
          <p:cNvPr id="6" name="Content Placeholder 5" descr="Flow_chart"/>
          <p:cNvPicPr>
            <a:picLocks noChangeAspect="1"/>
          </p:cNvPicPr>
          <p:nvPr>
            <p:ph sz="half" idx="2"/>
          </p:nvPr>
        </p:nvPicPr>
        <p:blipFill>
          <a:blip r:embed="rId2"/>
          <a:stretch>
            <a:fillRect/>
          </a:stretch>
        </p:blipFill>
        <p:spPr>
          <a:xfrm>
            <a:off x="444500" y="824230"/>
            <a:ext cx="6077585" cy="6021070"/>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Dataset</a:t>
            </a:r>
            <a:endParaRPr lang="en-IN" altLang="en-US" dirty="0"/>
          </a:p>
        </p:txBody>
      </p:sp>
      <p:sp>
        <p:nvSpPr>
          <p:cNvPr id="3" name="Oval 2"/>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11</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
        <p:nvSpPr>
          <p:cNvPr id="4" name="Text Box 3"/>
          <p:cNvSpPr txBox="1"/>
          <p:nvPr/>
        </p:nvSpPr>
        <p:spPr>
          <a:xfrm>
            <a:off x="862330" y="1234440"/>
            <a:ext cx="10370820" cy="1844675"/>
          </a:xfrm>
          <a:prstGeom prst="rect">
            <a:avLst/>
          </a:prstGeom>
          <a:noFill/>
        </p:spPr>
        <p:txBody>
          <a:bodyPr wrap="square" rtlCol="0">
            <a:noAutofit/>
          </a:bodyPr>
          <a:p>
            <a:r>
              <a:rPr lang="en-IN" altLang="en-US"/>
              <a:t>We have planned to work on a  few different datasets:</a:t>
            </a:r>
            <a:endParaRPr lang="en-IN" altLang="en-US"/>
          </a:p>
          <a:p>
            <a:endParaRPr lang="en-IN" altLang="en-US"/>
          </a:p>
          <a:p>
            <a:r>
              <a:rPr lang="en-IN" altLang="en-US"/>
              <a:t>1. UCSD Anomaly Detection Dataset</a:t>
            </a:r>
            <a:endParaRPr lang="en-IN" altLang="en-US"/>
          </a:p>
          <a:p>
            <a:pPr lvl="1"/>
            <a:r>
              <a:rPr lang="en-IN" altLang="en-US"/>
              <a:t>1.1 Ped 1 (34 training video samples and 36 testing video samples)</a:t>
            </a:r>
            <a:endParaRPr lang="en-IN" altLang="en-US"/>
          </a:p>
          <a:p>
            <a:pPr lvl="1"/>
            <a:r>
              <a:rPr lang="en-IN" altLang="en-US"/>
              <a:t>1.2 Ped 2 (16 training video samples and 12 testing video samples)</a:t>
            </a:r>
            <a:endParaRPr lang="en-IN" altLang="en-US"/>
          </a:p>
          <a:p>
            <a:pPr lvl="0"/>
            <a:r>
              <a:rPr lang="en-IN" altLang="en-US"/>
              <a:t>2. Avenue Dataset (16 training video samples and 21 testing vide samples)</a:t>
            </a:r>
            <a:endParaRPr lang="en-IN" altLang="en-US"/>
          </a:p>
          <a:p>
            <a:pPr lvl="0"/>
            <a:endParaRPr lang="en-IN" altLang="en-US"/>
          </a:p>
        </p:txBody>
      </p:sp>
      <p:pic>
        <p:nvPicPr>
          <p:cNvPr id="5" name="Content Placeholder 4"/>
          <p:cNvPicPr>
            <a:picLocks noChangeAspect="1"/>
          </p:cNvPicPr>
          <p:nvPr>
            <p:ph sz="half" idx="1"/>
          </p:nvPr>
        </p:nvPicPr>
        <p:blipFill>
          <a:blip r:embed="rId1"/>
          <a:stretch>
            <a:fillRect/>
          </a:stretch>
        </p:blipFill>
        <p:spPr>
          <a:xfrm>
            <a:off x="980440" y="3364230"/>
            <a:ext cx="5039360" cy="2110740"/>
          </a:xfrm>
          <a:prstGeom prst="rect">
            <a:avLst/>
          </a:prstGeom>
        </p:spPr>
      </p:pic>
      <p:pic>
        <p:nvPicPr>
          <p:cNvPr id="7" name="Content Placeholder 6"/>
          <p:cNvPicPr>
            <a:picLocks noChangeAspect="1"/>
          </p:cNvPicPr>
          <p:nvPr>
            <p:ph sz="half" idx="2"/>
          </p:nvPr>
        </p:nvPicPr>
        <p:blipFill>
          <a:blip r:embed="rId2"/>
          <a:stretch>
            <a:fillRect/>
          </a:stretch>
        </p:blipFill>
        <p:spPr>
          <a:xfrm>
            <a:off x="6278880" y="3364230"/>
            <a:ext cx="4750435" cy="211137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171"/>
            <a:ext cx="1129231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t>Gantt Chart</a:t>
            </a:r>
            <a:endParaRPr lang="en-US" dirty="0"/>
          </a:p>
        </p:txBody>
      </p:sp>
      <p:sp>
        <p:nvSpPr>
          <p:cNvPr id="3" name="Oval 2"/>
          <p:cNvSpPr/>
          <p:nvPr/>
        </p:nvSpPr>
        <p:spPr>
          <a:xfrm>
            <a:off x="10580914" y="6176864"/>
            <a:ext cx="1063690"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1</a:t>
            </a:r>
            <a:r>
              <a:rPr lang="en-IN" altLang="en-US" sz="1400" b="1" dirty="0">
                <a:solidFill>
                  <a:schemeClr val="bg1"/>
                </a:solidFill>
              </a:rPr>
              <a:t>2</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pic>
        <p:nvPicPr>
          <p:cNvPr id="6" name="Content Placeholder 5"/>
          <p:cNvPicPr>
            <a:picLocks noChangeAspect="1"/>
          </p:cNvPicPr>
          <p:nvPr>
            <p:ph idx="1"/>
          </p:nvPr>
        </p:nvPicPr>
        <p:blipFill>
          <a:blip r:embed="rId1"/>
          <a:stretch>
            <a:fillRect/>
          </a:stretch>
        </p:blipFill>
        <p:spPr>
          <a:xfrm>
            <a:off x="424815" y="1125855"/>
            <a:ext cx="10708005" cy="421449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64820" y="3940810"/>
            <a:ext cx="4036060" cy="2168525"/>
          </a:xfrm>
          <a:prstGeom prst="rect">
            <a:avLst/>
          </a:prstGeom>
          <a:noFill/>
        </p:spPr>
        <p:txBody>
          <a:bodyPr wrap="square">
            <a:spAutoFit/>
          </a:bodyPr>
          <a:lstStyle/>
          <a:p>
            <a:pPr marL="354330" indent="-354330" algn="just">
              <a:lnSpc>
                <a:spcPct val="150000"/>
              </a:lnSpc>
            </a:pPr>
            <a:r>
              <a:rPr lang="en-IN" dirty="0"/>
              <a:t>Name: Pranshul Atri</a:t>
            </a:r>
            <a:endParaRPr lang="en-IN" dirty="0"/>
          </a:p>
          <a:p>
            <a:pPr marL="354330" indent="-354330" algn="just">
              <a:lnSpc>
                <a:spcPct val="150000"/>
              </a:lnSpc>
            </a:pPr>
            <a:r>
              <a:rPr lang="en-IN" dirty="0"/>
              <a:t>Roll Number: CH.EN.U4CYS21057</a:t>
            </a:r>
            <a:endParaRPr lang="en-IN" dirty="0"/>
          </a:p>
          <a:p>
            <a:pPr marL="354330" indent="-354330" algn="just">
              <a:lnSpc>
                <a:spcPct val="150000"/>
              </a:lnSpc>
            </a:pPr>
            <a:r>
              <a:rPr lang="en-IN" dirty="0"/>
              <a:t>Department: CSE-CYS</a:t>
            </a:r>
            <a:endParaRPr lang="en-IN" dirty="0"/>
          </a:p>
          <a:p>
            <a:pPr marL="354330" indent="-354330" algn="just">
              <a:lnSpc>
                <a:spcPct val="150000"/>
              </a:lnSpc>
            </a:pPr>
            <a:r>
              <a:rPr lang="en-IN" dirty="0"/>
              <a:t>Phone: 9311099144</a:t>
            </a:r>
            <a:endParaRPr lang="en-IN" dirty="0"/>
          </a:p>
          <a:p>
            <a:pPr marL="354330" indent="-354330" algn="just">
              <a:lnSpc>
                <a:spcPct val="150000"/>
              </a:lnSpc>
            </a:pPr>
            <a:r>
              <a:rPr lang="en-IN" dirty="0"/>
              <a:t>Email: </a:t>
            </a:r>
            <a:endParaRPr lang="en-IN" dirty="0"/>
          </a:p>
        </p:txBody>
      </p:sp>
      <p:sp>
        <p:nvSpPr>
          <p:cNvPr id="4" name="Oval 3"/>
          <p:cNvSpPr/>
          <p:nvPr/>
        </p:nvSpPr>
        <p:spPr>
          <a:xfrm>
            <a:off x="10487608" y="6062004"/>
            <a:ext cx="1064312" cy="536916"/>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1</a:t>
            </a:r>
            <a:r>
              <a:rPr lang="en-IN" altLang="en-US" sz="1400" b="1" dirty="0">
                <a:solidFill>
                  <a:schemeClr val="bg1"/>
                </a:solidFill>
              </a:rPr>
              <a:t>5</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
        <p:nvSpPr>
          <p:cNvPr id="5" name="TextBox 4"/>
          <p:cNvSpPr txBox="1"/>
          <p:nvPr/>
        </p:nvSpPr>
        <p:spPr>
          <a:xfrm>
            <a:off x="2998237" y="1470477"/>
            <a:ext cx="6195526" cy="1446550"/>
          </a:xfrm>
          <a:prstGeom prst="rect">
            <a:avLst/>
          </a:prstGeom>
          <a:noFill/>
        </p:spPr>
        <p:txBody>
          <a:bodyPr wrap="square" rtlCol="0">
            <a:spAutoFit/>
          </a:bodyPr>
          <a:lstStyle/>
          <a:p>
            <a:r>
              <a:rPr lang="en-IN" sz="8800" dirty="0">
                <a:latin typeface="Eras Bold ITC" panose="020B0907030504020204" pitchFamily="34" charset="0"/>
              </a:rPr>
              <a:t>Thank you</a:t>
            </a:r>
            <a:endParaRPr lang="en-IN" sz="8800" dirty="0">
              <a:latin typeface="Eras Bold ITC" panose="020B0907030504020204" pitchFamily="34" charset="0"/>
            </a:endParaRPr>
          </a:p>
        </p:txBody>
      </p:sp>
      <p:sp>
        <p:nvSpPr>
          <p:cNvPr id="2" name="TextBox 2"/>
          <p:cNvSpPr txBox="1"/>
          <p:nvPr/>
        </p:nvSpPr>
        <p:spPr>
          <a:xfrm>
            <a:off x="7236460" y="3940810"/>
            <a:ext cx="4036060" cy="2168525"/>
          </a:xfrm>
          <a:prstGeom prst="rect">
            <a:avLst/>
          </a:prstGeom>
          <a:noFill/>
        </p:spPr>
        <p:txBody>
          <a:bodyPr wrap="square">
            <a:spAutoFit/>
          </a:bodyPr>
          <a:p>
            <a:pPr marL="354330" indent="-354330" algn="r">
              <a:lnSpc>
                <a:spcPct val="150000"/>
              </a:lnSpc>
            </a:pPr>
            <a:r>
              <a:rPr lang="en-IN" dirty="0"/>
              <a:t>Name: Vijay M Varma</a:t>
            </a:r>
            <a:endParaRPr lang="en-IN" dirty="0"/>
          </a:p>
          <a:p>
            <a:pPr marL="354330" indent="-354330" algn="r">
              <a:lnSpc>
                <a:spcPct val="150000"/>
              </a:lnSpc>
            </a:pPr>
            <a:r>
              <a:rPr lang="en-IN" dirty="0"/>
              <a:t>Roll Number: CH.EN.U4CYS21092</a:t>
            </a:r>
            <a:endParaRPr lang="en-IN" dirty="0"/>
          </a:p>
          <a:p>
            <a:pPr marL="354330" indent="-354330" algn="r">
              <a:lnSpc>
                <a:spcPct val="150000"/>
              </a:lnSpc>
            </a:pPr>
            <a:r>
              <a:rPr lang="en-IN" dirty="0"/>
              <a:t>Department: CSE-CYS</a:t>
            </a:r>
            <a:endParaRPr lang="en-IN" dirty="0"/>
          </a:p>
          <a:p>
            <a:pPr marL="354330" indent="-354330" algn="r">
              <a:lnSpc>
                <a:spcPct val="150000"/>
              </a:lnSpc>
            </a:pPr>
            <a:r>
              <a:rPr lang="en-IN" dirty="0"/>
              <a:t>Phone: </a:t>
            </a:r>
            <a:endParaRPr lang="en-IN" dirty="0"/>
          </a:p>
          <a:p>
            <a:pPr marL="354330" indent="-354330" algn="r">
              <a:lnSpc>
                <a:spcPct val="150000"/>
              </a:lnSpc>
            </a:pPr>
            <a:r>
              <a:rPr lang="en-IN" dirty="0"/>
              <a:t>Email: </a:t>
            </a:r>
            <a:endParaRPr lang="en-IN"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171"/>
            <a:ext cx="1129231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t>Content</a:t>
            </a:r>
            <a:endParaRPr lang="en-US" dirty="0"/>
          </a:p>
        </p:txBody>
      </p:sp>
      <p:sp>
        <p:nvSpPr>
          <p:cNvPr id="6" name="TextBox 5"/>
          <p:cNvSpPr txBox="1"/>
          <p:nvPr/>
        </p:nvSpPr>
        <p:spPr>
          <a:xfrm>
            <a:off x="752362" y="922384"/>
            <a:ext cx="10111218" cy="4707890"/>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IN" altLang="en-US" sz="2000" dirty="0"/>
              <a:t>Problem Identification</a:t>
            </a:r>
            <a:endParaRPr lang="en-IN" altLang="en-US" sz="2000" dirty="0"/>
          </a:p>
          <a:p>
            <a:pPr marL="457200" indent="-457200">
              <a:lnSpc>
                <a:spcPct val="150000"/>
              </a:lnSpc>
              <a:buFont typeface="Arial" panose="020B0604020202020204" pitchFamily="34" charset="0"/>
              <a:buChar char="•"/>
            </a:pPr>
            <a:r>
              <a:rPr lang="en-IN" altLang="en-US" sz="2000" dirty="0"/>
              <a:t>Problem Statement</a:t>
            </a:r>
            <a:endParaRPr lang="en-IN" altLang="en-US" sz="2000" dirty="0"/>
          </a:p>
          <a:p>
            <a:pPr marL="457200" indent="-457200">
              <a:lnSpc>
                <a:spcPct val="150000"/>
              </a:lnSpc>
              <a:buFont typeface="Arial" panose="020B0604020202020204" pitchFamily="34" charset="0"/>
              <a:buChar char="•"/>
            </a:pPr>
            <a:r>
              <a:rPr lang="en-IN" altLang="en-US" sz="2000" dirty="0"/>
              <a:t>Significane of the Project</a:t>
            </a:r>
            <a:endParaRPr lang="en-IN" altLang="en-US" sz="2000" dirty="0"/>
          </a:p>
          <a:p>
            <a:pPr marL="457200" indent="-457200">
              <a:lnSpc>
                <a:spcPct val="150000"/>
              </a:lnSpc>
              <a:buFont typeface="Arial" panose="020B0604020202020204" pitchFamily="34" charset="0"/>
              <a:buChar char="•"/>
            </a:pPr>
            <a:r>
              <a:rPr lang="en-IN" altLang="en-US" sz="2000" dirty="0"/>
              <a:t>Visuals</a:t>
            </a:r>
            <a:endParaRPr lang="en-IN" altLang="en-US" sz="2000" dirty="0"/>
          </a:p>
          <a:p>
            <a:pPr marL="457200" indent="-457200">
              <a:lnSpc>
                <a:spcPct val="150000"/>
              </a:lnSpc>
              <a:buFont typeface="Arial" panose="020B0604020202020204" pitchFamily="34" charset="0"/>
              <a:buChar char="•"/>
            </a:pPr>
            <a:r>
              <a:rPr lang="en-IN" altLang="en-US" sz="2000" dirty="0"/>
              <a:t>Technology Stack</a:t>
            </a:r>
            <a:endParaRPr lang="en-IN" altLang="en-US" sz="2000" dirty="0"/>
          </a:p>
          <a:p>
            <a:pPr marL="457200" indent="-457200">
              <a:lnSpc>
                <a:spcPct val="150000"/>
              </a:lnSpc>
              <a:buFont typeface="Arial" panose="020B0604020202020204" pitchFamily="34" charset="0"/>
              <a:buChar char="•"/>
            </a:pPr>
            <a:r>
              <a:rPr lang="en-IN" altLang="en-US" sz="2000" dirty="0"/>
              <a:t>Objectives and Scope</a:t>
            </a:r>
            <a:endParaRPr lang="en-IN" altLang="en-US" sz="2000" dirty="0"/>
          </a:p>
          <a:p>
            <a:pPr marL="457200" indent="-457200">
              <a:lnSpc>
                <a:spcPct val="150000"/>
              </a:lnSpc>
              <a:buFont typeface="Arial" panose="020B0604020202020204" pitchFamily="34" charset="0"/>
              <a:buChar char="•"/>
            </a:pPr>
            <a:r>
              <a:rPr lang="en-IN" altLang="en-US" sz="2000" dirty="0"/>
              <a:t>Reference </a:t>
            </a:r>
            <a:endParaRPr lang="en-IN" altLang="en-US" sz="2000" dirty="0"/>
          </a:p>
          <a:p>
            <a:pPr marL="457200" indent="-457200">
              <a:lnSpc>
                <a:spcPct val="150000"/>
              </a:lnSpc>
              <a:buFont typeface="Arial" panose="020B0604020202020204" pitchFamily="34" charset="0"/>
              <a:buChar char="•"/>
            </a:pPr>
            <a:r>
              <a:rPr lang="en-IN" altLang="en-US" sz="2000" dirty="0"/>
              <a:t>Flow Chart</a:t>
            </a:r>
            <a:endParaRPr lang="en-IN" altLang="en-US" sz="2000" dirty="0"/>
          </a:p>
          <a:p>
            <a:pPr marL="457200" indent="-457200">
              <a:lnSpc>
                <a:spcPct val="150000"/>
              </a:lnSpc>
              <a:buFont typeface="Arial" panose="020B0604020202020204" pitchFamily="34" charset="0"/>
              <a:buChar char="•"/>
            </a:pPr>
            <a:r>
              <a:rPr lang="en-IN" altLang="en-US" sz="2000" dirty="0"/>
              <a:t>Dataset</a:t>
            </a:r>
            <a:endParaRPr lang="en-IN" altLang="en-US" sz="2000" dirty="0"/>
          </a:p>
          <a:p>
            <a:pPr marL="457200" indent="-457200">
              <a:lnSpc>
                <a:spcPct val="150000"/>
              </a:lnSpc>
              <a:buFont typeface="Arial" panose="020B0604020202020204" pitchFamily="34" charset="0"/>
              <a:buChar char="•"/>
            </a:pPr>
            <a:r>
              <a:rPr lang="en-IN" altLang="en-US" sz="2000" dirty="0"/>
              <a:t>Gantt Chart</a:t>
            </a:r>
            <a:endParaRPr lang="en-IN" altLang="en-US" sz="2000" dirty="0"/>
          </a:p>
        </p:txBody>
      </p:sp>
      <p:sp>
        <p:nvSpPr>
          <p:cNvPr id="12" name="Oval 11"/>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2/1</a:t>
            </a:r>
            <a:r>
              <a:rPr lang="en-IN" altLang="en-US" sz="1400" b="1" dirty="0">
                <a:solidFill>
                  <a:schemeClr val="bg1"/>
                </a:solidFill>
              </a:rPr>
              <a:t>5</a:t>
            </a:r>
            <a:endParaRPr lang="en-IN" altLang="en-US" sz="1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Problem Identification</a:t>
            </a:r>
            <a:endParaRPr lang="en-IN" altLang="en-US" dirty="0"/>
          </a:p>
        </p:txBody>
      </p:sp>
      <p:sp>
        <p:nvSpPr>
          <p:cNvPr id="3" name="TextBox 2"/>
          <p:cNvSpPr txBox="1"/>
          <p:nvPr/>
        </p:nvSpPr>
        <p:spPr>
          <a:xfrm>
            <a:off x="356758" y="1056551"/>
            <a:ext cx="11098678" cy="1568450"/>
          </a:xfrm>
          <a:prstGeom prst="rect">
            <a:avLst/>
          </a:prstGeom>
          <a:noFill/>
        </p:spPr>
        <p:txBody>
          <a:bodyPr wrap="square" rtlCol="0">
            <a:spAutoFit/>
          </a:bodyPr>
          <a:lstStyle/>
          <a:p>
            <a:pPr marL="457200" indent="-457200" algn="l">
              <a:buFont typeface="Wingdings" panose="05000000000000000000" charset="0"/>
              <a:buChar char="o"/>
            </a:pPr>
            <a:r>
              <a:rPr lang="en-IN" sz="2400" dirty="0">
                <a:solidFill>
                  <a:srgbClr val="C00000"/>
                </a:solidFill>
                <a:latin typeface="+mj-lt"/>
                <a:cs typeface="Arial" panose="020B0604020202020204" pitchFamily="34" charset="0"/>
              </a:rPr>
              <a:t>Increasing need for real-time monitoring and safety in public spaces.</a:t>
            </a:r>
            <a:endParaRPr lang="en-IN" sz="2400" dirty="0">
              <a:solidFill>
                <a:srgbClr val="C00000"/>
              </a:solidFill>
              <a:latin typeface="+mj-lt"/>
              <a:cs typeface="Arial" panose="020B0604020202020204" pitchFamily="34" charset="0"/>
            </a:endParaRPr>
          </a:p>
          <a:p>
            <a:pPr marL="457200" indent="-457200" algn="l">
              <a:buFont typeface="Wingdings" panose="05000000000000000000" charset="0"/>
              <a:buChar char="o"/>
            </a:pPr>
            <a:r>
              <a:rPr lang="en-IN" sz="2400" dirty="0">
                <a:solidFill>
                  <a:srgbClr val="C00000"/>
                </a:solidFill>
                <a:latin typeface="+mj-lt"/>
                <a:cs typeface="Arial" panose="020B0604020202020204" pitchFamily="34" charset="0"/>
              </a:rPr>
              <a:t>Limitations of existing CCTV systems in proactive crime detection.</a:t>
            </a:r>
            <a:endParaRPr lang="en-IN" sz="2400" dirty="0">
              <a:solidFill>
                <a:srgbClr val="C00000"/>
              </a:solidFill>
              <a:latin typeface="+mj-lt"/>
              <a:cs typeface="Arial" panose="020B0604020202020204" pitchFamily="34" charset="0"/>
            </a:endParaRPr>
          </a:p>
          <a:p>
            <a:pPr marL="457200" indent="-457200" algn="l">
              <a:buFont typeface="Wingdings" panose="05000000000000000000" charset="0"/>
              <a:buChar char="o"/>
            </a:pPr>
            <a:r>
              <a:rPr lang="en-IN" sz="2400" dirty="0">
                <a:solidFill>
                  <a:srgbClr val="C00000"/>
                </a:solidFill>
                <a:latin typeface="+mj-lt"/>
                <a:cs typeface="Arial" panose="020B0604020202020204" pitchFamily="34" charset="0"/>
              </a:rPr>
              <a:t>Rising incidents of public disorder and criminal activities.</a:t>
            </a:r>
            <a:endParaRPr lang="en-IN" sz="2400" dirty="0">
              <a:solidFill>
                <a:srgbClr val="C00000"/>
              </a:solidFill>
              <a:latin typeface="+mj-lt"/>
              <a:cs typeface="Arial" panose="020B0604020202020204" pitchFamily="34" charset="0"/>
            </a:endParaRPr>
          </a:p>
          <a:p>
            <a:pPr marL="457200" indent="-457200" algn="l">
              <a:buFont typeface="Wingdings" panose="05000000000000000000" charset="0"/>
              <a:buChar char="o"/>
            </a:pPr>
            <a:r>
              <a:rPr lang="en-IN" sz="2400" dirty="0">
                <a:solidFill>
                  <a:srgbClr val="C00000"/>
                </a:solidFill>
                <a:latin typeface="+mj-lt"/>
                <a:cs typeface="Arial" panose="020B0604020202020204" pitchFamily="34" charset="0"/>
              </a:rPr>
              <a:t>Challenges in manual surveillance and response time.</a:t>
            </a:r>
            <a:endParaRPr lang="en-IN" sz="2400" dirty="0">
              <a:solidFill>
                <a:srgbClr val="C00000"/>
              </a:solidFill>
              <a:latin typeface="+mj-lt"/>
              <a:cs typeface="Arial" panose="020B0604020202020204" pitchFamily="34" charset="0"/>
            </a:endParaRPr>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3/1</a:t>
            </a:r>
            <a:r>
              <a:rPr lang="en-IN" altLang="en-US" sz="1400" b="1" dirty="0">
                <a:solidFill>
                  <a:schemeClr val="bg1"/>
                </a:solidFill>
              </a:rPr>
              <a:t>5</a:t>
            </a:r>
            <a:endParaRPr lang="en-IN" altLang="en-US" sz="1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a:sym typeface="+mn-ea"/>
              </a:rPr>
              <a:t>Problem Statement</a:t>
            </a:r>
            <a:endParaRPr lang="en-IN" altLang="en-US" dirty="0"/>
          </a:p>
        </p:txBody>
      </p:sp>
      <p:sp>
        <p:nvSpPr>
          <p:cNvPr id="3" name="TextBox 2"/>
          <p:cNvSpPr txBox="1"/>
          <p:nvPr/>
        </p:nvSpPr>
        <p:spPr>
          <a:xfrm>
            <a:off x="356758" y="1056551"/>
            <a:ext cx="11098678" cy="2306955"/>
          </a:xfrm>
          <a:prstGeom prst="rect">
            <a:avLst/>
          </a:prstGeom>
          <a:noFill/>
        </p:spPr>
        <p:txBody>
          <a:bodyPr wrap="square" rtlCol="0">
            <a:spAutoFit/>
          </a:bodyPr>
          <a:lstStyle/>
          <a:p>
            <a:pPr algn="l">
              <a:lnSpc>
                <a:spcPct val="100000"/>
              </a:lnSpc>
              <a:buClrTx/>
              <a:buSzTx/>
              <a:buFont typeface="Wingdings" panose="05000000000000000000" charset="0"/>
              <a:buChar char="Ø"/>
            </a:pPr>
            <a:r>
              <a:rPr lang="en-IN" sz="2400" dirty="0">
                <a:solidFill>
                  <a:srgbClr val="C00000"/>
                </a:solidFill>
                <a:latin typeface="+mj-lt"/>
                <a:sym typeface="+mn-ea"/>
              </a:rPr>
              <a:t>Development of a real-time surveillance system to detect and alert authorities of abnormal activities.</a:t>
            </a:r>
            <a:endParaRPr lang="en-IN" sz="2400" dirty="0">
              <a:solidFill>
                <a:srgbClr val="C00000"/>
              </a:solidFill>
              <a:latin typeface="+mj-lt"/>
            </a:endParaRPr>
          </a:p>
          <a:p>
            <a:pPr algn="l">
              <a:lnSpc>
                <a:spcPct val="100000"/>
              </a:lnSpc>
              <a:buClrTx/>
              <a:buSzTx/>
              <a:buFont typeface="Wingdings" panose="05000000000000000000" charset="0"/>
              <a:buChar char="Ø"/>
            </a:pPr>
            <a:r>
              <a:rPr lang="en-IN" sz="2400" dirty="0">
                <a:solidFill>
                  <a:srgbClr val="C00000"/>
                </a:solidFill>
                <a:latin typeface="+mj-lt"/>
                <a:sym typeface="+mn-ea"/>
              </a:rPr>
              <a:t>Integration of multiple detection modules (e.g., safety vest and helmet detection, overcrowding detection).</a:t>
            </a:r>
            <a:endParaRPr lang="en-IN" sz="2400" dirty="0">
              <a:solidFill>
                <a:srgbClr val="C00000"/>
              </a:solidFill>
              <a:latin typeface="+mj-lt"/>
            </a:endParaRPr>
          </a:p>
          <a:p>
            <a:pPr algn="l">
              <a:lnSpc>
                <a:spcPct val="100000"/>
              </a:lnSpc>
              <a:buClrTx/>
              <a:buSzTx/>
              <a:buFont typeface="Wingdings" panose="05000000000000000000" charset="0"/>
              <a:buChar char="Ø"/>
            </a:pPr>
            <a:r>
              <a:rPr lang="en-IN" sz="2400" dirty="0">
                <a:solidFill>
                  <a:srgbClr val="C00000"/>
                </a:solidFill>
                <a:latin typeface="+mj-lt"/>
                <a:sym typeface="+mn-ea"/>
              </a:rPr>
              <a:t>Implementation of a scalable and efficient solution for live CCTV footage analysis</a:t>
            </a:r>
            <a:endParaRPr lang="en-IN" sz="2400" dirty="0">
              <a:solidFill>
                <a:srgbClr val="C00000"/>
              </a:solidFill>
              <a:latin typeface="+mj-lt"/>
              <a:cs typeface="Arial" panose="020B0604020202020204" pitchFamily="34" charset="0"/>
            </a:endParaRPr>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4</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a:sym typeface="+mn-ea"/>
              </a:rPr>
              <a:t>Significance of the Project</a:t>
            </a:r>
            <a:endParaRPr lang="en-IN" altLang="en-US" dirty="0"/>
          </a:p>
        </p:txBody>
      </p:sp>
      <p:sp>
        <p:nvSpPr>
          <p:cNvPr id="3" name="TextBox 2"/>
          <p:cNvSpPr txBox="1"/>
          <p:nvPr/>
        </p:nvSpPr>
        <p:spPr>
          <a:xfrm>
            <a:off x="356758" y="1056551"/>
            <a:ext cx="11098678" cy="4338320"/>
          </a:xfrm>
          <a:prstGeom prst="rect">
            <a:avLst/>
          </a:prstGeom>
          <a:noFill/>
        </p:spPr>
        <p:txBody>
          <a:bodyPr wrap="square" rtlCol="0">
            <a:spAutoFit/>
          </a:bodyPr>
          <a:lstStyle/>
          <a:p>
            <a:pPr indent="0" algn="l">
              <a:lnSpc>
                <a:spcPct val="100000"/>
              </a:lnSpc>
              <a:buClrTx/>
              <a:buSzTx/>
              <a:buFont typeface="Wingdings" panose="05000000000000000000" charset="0"/>
              <a:buNone/>
            </a:pPr>
            <a:r>
              <a:rPr lang="en-IN" sz="1200" b="1" dirty="0">
                <a:solidFill>
                  <a:srgbClr val="C00000"/>
                </a:solidFill>
                <a:latin typeface="+mj-lt"/>
                <a:sym typeface="+mn-ea"/>
              </a:rPr>
              <a:t>Importance in Society</a:t>
            </a:r>
            <a:endParaRPr lang="en-IN" sz="1200" b="1"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Enhanced Safety: The project aims to increase public safety by providing real-time monitoring and alerts for abnormal activities, ensuring quick response times from authorities.</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Prevention of Crimes: By detecting potential crimes early, the system can help prevent incidents from escalating, thus protecting individuals and property.</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Improved Traffic Management: Modules like safety vest and helmet detection and overcrowding detection contribute to better traffic management and compliance with safety regulations.</a:t>
            </a:r>
            <a:endParaRPr lang="en-IN" sz="1200" dirty="0">
              <a:solidFill>
                <a:srgbClr val="C00000"/>
              </a:solidFill>
              <a:latin typeface="+mj-lt"/>
              <a:sym typeface="+mn-ea"/>
            </a:endParaRPr>
          </a:p>
          <a:p>
            <a:pPr indent="0" algn="l">
              <a:lnSpc>
                <a:spcPct val="100000"/>
              </a:lnSpc>
              <a:buClrTx/>
              <a:buSzTx/>
              <a:buFont typeface="Wingdings" panose="05000000000000000000" charset="0"/>
              <a:buNone/>
            </a:pPr>
            <a:r>
              <a:rPr lang="en-IN" sz="1200" b="1" dirty="0">
                <a:solidFill>
                  <a:srgbClr val="C00000"/>
                </a:solidFill>
                <a:latin typeface="+mj-lt"/>
                <a:sym typeface="+mn-ea"/>
              </a:rPr>
              <a:t>Stakeholders</a:t>
            </a:r>
            <a:endParaRPr lang="en-IN" sz="1200" b="1"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Law Enforcement Agencies: Police and other security agencies can benefit from real-time alerts and detailed reports on suspicious activities, aiding in quicker and more informed decision-making.</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City Administration: Municipal bodies responsible for public safety and urban management can use the system to monitor and manage public spaces more effectively.</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Businesses and Institutions: Organizations can utilize the system to enhance the security of their premises, protecting employees, customers, and assets.</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General Public: Citizens benefit from a safer environment and the assurance that authorities are equipped with tools to handle potential threats efficiently.</a:t>
            </a:r>
            <a:endParaRPr lang="en-IN" sz="1200" dirty="0">
              <a:solidFill>
                <a:srgbClr val="C00000"/>
              </a:solidFill>
              <a:latin typeface="+mj-lt"/>
              <a:sym typeface="+mn-ea"/>
            </a:endParaRPr>
          </a:p>
          <a:p>
            <a:pPr indent="0" algn="l">
              <a:lnSpc>
                <a:spcPct val="100000"/>
              </a:lnSpc>
              <a:buClrTx/>
              <a:buSzTx/>
              <a:buFont typeface="Wingdings" panose="05000000000000000000" charset="0"/>
              <a:buNone/>
            </a:pPr>
            <a:r>
              <a:rPr lang="en-IN" sz="1200" b="1" dirty="0">
                <a:solidFill>
                  <a:srgbClr val="C00000"/>
                </a:solidFill>
                <a:latin typeface="+mj-lt"/>
                <a:sym typeface="+mn-ea"/>
              </a:rPr>
              <a:t>Applications</a:t>
            </a:r>
            <a:endParaRPr lang="en-IN" sz="1200" b="1"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Public Safety Monitoring: Continuous surveillance and analysis of public areas to detect and respond to crimes and unsafe situations.</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Traffic Safety Enforcement: Monitoring compliance with traffic safety regulations, such as the wearing of helmets and safety vests.</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Crowd Management: Detecting and managing overcrowding situations in public spaces, events, and transportation hubs to prevent accidents and ensure orderly conduct.</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Event Security: Enhancing security at public events by providing real-time monitoring and alerts for suspicious activities.</a:t>
            </a:r>
            <a:endParaRPr lang="en-IN" sz="1200" dirty="0">
              <a:solidFill>
                <a:srgbClr val="C00000"/>
              </a:solidFill>
              <a:latin typeface="+mj-lt"/>
              <a:sym typeface="+mn-ea"/>
            </a:endParaRPr>
          </a:p>
          <a:p>
            <a:pPr marL="171450" indent="-171450" algn="l">
              <a:lnSpc>
                <a:spcPct val="100000"/>
              </a:lnSpc>
              <a:buClrTx/>
              <a:buSzTx/>
              <a:buFont typeface="Arial" panose="020B0604020202020204" pitchFamily="34" charset="0"/>
              <a:buChar char="•"/>
            </a:pPr>
            <a:r>
              <a:rPr lang="en-IN" sz="1200" dirty="0">
                <a:solidFill>
                  <a:srgbClr val="C00000"/>
                </a:solidFill>
                <a:latin typeface="+mj-lt"/>
                <a:sym typeface="+mn-ea"/>
              </a:rPr>
              <a:t>Industrial Safety: Ensuring compliance with safety protocols in industrial settings by detecting the presence of required safety gear.</a:t>
            </a:r>
            <a:endParaRPr lang="en-IN" sz="1200" dirty="0">
              <a:solidFill>
                <a:srgbClr val="C00000"/>
              </a:solidFill>
              <a:latin typeface="+mj-lt"/>
              <a:sym typeface="+mn-ea"/>
            </a:endParaRPr>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5</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Visuals</a:t>
            </a:r>
            <a:endParaRPr lang="en-IN" altLang="en-US" dirty="0"/>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6</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pic>
        <p:nvPicPr>
          <p:cNvPr id="12" name="Content Placeholder 11"/>
          <p:cNvPicPr>
            <a:picLocks noChangeAspect="1"/>
          </p:cNvPicPr>
          <p:nvPr>
            <p:ph sz="half" idx="2"/>
          </p:nvPr>
        </p:nvPicPr>
        <p:blipFill>
          <a:blip r:embed="rId1"/>
          <a:stretch>
            <a:fillRect/>
          </a:stretch>
        </p:blipFill>
        <p:spPr>
          <a:xfrm>
            <a:off x="1354455" y="1807845"/>
            <a:ext cx="4168775" cy="2123440"/>
          </a:xfrm>
          <a:prstGeom prst="rect">
            <a:avLst/>
          </a:prstGeom>
        </p:spPr>
      </p:pic>
      <p:pic>
        <p:nvPicPr>
          <p:cNvPr id="14" name="Picture 13"/>
          <p:cNvPicPr>
            <a:picLocks noChangeAspect="1"/>
          </p:cNvPicPr>
          <p:nvPr/>
        </p:nvPicPr>
        <p:blipFill>
          <a:blip r:embed="rId2"/>
          <a:stretch>
            <a:fillRect/>
          </a:stretch>
        </p:blipFill>
        <p:spPr>
          <a:xfrm>
            <a:off x="5801360" y="1807845"/>
            <a:ext cx="4895215" cy="2235835"/>
          </a:xfrm>
          <a:prstGeom prst="rect">
            <a:avLst/>
          </a:prstGeom>
        </p:spPr>
      </p:pic>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Technology Stack</a:t>
            </a:r>
            <a:endParaRPr lang="en-IN" altLang="en-US" dirty="0"/>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6</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
        <p:nvSpPr>
          <p:cNvPr id="5" name="Text Box 4"/>
          <p:cNvSpPr txBox="1"/>
          <p:nvPr/>
        </p:nvSpPr>
        <p:spPr>
          <a:xfrm>
            <a:off x="581660" y="1247140"/>
            <a:ext cx="9865995" cy="3293745"/>
          </a:xfrm>
          <a:prstGeom prst="rect">
            <a:avLst/>
          </a:prstGeom>
          <a:noFill/>
        </p:spPr>
        <p:txBody>
          <a:bodyPr wrap="square" rtlCol="0">
            <a:noAutofit/>
          </a:bodyPr>
          <a:p>
            <a:r>
              <a:rPr lang="en-US" b="1"/>
              <a:t>Frontend:</a:t>
            </a:r>
            <a:endParaRPr lang="en-US" b="1"/>
          </a:p>
          <a:p>
            <a:endParaRPr lang="en-US"/>
          </a:p>
          <a:p>
            <a:pPr marL="285750" indent="-285750">
              <a:buFont typeface="Wingdings" panose="05000000000000000000" charset="0"/>
              <a:buChar char="q"/>
            </a:pPr>
            <a:r>
              <a:rPr lang="en-US"/>
              <a:t>HTML/CSS: For structuring and styling the user interface.</a:t>
            </a:r>
            <a:endParaRPr lang="en-US"/>
          </a:p>
          <a:p>
            <a:pPr marL="285750" indent="-285750">
              <a:buFont typeface="Wingdings" panose="05000000000000000000" charset="0"/>
              <a:buChar char="q"/>
            </a:pPr>
            <a:r>
              <a:rPr lang="en-US"/>
              <a:t>JavaScript: For interactive elements and client-side logic.</a:t>
            </a:r>
            <a:endParaRPr lang="en-US"/>
          </a:p>
          <a:p>
            <a:pPr marL="285750" indent="-285750">
              <a:buFont typeface="Wingdings" panose="05000000000000000000" charset="0"/>
              <a:buChar char="q"/>
            </a:pPr>
            <a:r>
              <a:rPr lang="en-US"/>
              <a:t>Bootstrap or similar frameworks: For responsive design and UI components.</a:t>
            </a:r>
            <a:endParaRPr lang="en-US"/>
          </a:p>
          <a:p>
            <a:endParaRPr lang="en-US"/>
          </a:p>
          <a:p>
            <a:r>
              <a:rPr lang="en-US" b="1"/>
              <a:t>Backend:</a:t>
            </a:r>
            <a:endParaRPr lang="en-US" b="1"/>
          </a:p>
          <a:p>
            <a:endParaRPr lang="en-US"/>
          </a:p>
          <a:p>
            <a:pPr marL="285750" indent="-285750">
              <a:buFont typeface="Wingdings" panose="05000000000000000000" charset="0"/>
              <a:buChar char="q"/>
            </a:pPr>
            <a:r>
              <a:rPr lang="en-US"/>
              <a:t>Python: For developing machine learning models, data processing, and backend logic.</a:t>
            </a:r>
            <a:endParaRPr lang="en-US"/>
          </a:p>
          <a:p>
            <a:pPr marL="285750" indent="-285750">
              <a:buFont typeface="Wingdings" panose="05000000000000000000" charset="0"/>
              <a:buChar char="q"/>
            </a:pPr>
            <a:r>
              <a:rPr lang="en-US"/>
              <a:t>TensorFlow or PyTorch: For building and training deep learning models.</a:t>
            </a:r>
            <a:endParaRPr lang="en-US"/>
          </a:p>
          <a:p>
            <a:pPr marL="285750" indent="-285750">
              <a:buFont typeface="Wingdings" panose="05000000000000000000" charset="0"/>
              <a:buChar char="q"/>
            </a:pPr>
            <a:r>
              <a:rPr lang="en-US"/>
              <a:t>OpenCV: For image and video processing tasks, including object detection and tracking.</a:t>
            </a:r>
            <a:endParaRPr lang="en-US"/>
          </a:p>
          <a:p>
            <a:pPr marL="285750" indent="-285750">
              <a:buFont typeface="Wingdings" panose="05000000000000000000" charset="0"/>
              <a:buChar char="q"/>
            </a:pPr>
            <a:r>
              <a:rPr lang="en-US"/>
              <a:t>Flask or Django: For developing APIs to integrate different modules and handle real-time data.</a:t>
            </a:r>
            <a:endParaRPr lang="en-US"/>
          </a:p>
          <a:p>
            <a:endParaRPr lang="en-US"/>
          </a:p>
          <a:p>
            <a:r>
              <a:rPr lang="en-US" b="1"/>
              <a:t>DevOps:</a:t>
            </a:r>
            <a:endParaRPr lang="en-US" b="1"/>
          </a:p>
          <a:p>
            <a:pPr marL="285750" indent="-285750">
              <a:buFont typeface="Wingdings" panose="05000000000000000000" charset="0"/>
              <a:buChar char="q"/>
            </a:pPr>
            <a:r>
              <a:rPr lang="en-US"/>
              <a:t>GitHub or GitLab: For version control and collaboration on codebase.</a:t>
            </a:r>
            <a:endParaRPr 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352"/>
            <a:ext cx="11292317" cy="628015"/>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IN" altLang="en-US" dirty="0"/>
              <a:t>Objectives and Scope</a:t>
            </a:r>
            <a:endParaRPr lang="en-IN" altLang="en-US" dirty="0"/>
          </a:p>
        </p:txBody>
      </p:sp>
      <p:sp>
        <p:nvSpPr>
          <p:cNvPr id="3" name="TextBox 2"/>
          <p:cNvSpPr txBox="1"/>
          <p:nvPr/>
        </p:nvSpPr>
        <p:spPr>
          <a:xfrm>
            <a:off x="356758" y="1056551"/>
            <a:ext cx="11098678" cy="3415030"/>
          </a:xfrm>
          <a:prstGeom prst="rect">
            <a:avLst/>
          </a:prstGeom>
          <a:noFill/>
        </p:spPr>
        <p:txBody>
          <a:bodyPr wrap="square" rtlCol="0">
            <a:spAutoFit/>
          </a:bodyPr>
          <a:lstStyle/>
          <a:p>
            <a:pPr marL="457200" indent="-457200" algn="l">
              <a:buFont typeface="Wingdings 2" panose="05020102010507070707" charset="0"/>
              <a:buChar char="R"/>
            </a:pPr>
            <a:r>
              <a:rPr lang="en-IN" sz="2400" dirty="0">
                <a:solidFill>
                  <a:srgbClr val="C00000"/>
                </a:solidFill>
                <a:latin typeface="+mj-lt"/>
                <a:cs typeface="Arial" panose="020B0604020202020204" pitchFamily="34" charset="0"/>
              </a:rPr>
              <a:t>Objective: </a:t>
            </a:r>
            <a:endParaRPr lang="en-IN" sz="2400" dirty="0">
              <a:solidFill>
                <a:srgbClr val="C00000"/>
              </a:solidFill>
              <a:latin typeface="+mj-lt"/>
              <a:cs typeface="Arial" panose="020B0604020202020204" pitchFamily="34" charset="0"/>
            </a:endParaRPr>
          </a:p>
          <a:p>
            <a:pPr lvl="2" indent="0" algn="l">
              <a:buFont typeface="Wingdings 2" panose="05020102010507070707" charset="0"/>
              <a:buNone/>
            </a:pPr>
            <a:r>
              <a:rPr lang="en-IN" sz="2400" dirty="0">
                <a:solidFill>
                  <a:srgbClr val="C00000"/>
                </a:solidFill>
                <a:latin typeface="+mj-lt"/>
                <a:cs typeface="Arial" panose="020B0604020202020204" pitchFamily="34" charset="0"/>
              </a:rPr>
              <a:t>To develop a comprehensive surveillance system for detecting abnormal activities and generating real-time alerts.</a:t>
            </a:r>
            <a:endParaRPr lang="en-IN" sz="2400" dirty="0">
              <a:solidFill>
                <a:srgbClr val="C00000"/>
              </a:solidFill>
              <a:latin typeface="+mj-lt"/>
              <a:cs typeface="Arial" panose="020B0604020202020204" pitchFamily="34" charset="0"/>
            </a:endParaRPr>
          </a:p>
          <a:p>
            <a:pPr marL="342900" indent="-342900" algn="l">
              <a:buFont typeface="Wingdings 2" panose="05020102010507070707" charset="0"/>
              <a:buChar char="R"/>
            </a:pPr>
            <a:r>
              <a:rPr lang="en-IN" sz="2400" dirty="0">
                <a:solidFill>
                  <a:srgbClr val="C00000"/>
                </a:solidFill>
                <a:latin typeface="+mj-lt"/>
                <a:cs typeface="Arial" panose="020B0604020202020204" pitchFamily="34" charset="0"/>
              </a:rPr>
              <a:t>Scope:</a:t>
            </a:r>
            <a:endParaRPr lang="en-IN" sz="2400" dirty="0">
              <a:solidFill>
                <a:srgbClr val="C00000"/>
              </a:solidFill>
              <a:latin typeface="+mj-lt"/>
              <a:cs typeface="Arial" panose="020B0604020202020204" pitchFamily="34" charset="0"/>
            </a:endParaRPr>
          </a:p>
          <a:p>
            <a:pPr marL="914400" lvl="1" indent="-457200" algn="l">
              <a:buFont typeface="Wingdings" panose="05000000000000000000" charset="0"/>
              <a:buChar char="o"/>
            </a:pPr>
            <a:r>
              <a:rPr lang="en-IN" sz="2400" dirty="0">
                <a:solidFill>
                  <a:srgbClr val="C00000"/>
                </a:solidFill>
                <a:latin typeface="+mj-lt"/>
                <a:cs typeface="Arial" panose="020B0604020202020204" pitchFamily="34" charset="0"/>
              </a:rPr>
              <a:t>Abnormal Activity Detection using unsupervised learning  </a:t>
            </a:r>
            <a:endParaRPr lang="en-IN" sz="2400" dirty="0">
              <a:solidFill>
                <a:srgbClr val="C00000"/>
              </a:solidFill>
              <a:latin typeface="+mj-lt"/>
              <a:cs typeface="Arial" panose="020B0604020202020204" pitchFamily="34" charset="0"/>
            </a:endParaRPr>
          </a:p>
          <a:p>
            <a:pPr marL="914400" lvl="1" indent="-457200" algn="l">
              <a:buFont typeface="Wingdings" panose="05000000000000000000" charset="0"/>
              <a:buChar char="o"/>
            </a:pPr>
            <a:r>
              <a:rPr lang="en-IN" sz="2400" dirty="0">
                <a:solidFill>
                  <a:srgbClr val="C00000"/>
                </a:solidFill>
                <a:latin typeface="+mj-lt"/>
                <a:cs typeface="Arial" panose="020B0604020202020204" pitchFamily="34" charset="0"/>
              </a:rPr>
              <a:t>Automated worforce monitoring</a:t>
            </a:r>
            <a:endParaRPr lang="en-IN" sz="2400" dirty="0">
              <a:solidFill>
                <a:srgbClr val="C00000"/>
              </a:solidFill>
              <a:latin typeface="+mj-lt"/>
              <a:cs typeface="Arial" panose="020B0604020202020204" pitchFamily="34" charset="0"/>
            </a:endParaRPr>
          </a:p>
          <a:p>
            <a:pPr marL="914400" lvl="1" indent="-457200" algn="l">
              <a:buFont typeface="Wingdings" panose="05000000000000000000" charset="0"/>
              <a:buChar char="o"/>
            </a:pPr>
            <a:r>
              <a:rPr lang="en-IN" sz="2400" dirty="0">
                <a:solidFill>
                  <a:srgbClr val="C00000"/>
                </a:solidFill>
                <a:latin typeface="+mj-lt"/>
                <a:cs typeface="Arial" panose="020B0604020202020204" pitchFamily="34" charset="0"/>
              </a:rPr>
              <a:t>Overcrowding Detection</a:t>
            </a:r>
            <a:endParaRPr lang="en-IN" sz="2400" dirty="0">
              <a:solidFill>
                <a:srgbClr val="C00000"/>
              </a:solidFill>
              <a:latin typeface="+mj-lt"/>
              <a:cs typeface="Arial" panose="020B0604020202020204" pitchFamily="34" charset="0"/>
            </a:endParaRPr>
          </a:p>
          <a:p>
            <a:pPr marL="914400" lvl="1" indent="-457200" algn="l">
              <a:buFont typeface="Wingdings" panose="05000000000000000000" charset="0"/>
              <a:buChar char="o"/>
            </a:pPr>
            <a:r>
              <a:rPr lang="en-IN" sz="2400" dirty="0">
                <a:solidFill>
                  <a:srgbClr val="C00000"/>
                </a:solidFill>
                <a:latin typeface="+mj-lt"/>
                <a:cs typeface="Arial" panose="020B0604020202020204" pitchFamily="34" charset="0"/>
              </a:rPr>
              <a:t>Object Tracking</a:t>
            </a:r>
            <a:endParaRPr lang="en-IN" sz="2400" dirty="0">
              <a:solidFill>
                <a:srgbClr val="C00000"/>
              </a:solidFill>
              <a:latin typeface="+mj-lt"/>
              <a:cs typeface="Arial" panose="020B0604020202020204" pitchFamily="34" charset="0"/>
            </a:endParaRPr>
          </a:p>
          <a:p>
            <a:pPr marL="914400" lvl="1" indent="-457200" algn="l">
              <a:buFont typeface="Wingdings" panose="05000000000000000000" charset="0"/>
              <a:buChar char="o"/>
            </a:pPr>
            <a:r>
              <a:rPr lang="en-IN" sz="2400" dirty="0">
                <a:solidFill>
                  <a:srgbClr val="C00000"/>
                </a:solidFill>
                <a:latin typeface="+mj-lt"/>
                <a:cs typeface="Arial" panose="020B0604020202020204" pitchFamily="34" charset="0"/>
              </a:rPr>
              <a:t>Integration and Real-time Alert System</a:t>
            </a:r>
            <a:endParaRPr lang="en-IN" sz="2400" dirty="0">
              <a:solidFill>
                <a:srgbClr val="C00000"/>
              </a:solidFill>
              <a:latin typeface="+mj-lt"/>
              <a:cs typeface="Arial" panose="020B0604020202020204" pitchFamily="34" charset="0"/>
            </a:endParaRPr>
          </a:p>
        </p:txBody>
      </p:sp>
      <p:sp>
        <p:nvSpPr>
          <p:cNvPr id="4" name="Oval 3"/>
          <p:cNvSpPr/>
          <p:nvPr/>
        </p:nvSpPr>
        <p:spPr>
          <a:xfrm>
            <a:off x="10580914" y="6176864"/>
            <a:ext cx="971006"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altLang="en-US" sz="1400" b="1" dirty="0">
                <a:solidFill>
                  <a:schemeClr val="bg1"/>
                </a:solidFill>
              </a:rPr>
              <a:t>7</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59603" y="196171"/>
            <a:ext cx="11292317" cy="628377"/>
          </a:xfrm>
          <a:prstGeom prst="rect">
            <a:avLst/>
          </a:prstGeom>
          <a:solidFill>
            <a:srgbClr val="AF1D4A"/>
          </a:solidFill>
        </p:spPr>
        <p:txBody>
          <a:bodyPr vert="horz" wrap="square" lIns="0" tIns="12700" rIns="0" bIns="0" rtlCol="0" anchor="ctr">
            <a:spAutoFit/>
          </a:bodyPr>
          <a:lstStyle>
            <a:lvl1pPr marL="12700">
              <a:lnSpc>
                <a:spcPct val="100000"/>
              </a:lnSpc>
              <a:spcBef>
                <a:spcPts val="100"/>
              </a:spcBef>
              <a:buNone/>
              <a:defRPr sz="4000" b="1" spc="-5">
                <a:solidFill>
                  <a:schemeClr val="bg1"/>
                </a:solidFill>
                <a:latin typeface="Arial" panose="020B0604020202020204" pitchFamily="34" charset="0"/>
                <a:ea typeface="+mj-ea"/>
                <a:cs typeface="Arial" panose="020B0604020202020204" pitchFamily="34" charset="0"/>
              </a:defRPr>
            </a:lvl1pPr>
          </a:lstStyle>
          <a:p>
            <a:pPr algn="ctr"/>
            <a:r>
              <a:rPr lang="en-US" dirty="0"/>
              <a:t>References</a:t>
            </a:r>
            <a:endParaRPr lang="en-US" dirty="0"/>
          </a:p>
        </p:txBody>
      </p:sp>
      <p:sp>
        <p:nvSpPr>
          <p:cNvPr id="3" name="Oval 2"/>
          <p:cNvSpPr/>
          <p:nvPr/>
        </p:nvSpPr>
        <p:spPr>
          <a:xfrm>
            <a:off x="10580914" y="6176864"/>
            <a:ext cx="1073021" cy="422055"/>
          </a:xfrm>
          <a:prstGeom prst="ellips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1</a:t>
            </a:r>
            <a:r>
              <a:rPr lang="en-IN" altLang="en-US" sz="1400" b="1" dirty="0">
                <a:solidFill>
                  <a:schemeClr val="bg1"/>
                </a:solidFill>
              </a:rPr>
              <a:t>4</a:t>
            </a:r>
            <a:r>
              <a:rPr lang="en-US" sz="1400" b="1" dirty="0">
                <a:solidFill>
                  <a:schemeClr val="bg1"/>
                </a:solidFill>
              </a:rPr>
              <a:t>/1</a:t>
            </a:r>
            <a:r>
              <a:rPr lang="en-IN" altLang="en-US" sz="1400" b="1" dirty="0">
                <a:solidFill>
                  <a:schemeClr val="bg1"/>
                </a:solidFill>
              </a:rPr>
              <a:t>5</a:t>
            </a:r>
            <a:endParaRPr lang="en-IN" altLang="en-US" sz="1400" b="1" dirty="0">
              <a:solidFill>
                <a:schemeClr val="bg1"/>
              </a:solidFill>
            </a:endParaRPr>
          </a:p>
        </p:txBody>
      </p:sp>
      <p:sp>
        <p:nvSpPr>
          <p:cNvPr id="5" name="Text Box 4"/>
          <p:cNvSpPr txBox="1"/>
          <p:nvPr/>
        </p:nvSpPr>
        <p:spPr>
          <a:xfrm>
            <a:off x="616585" y="1061720"/>
            <a:ext cx="10525125" cy="5396865"/>
          </a:xfrm>
          <a:prstGeom prst="rect">
            <a:avLst/>
          </a:prstGeom>
          <a:noFill/>
        </p:spPr>
        <p:txBody>
          <a:bodyPr wrap="square" rtlCol="0">
            <a:noAutofit/>
          </a:bodyPr>
          <a:p>
            <a:r>
              <a:rPr lang="en-IN" altLang="en-US"/>
              <a:t>1. Integrating Prediction and Reconstruction for Anomaly Detection, Tang, Y., Zhao, L., Zhang, S., Gong, C., Li, G. and Yang, J., 2020. Integrating prediction and reconstruction for anomaly detection. Pattern Recognition Letters, 129, pp.123-130.</a:t>
            </a:r>
            <a:endParaRPr lang="en-IN" altLang="en-US"/>
          </a:p>
          <a:p>
            <a:endParaRPr lang="en-IN" altLang="en-US"/>
          </a:p>
          <a:p>
            <a:r>
              <a:rPr lang="en-IN" altLang="en-US"/>
              <a:t>2. Abnormal Event Detection in Videos using Spatiotemporal Autoencoder, Chong, Y.S. and Tay, Y.H., 2017. Abnormal event detection in videos using spatiotemporal autoencoder. In Advances in Neural Networks-ISNN 2017: 14th International Symposium, ISNN 2017, Sapporo, Hakodate, and Muroran, Hokkaido, Japan, June 21–26, 2017, Proceedings, Part II 14 (pp. 189-196). Springer International Publishing.</a:t>
            </a:r>
            <a:endParaRPr lang="en-IN" altLang="en-US"/>
          </a:p>
          <a:p>
            <a:endParaRPr lang="en-IN" altLang="en-US"/>
          </a:p>
          <a:p>
            <a:r>
              <a:rPr lang="en-IN" altLang="en-US"/>
              <a:t>3. Two-stream deep spatial-temporal auto-encoder for surveillance video abnormal event detection, Li, T., Chen, X., Zhu, F., Zhang, Z. and Yan, H., 2021. Two-stream deep spatial-temporal auto-encoder for surveillance video abnormal event detection. Neurocomputing, 439, pp.256-270.</a:t>
            </a:r>
            <a:endParaRPr lang="en-IN" altLang="en-US"/>
          </a:p>
          <a:p>
            <a:endParaRPr lang="en-IN" altLang="en-US"/>
          </a:p>
          <a:p>
            <a:r>
              <a:rPr lang="en-IN" altLang="en-US"/>
              <a:t>4. Residual spatiotemporal autoencoder for unsupervised video anomaly detection, Deepak, K., Chandrakala, S. and Mohan, C.K., 2021. Residual spatiotemporal autoencoder for unsupervised video anomaly detection. Signal, Image and Video Processing, 15(1), pp.215-222.</a:t>
            </a:r>
            <a:endParaRPr lang="en-IN" altLang="en-US"/>
          </a:p>
          <a:p>
            <a:endParaRPr lang="en-IN" altLang="en-US"/>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2000">
        <p15:prstTrans prst="wind"/>
      </p:transition>
    </mc:Choice>
    <mc:Fallback>
      <p:transition spd="slow">
        <p:fade/>
      </p:transition>
    </mc:Fallback>
  </mc:AlternateContent>
</p:sld>
</file>

<file path=ppt/theme/theme1.xml><?xml version="1.0" encoding="utf-8"?>
<a:theme xmlns:a="http://schemas.openxmlformats.org/drawingml/2006/main" name="1_Office Theme">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Gill Sans MT">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c t : c o n t e n t T y p e S c h e m a   c t : _ = " "   m a : _ = " "   m a : c o n t e n t T y p e N a m e = " D o c u m e n t "   m a : c o n t e n t T y p e I D = " 0 x 0 1 0 1 0 0 A 2 C A 6 7 C 5 2 8 D C 2 8 4 E 8 0 7 3 5 8 0 C 9 8 E 8 5 3 9 C "   m a : c o n t e n t T y p e V e r s i o n = " 1 0 "   m a : c o n t e n t T y p e D e s c r i p t i o n = " C r e a t e   a   n e w   d o c u m e n t . "   m a : c o n t e n t T y p e S c o p e = " "   m a : v e r s i o n I D = " 1 0 7 b 6 1 5 0 4 7 e 9 3 7 6 b 6 c 5 5 e 1 e 5 a a e a d 6 3 8 "   x m l n s : c t = " h t t p : / / s c h e m a s . m i c r o s o f t . c o m / o f f i c e / 2 0 0 6 / m e t a d a t a / c o n t e n t T y p e "   x m l n s : m a = " h t t p : / / s c h e m a s . m i c r o s o f t . c o m / o f f i c e / 2 0 0 6 / m e t a d a t a / p r o p e r t i e s / m e t a A t t r i b u t e s " >  
 < x s d : s c h e m a   t a r g e t N a m e s p a c e = " h t t p : / / s c h e m a s . m i c r o s o f t . c o m / o f f i c e / 2 0 0 6 / m e t a d a t a / p r o p e r t i e s "   m a : r o o t = " t r u e "   m a : f i e l d s I D = " 5 0 8 c b e 6 b 2 b 3 f 6 7 2 b 1 2 3 4 2 e 5 6 4 1 5 e 8 4 1 d "   n s 2 : _ = " "   n s 3 : _ = " "   x m l n s : x s d = " h t t p : / / w w w . w 3 . o r g / 2 0 0 1 / X M L S c h e m a "   x m l n s : x s = " h t t p : / / w w w . w 3 . o r g / 2 0 0 1 / X M L S c h e m a "   x m l n s : p = " h t t p : / / s c h e m a s . m i c r o s o f t . c o m / o f f i c e / 2 0 0 6 / m e t a d a t a / p r o p e r t i e s "   x m l n s : n s 2 = " 0 1 0 7 a 1 1 5 - 4 6 2 3 - 4 4 8 1 - b e e e - b a f a d 1 9 9 0 0 8 b "   x m l n s : n s 3 = " 7 a 2 a 2 4 7 a - f 6 e c - 4 c 8 f - 8 3 1 4 - d 8 3 5 0 0 b 0 8 c 5 4 " >  
 < x s d : i m p o r t   n a m e s p a c e = " 0 1 0 7 a 1 1 5 - 4 6 2 3 - 4 4 8 1 - b e e e - b a f a d 1 9 9 0 0 8 b " / >  
 < x s d : i m p o r t   n a m e s p a c e = " 7 a 2 a 2 4 7 a - f 6 e c - 4 c 8 f - 8 3 1 4 - d 8 3 5 0 0 b 0 8 c 5 4 " / >  
 < x s d : e l e m e n t   n a m e = " p r o p e r t i e s " >  
 < x s d : c o m p l e x T y p e >  
 < x s d : s e q u e n c e >  
 < x s d : e l e m e n t   n a m e = " d o c u m e n t M a n a g e m e n t " >  
 < x s d : c o m p l e x T y p e >  
 < x s d : a l l >  
 < x s d : e l e m e n t   r e f = " n s 2 : M e d i a S e r v i c e M e t a d a t a "   m i n O c c u r s = " 0 " / >  
 < x s d : e l e m e n t   r e f = " n s 2 : M e d i a S e r v i c e F a s t M e t a d a t a "   m i n O c c u r s = " 0 " / >  
 < x s d : e l e m e n t   r e f = " n s 2 : M e d i a S e r v i c e A u t o T a g s "   m i n O c c u r s = " 0 " / >  
 < x s d : e l e m e n t   r e f = " n s 2 : M e d i a S e r v i c e O C R "   m i n O c c u r s = " 0 " / >  
 < x s d : e l e m e n t   r e f = " n s 2 : M e d i a S e r v i c e G e n e r a t i o n T i m e "   m i n O c c u r s = " 0 " / >  
 < x s d : e l e m e n t   r e f = " n s 2 : M e d i a S e r v i c e E v e n t H a s h C o d e "   m i n O c c u r s = " 0 " / >  
 < x s d : e l e m e n t   r e f = " n s 2 : M e d i a S e r v i c e D a t e T a k e n "   m i n O c c u r s = " 0 " / >  
 < x s d : e l e m e n t   r e f = " n s 3 : S h a r e d W i t h U s e r s "   m i n O c c u r s = " 0 " / >  
 < x s d : e l e m e n t   r e f = " n s 3 : S h a r e d W i t h D e t a i l s "   m i n O c c u r s = " 0 " / >  
 < x s d : e l e m e n t   r e f = " n s 2 : M e d i a S e r v i c e L o c a t i o n "   m i n O c c u r s = " 0 " / >  
 < / x s d : a l l >  
 < / x s d : c o m p l e x T y p e >  
 < / x s d : e l e m e n t >  
 < / x s d : s e q u e n c e >  
 < / x s d : c o m p l e x T y p e >  
 < / x s d : e l e m e n t >  
 < / x s d : s c h e m a >  
 < x s d : s c h e m a   t a r g e t N a m e s p a c e = " 0 1 0 7 a 1 1 5 - 4 6 2 3 - 4 4 8 1 - b e e e - b a f a d 1 9 9 0 0 8 b " 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A u t o T a g s "   m a : i n d e x = " 1 0 "   n i l l a b l e = " t r u e "   m a : d i s p l a y N a m e = " T a g s "   m a : i n t e r n a l N a m e = " M e d i a S e r v i c e A u t o T a g s "   m a : r e a d O n l y = " t r u e " >  
 < x s d : s i m p l e T y p e >  
 < x s d : r e s t r i c t i o n   b a s e = " d m s : T e x t " / >  
 < / x s d : s i m p l e T y p e >  
 < / x s d : e l e m e n t >  
 < x s d : e l e m e n t   n a m e = " M e d i a S e r v i c e O C R "   m a : i n d e x = " 1 1 "   n i l l a b l e = " t r u e "   m a : d i s p l a y N a m e = " E x t r a c t e d   T e x t "   m a : i n t e r n a l N a m e = " M e d i a S e r v i c e O C R "   m a : r e a d O n l y = " t r u e " >  
 < x s d : s i m p l e T y p e >  
 < x s d : r e s t r i c t i o n   b a s e = " d m s : N o t e " >  
 < x s d : m a x L e n g t h   v a l u e = " 2 5 5 " / >  
 < / x s d : r e s t r i c t i o n >  
 < / x s d : s i m p l e T y p e >  
 < / x s d : e l e m e n t >  
 < x s d : e l e m e n t   n a m e = " M e d i a S e r v i c e G e n e r a t i o n T i m e "   m a : i n d e x = " 1 2 "   n i l l a b l e = " t r u e "   m a : d i s p l a y N a m e = " M e d i a S e r v i c e G e n e r a t i o n T i m e "   m a : h i d d e n = " t r u e "   m a : i n t e r n a l N a m e = " M e d i a S e r v i c e G e n e r a t i o n T i m e "   m a : r e a d O n l y = " t r u e " >  
 < x s d : s i m p l e T y p e >  
 < x s d : r e s t r i c t i o n   b a s e = " d m s : T e x t " / >  
 < / x s d : s i m p l e T y p e >  
 < / x s d : e l e m e n t >  
 < x s d : e l e m e n t   n a m e = " M e d i a S e r v i c e E v e n t H a s h C o d e "   m a : i n d e x = " 1 3 "   n i l l a b l e = " t r u e "   m a : d i s p l a y N a m e = " M e d i a S e r v i c e E v e n t H a s h C o d e "   m a : h i d d e n = " t r u e "   m a : i n t e r n a l N a m e = " M e d i a S e r v i c e E v e n t H a s h C o d e "   m a : r e a d O n l y = " t r u e " >  
 < x s d : s i m p l e T y p e >  
 < x s d : r e s t r i c t i o n   b a s e = " d m s : T e x t " / >  
 < / x s d : s i m p l e T y p e >  
 < / x s d : e l e m e n t >  
 < x s d : e l e m e n t   n a m e = " M e d i a S e r v i c e D a t e T a k e n "   m a : i n d e x = " 1 4 "   n i l l a b l e = " t r u e "   m a : d i s p l a y N a m e = " M e d i a S e r v i c e D a t e T a k e n "   m a : h i d d e n = " t r u e "   m a : i n t e r n a l N a m e = " M e d i a S e r v i c e D a t e T a k e n "   m a : r e a d O n l y = " t r u e " >  
 < x s d : s i m p l e T y p e >  
 < x s d : r e s t r i c t i o n   b a s e = " d m s : T e x t " / >  
 < / x s d : s i m p l e T y p e >  
 < / x s d : e l e m e n t >  
 < x s d : e l e m e n t   n a m e = " M e d i a S e r v i c e L o c a t i o n "   m a : i n d e x = " 1 7 "   n i l l a b l e = " t r u e "   m a : d i s p l a y N a m e = " L o c a t i o n "   m a : i n t e r n a l N a m e = " M e d i a S e r v i c e L o c a t i o n "   m a : r e a d O n l y = " t r u e " >  
 < x s d : s i m p l e T y p e >  
 < x s d : r e s t r i c t i o n   b a s e = " d m s : T e x t " / >  
 < / x s d : s i m p l e T y p e >  
 < / x s d : e l e m e n t >  
 < / x s d : s c h e m a >  
 < x s d : s c h e m a   t a r g e t N a m e s p a c e = " 7 a 2 a 2 4 7 a - f 6 e c - 4 c 8 f - 8 3 1 4 - d 8 3 5 0 0 b 0 8 c 5 4 " 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5 " 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6 "   n i l l a b l e = " t r u e "   m a : d i s p l a y N a m e = " S h a r e d   W i t h   D e t a i l s "   m a : i n t e r n a l N a m e = " S h a r e d W i t h D e t a i l s "   m a : r e a d O n l y = " t r u e " >  
 < x s d : s i m p l e T y p e >  
 < x s d : r e s t r i c t i o n   b a s e = " d m s : N o t e " >  
 < x s d : m a x L e n g t h   v a l u e = " 2 5 5 " / >  
 < / x s d : r e s t r i c t i o n >  
 < / x s d : s i m p l e 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2.xml>��< ? m s o - c o n t e n t T y p e ? > < F o r m T e m p l a t e s   x m l n s = " h t t p : / / s c h e m a s . m i c r o s o f t . c o m / s h a r e p o i n t / v 3 / c o n t e n t t y p e / f o r m s " > < D i s p l a y > D o c u m e n t L i b r a r y F o r m < / D i s p l a y > < E d i t > D o c u m e n t L i b r a r y F o r m < / E d i t > < N e w > D o c u m e n t L i b r a r y F o r m < / N e w > < / F o r m T e m p l a t e s > 
</file>

<file path=customXml/item3.xml>��< ? x m l   v e r s i o n = " 1 . 0 " ? > < p : p r o p e r t i e s   x m l n s : p = " h t t p : / / s c h e m a s . m i c r o s o f t . c o m / o f f i c e / 2 0 0 6 / m e t a d a t a / p r o p e r t i e s "   x m l n s : x s i = " h t t p : / / w w w . w 3 . o r g / 2 0 0 1 / X M L S c h e m a - i n s t a n c e "   x m l n s : p c = " h t t p : / / s c h e m a s . m i c r o s o f t . c o m / o f f i c e / i n f o p a t h / 2 0 0 7 / P a r t n e r C o n t r o l s " > < d o c u m e n t M a n a g e m e n t / > < / p : p r o p e r t i e s > 
</file>

<file path=customXml/itemProps1.xml><?xml version="1.0" encoding="utf-8"?>
<ds:datastoreItem xmlns:ds="http://schemas.openxmlformats.org/officeDocument/2006/customXml" ds:itemID="{AA29E35A-EF86-49DD-8023-556F66FCE657}">
  <ds:schemaRefs/>
</ds:datastoreItem>
</file>

<file path=customXml/itemProps2.xml><?xml version="1.0" encoding="utf-8"?>
<ds:datastoreItem xmlns:ds="http://schemas.openxmlformats.org/officeDocument/2006/customXml" ds:itemID="{B5309BE7-B587-43F4-8592-76B39C023D29}">
  <ds:schemaRefs/>
</ds:datastoreItem>
</file>

<file path=customXml/itemProps3.xml><?xml version="1.0" encoding="utf-8"?>
<ds:datastoreItem xmlns:ds="http://schemas.openxmlformats.org/officeDocument/2006/customXml" ds:itemID="{532C674B-ACDE-455C-BA7E-ACC458E5BC04}">
  <ds:schemaRefs/>
</ds:datastoreItem>
</file>

<file path=docProps/app.xml><?xml version="1.0" encoding="utf-8"?>
<Properties xmlns="http://schemas.openxmlformats.org/officeDocument/2006/extended-properties" xmlns:vt="http://schemas.openxmlformats.org/officeDocument/2006/docPropsVTypes">
  <TotalTime>0</TotalTime>
  <Words>5761</Words>
  <Application>WPS Presentation</Application>
  <PresentationFormat>Widescreen</PresentationFormat>
  <Paragraphs>155</Paragraphs>
  <Slides>13</Slides>
  <Notes>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13</vt:i4>
      </vt:variant>
    </vt:vector>
  </HeadingPairs>
  <TitlesOfParts>
    <vt:vector size="26" baseType="lpstr">
      <vt:lpstr>Arial</vt:lpstr>
      <vt:lpstr>SimSun</vt:lpstr>
      <vt:lpstr>Wingdings</vt:lpstr>
      <vt:lpstr>Times New Roman</vt:lpstr>
      <vt:lpstr>Wingdings</vt:lpstr>
      <vt:lpstr>Wingdings 2</vt:lpstr>
      <vt:lpstr>Eras Bold ITC</vt:lpstr>
      <vt:lpstr>Yu Gothic UI Semibold</vt:lpstr>
      <vt:lpstr>Gill Sans MT</vt:lpstr>
      <vt:lpstr>Microsoft YaHei</vt:lpstr>
      <vt:lpstr>Arial Unicode MS</vt:lpstr>
      <vt:lpstr>Calibri</vt:lpstr>
      <vt:lpstr>1_Office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Introduction and Research Interest</dc:title>
  <dc:creator>AICTE</dc:creator>
  <cp:lastModifiedBy>prans</cp:lastModifiedBy>
  <cp:revision>647</cp:revision>
  <dcterms:created xsi:type="dcterms:W3CDTF">2019-07-04T04:21:00Z</dcterms:created>
  <dcterms:modified xsi:type="dcterms:W3CDTF">2024-07-12T08:45:44Z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0x010100A2CA67C528DC284E8073580C98E8539C</vt:lpwstr>
  </property>
  <property fmtid="{D5CDD505-2E9C-101B-9397-08002B2CF9AE}" pid="3" name="ICV">
    <vt:lpwstr>571072936C44442BB70EA31D67D6C73B_13</vt:lpwstr>
  </property>
  <property fmtid="{D5CDD505-2E9C-101B-9397-08002B2CF9AE}" pid="4" name="KSOProductBuildVer">
    <vt:lpwstr>1033-12.2.0.13472</vt:lpwstr>
  </property>
</Properties>
</file>