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handoutMasterIdLst>
    <p:handoutMasterId r:id="rId11"/>
  </p:handoutMasterIdLst>
  <p:sldIdLst>
    <p:sldId id="257" r:id="rId2"/>
    <p:sldId id="262" r:id="rId3"/>
    <p:sldId id="258" r:id="rId4"/>
    <p:sldId id="259" r:id="rId5"/>
    <p:sldId id="260" r:id="rId6"/>
    <p:sldId id="263" r:id="rId7"/>
    <p:sldId id="261" r:id="rId8"/>
    <p:sldId id="264" r:id="rId9"/>
  </p:sldIdLst>
  <p:sldSz cx="12192000" cy="6858000"/>
  <p:notesSz cx="6858000" cy="9144000"/>
  <p:defaultTextStyle>
    <a:defPPr rtl="0">
      <a:defRPr lang="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FE54"/>
    <a:srgbClr val="DCFF97"/>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6" autoAdjust="0"/>
  </p:normalViewPr>
  <p:slideViewPr>
    <p:cSldViewPr snapToGrid="0">
      <p:cViewPr varScale="1">
        <p:scale>
          <a:sx n="87" d="100"/>
          <a:sy n="87" d="100"/>
        </p:scale>
        <p:origin x="480" y="6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hu" dirty="0"/>
            <a:t>Requirements</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hu-HU" dirty="0"/>
            <a:t>Conduit_Project-tesztesetek.xls / REQ</a:t>
          </a:r>
          <a:endParaRPr lang="hu" dirty="0"/>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hu" dirty="0"/>
            <a:t>Manual test cases</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hu-HU" dirty="0"/>
            <a:t>Conduit_Project-tesztesetek.xls</a:t>
          </a:r>
          <a:endParaRPr lang="hu" dirty="0"/>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hu-HU" dirty="0"/>
            <a:t>Automated test cases</a:t>
          </a:r>
          <a:endParaRPr lang="hu" dirty="0"/>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algn="ctr" rtl="0"/>
          <a:r>
            <a:rPr lang="hu-HU" dirty="0"/>
            <a:t>Conduit_Project-tesztesetek.xls / Automated test </a:t>
          </a:r>
          <a:r>
            <a:rPr lang="hu-HU" dirty="0" err="1"/>
            <a:t>cases</a:t>
          </a:r>
          <a:endParaRPr lang="hu-HU" dirty="0"/>
        </a:p>
        <a:p>
          <a:pPr algn="ctr" rtl="0"/>
          <a:r>
            <a:rPr lang="en-US" b="0" i="0" dirty="0">
              <a:solidFill>
                <a:schemeClr val="tx1"/>
              </a:solidFill>
            </a:rPr>
            <a:t>Conduit_Project-auto_test_cases</a:t>
          </a:r>
          <a:r>
            <a:rPr lang="en-US" b="0" i="0">
              <a:solidFill>
                <a:schemeClr val="tx1"/>
              </a:solidFill>
            </a:rPr>
            <a:t>.pdf</a:t>
          </a:r>
          <a:endParaRPr lang="hu-HU" b="0" i="0" dirty="0">
            <a:solidFill>
              <a:schemeClr val="tx1"/>
            </a:solidFill>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dirty="0"/>
            <a:t>Requirements</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hu-HU" sz="1100" kern="1200" dirty="0"/>
            <a:t>Conduit_Project-tesztesetek.xls / REQ</a:t>
          </a:r>
          <a:endParaRPr lang="hu"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 sz="1100" kern="1200" dirty="0"/>
            <a:t>Manual test cases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hu-HU" sz="1100" kern="1200" dirty="0"/>
            <a:t>Conduit_Project-tesztesetek.xls</a:t>
          </a:r>
          <a:endParaRPr lang="hu" sz="11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hu-HU" sz="1100" kern="1200" dirty="0"/>
            <a:t>Automated test cases</a:t>
          </a:r>
          <a:endParaRPr lang="hu" sz="1100" kern="1200" dirty="0"/>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hu-HU" sz="1100" kern="1200" dirty="0"/>
            <a:t>Conduit_Project-tesztesetek.xls / Automated test </a:t>
          </a:r>
          <a:r>
            <a:rPr lang="hu-HU" sz="1100" kern="1200" dirty="0" err="1"/>
            <a:t>cases</a:t>
          </a:r>
          <a:endParaRPr lang="hu-HU" sz="1100" kern="1200" dirty="0"/>
        </a:p>
        <a:p>
          <a:pPr marL="0" lvl="0" indent="0" algn="ctr" defTabSz="488950" rtl="0">
            <a:lnSpc>
              <a:spcPct val="90000"/>
            </a:lnSpc>
            <a:spcBef>
              <a:spcPct val="0"/>
            </a:spcBef>
            <a:spcAft>
              <a:spcPct val="35000"/>
            </a:spcAft>
            <a:buNone/>
          </a:pPr>
          <a:r>
            <a:rPr lang="en-US" sz="1100" b="0" i="0" kern="1200" dirty="0">
              <a:solidFill>
                <a:schemeClr val="tx1"/>
              </a:solidFill>
            </a:rPr>
            <a:t>Conduit_Project-auto_test_cases</a:t>
          </a:r>
          <a:r>
            <a:rPr lang="en-US" sz="1100" b="0" i="0" kern="1200">
              <a:solidFill>
                <a:schemeClr val="tx1"/>
              </a:solidFill>
            </a:rPr>
            <a:t>.pdf</a:t>
          </a:r>
          <a:endParaRPr lang="hu-HU" sz="1100" b="0" i="0" kern="1200" dirty="0">
            <a:solidFill>
              <a:schemeClr val="tx1"/>
            </a:solidFill>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átum hely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5DAE62A-D99F-45E8-8F1E-8398A366C415}" type="datetime1">
              <a:rPr lang="hu-HU" smtClean="0"/>
              <a:t>2021. 09. 07.</a:t>
            </a:fld>
            <a:endParaRPr lang="en-US" dirty="0"/>
          </a:p>
        </p:txBody>
      </p:sp>
      <p:sp>
        <p:nvSpPr>
          <p:cNvPr id="4" name="Élőláb hely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Dia számának hely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dirty="0"/>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355339E-A8B3-4E96-B26A-62B98246AA83}" type="datetime1">
              <a:rPr lang="hu-HU" smtClean="0"/>
              <a:t>2021. 09. 07.</a:t>
            </a:fld>
            <a:endParaRPr lang="en-US" dirty="0"/>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
              <a:t>Mintaszöveg szerkesztése</a:t>
            </a:r>
            <a:endParaRPr lang="en-US"/>
          </a:p>
          <a:p>
            <a:pPr lvl="1" rtl="0"/>
            <a:r>
              <a:rPr lang="hu"/>
              <a:t>Második szint</a:t>
            </a:r>
          </a:p>
          <a:p>
            <a:pPr lvl="2" rtl="0"/>
            <a:r>
              <a:rPr lang="hu"/>
              <a:t>Harmadik szint</a:t>
            </a:r>
          </a:p>
          <a:p>
            <a:pPr lvl="3" rtl="0"/>
            <a:r>
              <a:rPr lang="hu"/>
              <a:t>Negyedik szint</a:t>
            </a:r>
          </a:p>
          <a:p>
            <a:pPr lvl="4" rtl="0"/>
            <a:r>
              <a:rPr lang="hu"/>
              <a:t>Ötödik szint</a:t>
            </a:r>
            <a:endParaRPr lang="en-US"/>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dirty="0"/>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átum helye 3"/>
          <p:cNvSpPr>
            <a:spLocks noGrp="1"/>
          </p:cNvSpPr>
          <p:nvPr>
            <p:ph type="dt" idx="1"/>
          </p:nvPr>
        </p:nvSpPr>
        <p:spPr/>
        <p:txBody>
          <a:bodyPr/>
          <a:lstStyle/>
          <a:p>
            <a:pPr rtl="0"/>
            <a:fld id="{E355339E-A8B3-4E96-B26A-62B98246AA83}" type="datetime1">
              <a:rPr lang="hu-HU" smtClean="0"/>
              <a:t>2021. 09. 07.</a:t>
            </a:fld>
            <a:endParaRPr lang="en-US" dirty="0"/>
          </a:p>
        </p:txBody>
      </p:sp>
      <p:sp>
        <p:nvSpPr>
          <p:cNvPr id="5" name="Dia számának helye 4"/>
          <p:cNvSpPr>
            <a:spLocks noGrp="1"/>
          </p:cNvSpPr>
          <p:nvPr>
            <p:ph type="sldNum" sz="quarter" idx="5"/>
          </p:nvPr>
        </p:nvSpPr>
        <p:spPr/>
        <p:txBody>
          <a:bodyPr/>
          <a:lstStyle/>
          <a:p>
            <a:pPr rtl="0"/>
            <a:fld id="{01B41D33-19C8-4450-B3C5-BE83E9C8F0BC}" type="slidenum">
              <a:rPr lang="en-US" smtClean="0"/>
              <a:t>6</a:t>
            </a:fld>
            <a:endParaRPr lang="en-US" dirty="0"/>
          </a:p>
        </p:txBody>
      </p:sp>
    </p:spTree>
    <p:extLst>
      <p:ext uri="{BB962C8B-B14F-4D97-AF65-F5344CB8AC3E}">
        <p14:creationId xmlns:p14="http://schemas.microsoft.com/office/powerpoint/2010/main" val="995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7" name="Téglalap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Cím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hu-HU"/>
              <a:t>Mintacím szerkesztése</a:t>
            </a:r>
            <a:endParaRPr lang="en-US" dirty="0"/>
          </a:p>
        </p:txBody>
      </p:sp>
      <p:sp>
        <p:nvSpPr>
          <p:cNvPr id="3" name="Alcím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hu-HU"/>
              <a:t>Kattintson ide az alcím mintájának szerkesztéséhez</a:t>
            </a:r>
            <a:endParaRPr lang="en-US" dirty="0"/>
          </a:p>
        </p:txBody>
      </p:sp>
      <p:sp>
        <p:nvSpPr>
          <p:cNvPr id="8" name="Dátum hely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51DBBACF-7D59-4C09-8A13-44D0181A435A}" type="datetime1">
              <a:rPr lang="hu-HU" smtClean="0"/>
              <a:t>2021. 09. 07.</a:t>
            </a:fld>
            <a:endParaRPr lang="en-US" dirty="0"/>
          </a:p>
        </p:txBody>
      </p:sp>
      <p:sp>
        <p:nvSpPr>
          <p:cNvPr id="9" name="Élőláb hely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Dia számának hely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9" name="Cím 1"/>
          <p:cNvSpPr>
            <a:spLocks noGrp="1"/>
          </p:cNvSpPr>
          <p:nvPr>
            <p:ph type="title"/>
          </p:nvPr>
        </p:nvSpPr>
        <p:spPr>
          <a:xfrm>
            <a:off x="581192" y="702156"/>
            <a:ext cx="11029616" cy="1013800"/>
          </a:xfrm>
        </p:spPr>
        <p:txBody>
          <a:bodyPr rtlCol="0"/>
          <a:lstStyle/>
          <a:p>
            <a:pPr rtl="0"/>
            <a:r>
              <a:rPr lang="hu-HU"/>
              <a:t>Mintacím szerkesztése</a:t>
            </a:r>
            <a:endParaRPr lang="en-US" dirty="0"/>
          </a:p>
        </p:txBody>
      </p:sp>
      <p:sp>
        <p:nvSpPr>
          <p:cNvPr id="3" name="Függőleges szöveg hely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Dátum helye 3"/>
          <p:cNvSpPr>
            <a:spLocks noGrp="1"/>
          </p:cNvSpPr>
          <p:nvPr>
            <p:ph type="dt" sz="half" idx="10"/>
          </p:nvPr>
        </p:nvSpPr>
        <p:spPr/>
        <p:txBody>
          <a:bodyPr rtlCol="0"/>
          <a:lstStyle/>
          <a:p>
            <a:pPr rtl="0"/>
            <a:fld id="{10126248-8C71-4D39-9544-09D417FBF935}" type="datetime1">
              <a:rPr lang="hu-HU" smtClean="0"/>
              <a:t>2021. 09. 07.</a:t>
            </a:fld>
            <a:endParaRPr lang="en-US" dirty="0"/>
          </a:p>
        </p:txBody>
      </p:sp>
      <p:sp>
        <p:nvSpPr>
          <p:cNvPr id="5" name="Élőláb helye 4"/>
          <p:cNvSpPr>
            <a:spLocks noGrp="1"/>
          </p:cNvSpPr>
          <p:nvPr>
            <p:ph type="ftr" sz="quarter" idx="11"/>
          </p:nvPr>
        </p:nvSpPr>
        <p:spPr/>
        <p:txBody>
          <a:bodyPr rtlCol="0"/>
          <a:lstStyle/>
          <a:p>
            <a:pPr rtl="0"/>
            <a:endParaRPr lang="en-US" dirty="0"/>
          </a:p>
        </p:txBody>
      </p:sp>
      <p:sp>
        <p:nvSpPr>
          <p:cNvPr id="6" name="Dia számának helye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Téglalap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Függőleges cím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hu-HU"/>
              <a:t>Mintacím szerkesztése</a:t>
            </a:r>
            <a:endParaRPr lang="en-US" dirty="0"/>
          </a:p>
        </p:txBody>
      </p:sp>
      <p:sp>
        <p:nvSpPr>
          <p:cNvPr id="3" name="Függőleges szöveg helye 2"/>
          <p:cNvSpPr>
            <a:spLocks noGrp="1"/>
          </p:cNvSpPr>
          <p:nvPr>
            <p:ph type="body" orient="vert" idx="1"/>
          </p:nvPr>
        </p:nvSpPr>
        <p:spPr>
          <a:xfrm>
            <a:off x="774923" y="863600"/>
            <a:ext cx="7161625" cy="4807326"/>
          </a:xfrm>
        </p:spPr>
        <p:txBody>
          <a:bodyPr vert="eaVert" rtlCol="0" anchor="t"/>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8" name="Téglalap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Téglalap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églalap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átum hely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72CE80B1-4D46-471D-BE8B-C33022AF0238}" type="datetime1">
              <a:rPr lang="hu-HU" smtClean="0"/>
              <a:t>2021. 09. 07.</a:t>
            </a:fld>
            <a:endParaRPr lang="en-US" dirty="0"/>
          </a:p>
        </p:txBody>
      </p:sp>
      <p:sp>
        <p:nvSpPr>
          <p:cNvPr id="12" name="Élőláb hely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Dia számának hely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581192" y="702156"/>
            <a:ext cx="11029616" cy="1188720"/>
          </a:xfrm>
        </p:spPr>
        <p:txBody>
          <a:bodyPr rtlCol="0"/>
          <a:lstStyle/>
          <a:p>
            <a:pPr rtl="0"/>
            <a:r>
              <a:rPr lang="hu-HU"/>
              <a:t>Mintacím szerkesztése</a:t>
            </a:r>
            <a:endParaRPr lang="en-US" dirty="0"/>
          </a:p>
        </p:txBody>
      </p:sp>
      <p:sp>
        <p:nvSpPr>
          <p:cNvPr id="3" name="Tartalom helye 2"/>
          <p:cNvSpPr>
            <a:spLocks noGrp="1"/>
          </p:cNvSpPr>
          <p:nvPr>
            <p:ph idx="1"/>
          </p:nvPr>
        </p:nvSpPr>
        <p:spPr>
          <a:xfrm>
            <a:off x="581192" y="2340864"/>
            <a:ext cx="11029615" cy="3634486"/>
          </a:xfrm>
        </p:spPr>
        <p:txBody>
          <a:bodyPr rtlCol="0"/>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8" name="Dátum hely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459A803-987E-4B65-903F-6E262CC9AC91}" type="datetime1">
              <a:rPr lang="hu-HU" smtClean="0"/>
              <a:t>2021. 09. 07.</a:t>
            </a:fld>
            <a:endParaRPr lang="en-US" dirty="0"/>
          </a:p>
        </p:txBody>
      </p:sp>
      <p:sp>
        <p:nvSpPr>
          <p:cNvPr id="9" name="Élőláb hely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Dia számának hely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8" name="Téglalap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Cím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hu-HU"/>
              <a:t>Mintacím szerkesztése</a:t>
            </a:r>
            <a:endParaRPr lang="en-US" dirty="0"/>
          </a:p>
        </p:txBody>
      </p:sp>
      <p:sp>
        <p:nvSpPr>
          <p:cNvPr id="3" name="Szöveg hely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hu-HU"/>
              <a:t>Mintaszöveg szerkesztése</a:t>
            </a:r>
          </a:p>
        </p:txBody>
      </p:sp>
      <p:sp>
        <p:nvSpPr>
          <p:cNvPr id="7" name="Dátum hely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7C774C0-759F-4206-9FC4-1513DC3B7B44}" type="datetime1">
              <a:rPr lang="hu-HU" smtClean="0"/>
              <a:t>2021. 09. 07.</a:t>
            </a:fld>
            <a:endParaRPr lang="en-US" dirty="0"/>
          </a:p>
        </p:txBody>
      </p:sp>
      <p:sp>
        <p:nvSpPr>
          <p:cNvPr id="9" name="Élőláb hely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Dia számának hely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ét tartalomrész">
    <p:spTree>
      <p:nvGrpSpPr>
        <p:cNvPr id="1" name=""/>
        <p:cNvGrpSpPr/>
        <p:nvPr/>
      </p:nvGrpSpPr>
      <p:grpSpPr>
        <a:xfrm>
          <a:off x="0" y="0"/>
          <a:ext cx="0" cy="0"/>
          <a:chOff x="0" y="0"/>
          <a:chExt cx="0" cy="0"/>
        </a:xfrm>
      </p:grpSpPr>
      <p:sp>
        <p:nvSpPr>
          <p:cNvPr id="2" name="Cím 1"/>
          <p:cNvSpPr>
            <a:spLocks noGrp="1"/>
          </p:cNvSpPr>
          <p:nvPr>
            <p:ph type="title"/>
          </p:nvPr>
        </p:nvSpPr>
        <p:spPr>
          <a:xfrm>
            <a:off x="581193" y="729658"/>
            <a:ext cx="11029616" cy="988332"/>
          </a:xfrm>
        </p:spPr>
        <p:txBody>
          <a:bodyPr rtlCol="0"/>
          <a:lstStyle/>
          <a:p>
            <a:pPr rtl="0"/>
            <a:r>
              <a:rPr lang="hu-HU"/>
              <a:t>Mintacím szerkesztése</a:t>
            </a:r>
            <a:endParaRPr lang="en-US" dirty="0"/>
          </a:p>
        </p:txBody>
      </p:sp>
      <p:sp>
        <p:nvSpPr>
          <p:cNvPr id="3" name="Tartalom helye 2"/>
          <p:cNvSpPr>
            <a:spLocks noGrp="1"/>
          </p:cNvSpPr>
          <p:nvPr>
            <p:ph sz="half" idx="1"/>
          </p:nvPr>
        </p:nvSpPr>
        <p:spPr>
          <a:xfrm>
            <a:off x="581193" y="2228003"/>
            <a:ext cx="5194767" cy="3633047"/>
          </a:xfrm>
        </p:spPr>
        <p:txBody>
          <a:bodyPr rtlCol="0">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Tartalom helye 3"/>
          <p:cNvSpPr>
            <a:spLocks noGrp="1"/>
          </p:cNvSpPr>
          <p:nvPr>
            <p:ph sz="half" idx="2"/>
          </p:nvPr>
        </p:nvSpPr>
        <p:spPr>
          <a:xfrm>
            <a:off x="6416039" y="2228003"/>
            <a:ext cx="5194769" cy="3633047"/>
          </a:xfrm>
        </p:spPr>
        <p:txBody>
          <a:bodyPr rtlCol="0">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5" name="Dátum helye 4"/>
          <p:cNvSpPr>
            <a:spLocks noGrp="1"/>
          </p:cNvSpPr>
          <p:nvPr>
            <p:ph type="dt" sz="half" idx="10"/>
          </p:nvPr>
        </p:nvSpPr>
        <p:spPr/>
        <p:txBody>
          <a:bodyPr rtlCol="0"/>
          <a:lstStyle/>
          <a:p>
            <a:pPr rtl="0"/>
            <a:fld id="{42E7CE26-0F92-425F-AAE2-085FB7D31021}" type="datetime1">
              <a:rPr lang="hu-HU" smtClean="0"/>
              <a:t>2021. 09. 07.</a:t>
            </a:fld>
            <a:endParaRPr lang="en-US" dirty="0"/>
          </a:p>
        </p:txBody>
      </p:sp>
      <p:sp>
        <p:nvSpPr>
          <p:cNvPr id="6" name="Élőláb helye 5"/>
          <p:cNvSpPr>
            <a:spLocks noGrp="1"/>
          </p:cNvSpPr>
          <p:nvPr>
            <p:ph type="ftr" sz="quarter" idx="11"/>
          </p:nvPr>
        </p:nvSpPr>
        <p:spPr/>
        <p:txBody>
          <a:bodyPr rtlCol="0"/>
          <a:lstStyle/>
          <a:p>
            <a:pPr rtl="0"/>
            <a:endParaRPr lang="en-US" dirty="0"/>
          </a:p>
        </p:txBody>
      </p:sp>
      <p:sp>
        <p:nvSpPr>
          <p:cNvPr id="7" name="Dia számának hely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Összehasonlítás">
    <p:spTree>
      <p:nvGrpSpPr>
        <p:cNvPr id="1" name=""/>
        <p:cNvGrpSpPr/>
        <p:nvPr/>
      </p:nvGrpSpPr>
      <p:grpSpPr>
        <a:xfrm>
          <a:off x="0" y="0"/>
          <a:ext cx="0" cy="0"/>
          <a:chOff x="0" y="0"/>
          <a:chExt cx="0" cy="0"/>
        </a:xfrm>
      </p:grpSpPr>
      <p:sp>
        <p:nvSpPr>
          <p:cNvPr id="12" name="Cím 1"/>
          <p:cNvSpPr>
            <a:spLocks noGrp="1"/>
          </p:cNvSpPr>
          <p:nvPr>
            <p:ph type="title"/>
          </p:nvPr>
        </p:nvSpPr>
        <p:spPr>
          <a:xfrm>
            <a:off x="581193" y="729658"/>
            <a:ext cx="11029616" cy="988332"/>
          </a:xfrm>
        </p:spPr>
        <p:txBody>
          <a:bodyPr rtlCol="0"/>
          <a:lstStyle/>
          <a:p>
            <a:pPr rtl="0"/>
            <a:r>
              <a:rPr lang="hu-HU"/>
              <a:t>Mintacím szerkesztése</a:t>
            </a:r>
            <a:endParaRPr lang="en-US" dirty="0"/>
          </a:p>
        </p:txBody>
      </p:sp>
      <p:sp>
        <p:nvSpPr>
          <p:cNvPr id="3" name="Szöveg hely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a:t>Mintaszöveg szerkesztése</a:t>
            </a:r>
          </a:p>
        </p:txBody>
      </p:sp>
      <p:sp>
        <p:nvSpPr>
          <p:cNvPr id="4" name="Tartalom helye 3"/>
          <p:cNvSpPr>
            <a:spLocks noGrp="1"/>
          </p:cNvSpPr>
          <p:nvPr>
            <p:ph sz="half" idx="2"/>
          </p:nvPr>
        </p:nvSpPr>
        <p:spPr>
          <a:xfrm>
            <a:off x="581194" y="2926052"/>
            <a:ext cx="5194766" cy="2934999"/>
          </a:xfrm>
        </p:spPr>
        <p:txBody>
          <a:bodyPr rtlCol="0" anchor="t">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5" name="Szöveg helye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hu-HU"/>
              <a:t>Mintaszöveg szerkesztése</a:t>
            </a:r>
          </a:p>
        </p:txBody>
      </p:sp>
      <p:sp>
        <p:nvSpPr>
          <p:cNvPr id="6" name="Tartalom helye 5"/>
          <p:cNvSpPr>
            <a:spLocks noGrp="1"/>
          </p:cNvSpPr>
          <p:nvPr>
            <p:ph sz="quarter" idx="4"/>
          </p:nvPr>
        </p:nvSpPr>
        <p:spPr>
          <a:xfrm>
            <a:off x="6416037" y="2926052"/>
            <a:ext cx="5194771" cy="2934999"/>
          </a:xfrm>
        </p:spPr>
        <p:txBody>
          <a:bodyPr rtlCol="0" anchor="t">
            <a:normAutofit/>
          </a:body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7" name="Dátum helye 6"/>
          <p:cNvSpPr>
            <a:spLocks noGrp="1"/>
          </p:cNvSpPr>
          <p:nvPr>
            <p:ph type="dt" sz="half" idx="10"/>
          </p:nvPr>
        </p:nvSpPr>
        <p:spPr/>
        <p:txBody>
          <a:bodyPr rtlCol="0"/>
          <a:lstStyle/>
          <a:p>
            <a:pPr rtl="0"/>
            <a:fld id="{8D990B8C-6534-442D-A364-CFA264F82568}" type="datetime1">
              <a:rPr lang="hu-HU" smtClean="0"/>
              <a:t>2021. 09. 07.</a:t>
            </a:fld>
            <a:endParaRPr lang="en-US" dirty="0"/>
          </a:p>
        </p:txBody>
      </p:sp>
      <p:sp>
        <p:nvSpPr>
          <p:cNvPr id="8" name="Élőláb helye 7"/>
          <p:cNvSpPr>
            <a:spLocks noGrp="1"/>
          </p:cNvSpPr>
          <p:nvPr>
            <p:ph type="ftr" sz="quarter" idx="11"/>
          </p:nvPr>
        </p:nvSpPr>
        <p:spPr/>
        <p:txBody>
          <a:bodyPr rtlCol="0"/>
          <a:lstStyle/>
          <a:p>
            <a:pPr rtl="0"/>
            <a:endParaRPr lang="en-US" dirty="0"/>
          </a:p>
        </p:txBody>
      </p:sp>
      <p:sp>
        <p:nvSpPr>
          <p:cNvPr id="9" name="Dia számának helye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8" name="Cím 1"/>
          <p:cNvSpPr>
            <a:spLocks noGrp="1"/>
          </p:cNvSpPr>
          <p:nvPr>
            <p:ph type="title"/>
          </p:nvPr>
        </p:nvSpPr>
        <p:spPr>
          <a:xfrm>
            <a:off x="575894" y="729658"/>
            <a:ext cx="11029616" cy="988332"/>
          </a:xfrm>
        </p:spPr>
        <p:txBody>
          <a:bodyPr rtlCol="0"/>
          <a:lstStyle/>
          <a:p>
            <a:pPr rtl="0"/>
            <a:r>
              <a:rPr lang="hu-HU"/>
              <a:t>Mintacím szerkesztése</a:t>
            </a:r>
            <a:endParaRPr lang="en-US" dirty="0"/>
          </a:p>
        </p:txBody>
      </p:sp>
      <p:sp>
        <p:nvSpPr>
          <p:cNvPr id="3" name="Dátum helye 2"/>
          <p:cNvSpPr>
            <a:spLocks noGrp="1"/>
          </p:cNvSpPr>
          <p:nvPr>
            <p:ph type="dt" sz="half" idx="10"/>
          </p:nvPr>
        </p:nvSpPr>
        <p:spPr/>
        <p:txBody>
          <a:bodyPr rtlCol="0"/>
          <a:lstStyle/>
          <a:p>
            <a:pPr rtl="0"/>
            <a:fld id="{566D24DE-5611-49D0-ACEB-A949B958932D}" type="datetime1">
              <a:rPr lang="hu-HU" smtClean="0"/>
              <a:t>2021. 09. 07.</a:t>
            </a:fld>
            <a:endParaRPr lang="en-US" dirty="0"/>
          </a:p>
        </p:txBody>
      </p:sp>
      <p:sp>
        <p:nvSpPr>
          <p:cNvPr id="4" name="Élőláb helye 3"/>
          <p:cNvSpPr>
            <a:spLocks noGrp="1"/>
          </p:cNvSpPr>
          <p:nvPr>
            <p:ph type="ftr" sz="quarter" idx="11"/>
          </p:nvPr>
        </p:nvSpPr>
        <p:spPr/>
        <p:txBody>
          <a:bodyPr rtlCol="0"/>
          <a:lstStyle/>
          <a:p>
            <a:pPr rtl="0"/>
            <a:endParaRPr lang="en-US" dirty="0"/>
          </a:p>
        </p:txBody>
      </p:sp>
      <p:sp>
        <p:nvSpPr>
          <p:cNvPr id="5" name="Dia számának helye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rtlCol="0"/>
          <a:lstStyle/>
          <a:p>
            <a:pPr rtl="0"/>
            <a:fld id="{6BDEA2F1-37BA-48B0-AC94-A709473EDAF5}" type="datetime1">
              <a:rPr lang="hu-HU" smtClean="0"/>
              <a:t>2021. 09. 07.</a:t>
            </a:fld>
            <a:endParaRPr lang="en-US" dirty="0"/>
          </a:p>
        </p:txBody>
      </p:sp>
      <p:sp>
        <p:nvSpPr>
          <p:cNvPr id="3" name="Élőláb helye 2"/>
          <p:cNvSpPr>
            <a:spLocks noGrp="1"/>
          </p:cNvSpPr>
          <p:nvPr>
            <p:ph type="ftr" sz="quarter" idx="11"/>
          </p:nvPr>
        </p:nvSpPr>
        <p:spPr/>
        <p:txBody>
          <a:bodyPr rtlCol="0"/>
          <a:lstStyle/>
          <a:p>
            <a:pPr rtl="0"/>
            <a:endParaRPr lang="en-US" dirty="0"/>
          </a:p>
        </p:txBody>
      </p:sp>
      <p:sp>
        <p:nvSpPr>
          <p:cNvPr id="4" name="Dia számának helye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9" name="Téglalap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Cím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hu-HU"/>
              <a:t>Mintacím szerkesztése</a:t>
            </a:r>
            <a:endParaRPr lang="en-US" dirty="0"/>
          </a:p>
        </p:txBody>
      </p:sp>
      <p:sp>
        <p:nvSpPr>
          <p:cNvPr id="3" name="Tartalom helye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hu-HU"/>
              <a:t>Mintaszöveg szerkesztése</a:t>
            </a:r>
          </a:p>
          <a:p>
            <a:pPr lvl="1" rtl="0"/>
            <a:r>
              <a:rPr lang="hu-HU"/>
              <a:t>Második szint</a:t>
            </a:r>
          </a:p>
          <a:p>
            <a:pPr lvl="2" rtl="0"/>
            <a:r>
              <a:rPr lang="hu-HU"/>
              <a:t>Harmadik szint</a:t>
            </a:r>
          </a:p>
          <a:p>
            <a:pPr lvl="3" rtl="0"/>
            <a:r>
              <a:rPr lang="hu-HU"/>
              <a:t>Negyedik szint</a:t>
            </a:r>
          </a:p>
          <a:p>
            <a:pPr lvl="4" rtl="0"/>
            <a:r>
              <a:rPr lang="hu-HU"/>
              <a:t>Ötödik szint</a:t>
            </a:r>
            <a:endParaRPr lang="en-US" dirty="0"/>
          </a:p>
        </p:txBody>
      </p:sp>
      <p:sp>
        <p:nvSpPr>
          <p:cNvPr id="4" name="Szöveg hely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
        <p:nvSpPr>
          <p:cNvPr id="8" name="Dátum hely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8E36CDD0-238B-4F40-902D-B0ABB84BD03D}" type="datetime1">
              <a:rPr lang="hu-HU" smtClean="0"/>
              <a:t>2021. 09. 07.</a:t>
            </a:fld>
            <a:endParaRPr lang="en-US" dirty="0"/>
          </a:p>
        </p:txBody>
      </p:sp>
      <p:sp>
        <p:nvSpPr>
          <p:cNvPr id="10" name="Élőláb hely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Dia számának hely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hu-HU"/>
              <a:t>Mintacím szerkesztése</a:t>
            </a:r>
            <a:endParaRPr lang="en-US" dirty="0"/>
          </a:p>
        </p:txBody>
      </p:sp>
      <p:sp>
        <p:nvSpPr>
          <p:cNvPr id="3" name="Kép helyőrzőj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hu-HU" dirty="0"/>
              <a:t>Kép beszúrásához kattintson az ikonra</a:t>
            </a:r>
            <a:endParaRPr lang="en-US" dirty="0"/>
          </a:p>
        </p:txBody>
      </p:sp>
      <p:sp>
        <p:nvSpPr>
          <p:cNvPr id="4" name="Szöveg hely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hu-HU"/>
              <a:t>Mintaszöveg szerkesztése</a:t>
            </a:r>
          </a:p>
        </p:txBody>
      </p:sp>
      <p:sp>
        <p:nvSpPr>
          <p:cNvPr id="5" name="Dátum helye 4"/>
          <p:cNvSpPr>
            <a:spLocks noGrp="1"/>
          </p:cNvSpPr>
          <p:nvPr>
            <p:ph type="dt" sz="half" idx="10"/>
          </p:nvPr>
        </p:nvSpPr>
        <p:spPr/>
        <p:txBody>
          <a:bodyPr rtlCol="0"/>
          <a:lstStyle/>
          <a:p>
            <a:pPr rtl="0"/>
            <a:fld id="{E050160C-9879-40AE-A525-CEAF600ABAE0}" type="datetime1">
              <a:rPr lang="hu-HU" smtClean="0"/>
              <a:t>2021. 09. 07.</a:t>
            </a:fld>
            <a:endParaRPr lang="en-US" dirty="0"/>
          </a:p>
        </p:txBody>
      </p:sp>
      <p:sp>
        <p:nvSpPr>
          <p:cNvPr id="6" name="Élőláb helye 5"/>
          <p:cNvSpPr>
            <a:spLocks noGrp="1"/>
          </p:cNvSpPr>
          <p:nvPr>
            <p:ph type="ftr" sz="quarter" idx="11"/>
          </p:nvPr>
        </p:nvSpPr>
        <p:spPr/>
        <p:txBody>
          <a:bodyPr rtlCol="0"/>
          <a:lstStyle/>
          <a:p>
            <a:pPr algn="l" rtl="0"/>
            <a:endParaRPr lang="en-US" dirty="0"/>
          </a:p>
        </p:txBody>
      </p:sp>
      <p:sp>
        <p:nvSpPr>
          <p:cNvPr id="7" name="Dia számának hely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hu"/>
              <a:t>Mintacím stílusának szerkesztése</a:t>
            </a:r>
            <a:endParaRPr lang="en-US" dirty="0"/>
          </a:p>
        </p:txBody>
      </p:sp>
      <p:sp>
        <p:nvSpPr>
          <p:cNvPr id="3" name="Szöveg hely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hu"/>
              <a:t>Mintaszöveg szerkesztése</a:t>
            </a:r>
          </a:p>
          <a:p>
            <a:pPr lvl="1" rtl="0"/>
            <a:r>
              <a:rPr lang="hu"/>
              <a:t>Második szint</a:t>
            </a:r>
          </a:p>
          <a:p>
            <a:pPr lvl="2" rtl="0"/>
            <a:r>
              <a:rPr lang="hu"/>
              <a:t>Harmadik szint</a:t>
            </a:r>
          </a:p>
          <a:p>
            <a:pPr lvl="3" rtl="0"/>
            <a:r>
              <a:rPr lang="hu"/>
              <a:t>Negyedik szint</a:t>
            </a:r>
          </a:p>
          <a:p>
            <a:pPr lvl="4" rtl="0"/>
            <a:r>
              <a:rPr lang="hu"/>
              <a:t>Ötödik szint</a:t>
            </a:r>
            <a:endParaRPr lang="en-US" dirty="0"/>
          </a:p>
        </p:txBody>
      </p:sp>
      <p:sp>
        <p:nvSpPr>
          <p:cNvPr id="4" name="Dátum hely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73467763-A444-456E-9B90-780721D4CC30}" type="datetime1">
              <a:rPr lang="hu-HU" smtClean="0"/>
              <a:t>2021. 09. 07.</a:t>
            </a:fld>
            <a:endParaRPr lang="en-US" dirty="0"/>
          </a:p>
        </p:txBody>
      </p:sp>
      <p:sp>
        <p:nvSpPr>
          <p:cNvPr id="5" name="Élőláb hely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Dia számának hely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Téglalap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Téglalap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Téglalap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animalsavebebe@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jozsa/conduit" TargetMode="External"/><Relationship Id="rId7" Type="http://schemas.openxmlformats.org/officeDocument/2006/relationships/hyperlink" Target="https://bebe-ops.github.io/conduit/" TargetMode="External"/><Relationship Id="rId2" Type="http://schemas.openxmlformats.org/officeDocument/2006/relationships/hyperlink" Target="https://github.com/Bebe-ops/conduit/tree/master/testproject/pytests" TargetMode="External"/><Relationship Id="rId1" Type="http://schemas.openxmlformats.org/officeDocument/2006/relationships/slideLayout" Target="../slideLayouts/slideLayout2.xml"/><Relationship Id="rId6" Type="http://schemas.openxmlformats.org/officeDocument/2006/relationships/hyperlink" Target="https://github.com/Bebe-ops/conduit/actions/runs/1139703949" TargetMode="External"/><Relationship Id="rId5" Type="http://schemas.openxmlformats.org/officeDocument/2006/relationships/hyperlink" Target="https://github.com/Bebe-ops/conduit/blob/master/docs/testcases/Conduit_Project-tesztesetek.xls" TargetMode="External"/><Relationship Id="rId4" Type="http://schemas.openxmlformats.org/officeDocument/2006/relationships/hyperlink" Target="https://github.com/tjozsa/conduit/blob/master/README.m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ebe-ops/conduit/actions/runs/1139703949"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ebe-ops.github.io/condu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Téglalap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Cím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hu" dirty="0"/>
              <a:t>CONDUIT Blogging APP</a:t>
            </a:r>
            <a:br>
              <a:rPr lang="hu" dirty="0"/>
            </a:br>
            <a:r>
              <a:rPr lang="hu" sz="1400" dirty="0"/>
              <a:t>Felület tesztelési projekt</a:t>
            </a:r>
            <a:br>
              <a:rPr lang="hu" sz="1400" dirty="0"/>
            </a:br>
            <a:r>
              <a:rPr lang="hu" sz="1400" dirty="0"/>
              <a:t>Szokol Bernadett </a:t>
            </a:r>
            <a:r>
              <a:rPr lang="hu" sz="1400" cap="none" dirty="0">
                <a:solidFill>
                  <a:srgbClr val="0070C0"/>
                </a:solidFill>
                <a:latin typeface="Arial" panose="020B0604020202020204" pitchFamily="34" charset="0"/>
                <a:cs typeface="Arial" panose="020B0604020202020204" pitchFamily="34" charset="0"/>
                <a:hlinkClick r:id="rId2"/>
              </a:rPr>
              <a:t>animalsavebebe@gmail.com</a:t>
            </a:r>
            <a:endParaRPr lang="hu" sz="1400" dirty="0">
              <a:solidFill>
                <a:srgbClr val="0070C0"/>
              </a:solidFill>
              <a:latin typeface="Arial" panose="020B0604020202020204" pitchFamily="34" charset="0"/>
              <a:cs typeface="Arial" panose="020B0604020202020204" pitchFamily="34" charset="0"/>
            </a:endParaRPr>
          </a:p>
        </p:txBody>
      </p:sp>
      <p:sp>
        <p:nvSpPr>
          <p:cNvPr id="3" name="Alcím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hu-HU" b="0" i="0" dirty="0">
                <a:effectLst/>
                <a:latin typeface="Arial" panose="020B0604020202020204" pitchFamily="34" charset="0"/>
              </a:rPr>
              <a:t>Junior automatizált tesztelő szakirány – Vizsgaremek védé</a:t>
            </a:r>
            <a:r>
              <a:rPr lang="hu" b="0" i="0" dirty="0">
                <a:effectLst/>
                <a:latin typeface="Arial" panose="020B0604020202020204" pitchFamily="34" charset="0"/>
              </a:rPr>
              <a:t>S</a:t>
            </a:r>
          </a:p>
          <a:p>
            <a:pPr rtl="0"/>
            <a:endParaRPr lang="hu" dirty="0"/>
          </a:p>
        </p:txBody>
      </p:sp>
      <p:sp>
        <p:nvSpPr>
          <p:cNvPr id="20" name="Téglalap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Téglalap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Téglalap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Kép 5" descr="Egy embléma közelképe&#10;&#10;Automatikusan létrehozott leírás">
            <a:extLst>
              <a:ext uri="{FF2B5EF4-FFF2-40B4-BE49-F238E27FC236}">
                <a16:creationId xmlns:a16="http://schemas.microsoft.com/office/drawing/2014/main" id="{F1A8C364-94D4-4630-BAD0-78722F347055}"/>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FCE51139-CAE4-478B-B529-99288B90DAC4}"/>
              </a:ext>
            </a:extLst>
          </p:cNvPr>
          <p:cNvSpPr>
            <a:spLocks noGrp="1"/>
          </p:cNvSpPr>
          <p:nvPr>
            <p:ph type="dt" sz="half" idx="10"/>
          </p:nvPr>
        </p:nvSpPr>
        <p:spPr/>
        <p:txBody>
          <a:bodyPr/>
          <a:lstStyle/>
          <a:p>
            <a:pPr rtl="0"/>
            <a:fld id="{6BDEA2F1-37BA-48B0-AC94-A709473EDAF5}" type="datetime1">
              <a:rPr lang="hu-HU" smtClean="0"/>
              <a:t>2021. 09. 07.</a:t>
            </a:fld>
            <a:endParaRPr lang="en-US" dirty="0"/>
          </a:p>
        </p:txBody>
      </p:sp>
      <p:pic>
        <p:nvPicPr>
          <p:cNvPr id="4" name="Kép 3">
            <a:extLst>
              <a:ext uri="{FF2B5EF4-FFF2-40B4-BE49-F238E27FC236}">
                <a16:creationId xmlns:a16="http://schemas.microsoft.com/office/drawing/2014/main" id="{D84E4735-B39B-486D-944D-88DAB5C70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88" y="723800"/>
            <a:ext cx="10648424" cy="5989738"/>
          </a:xfrm>
          <a:prstGeom prst="rect">
            <a:avLst/>
          </a:prstGeom>
        </p:spPr>
      </p:pic>
    </p:spTree>
    <p:extLst>
      <p:ext uri="{BB962C8B-B14F-4D97-AF65-F5344CB8AC3E}">
        <p14:creationId xmlns:p14="http://schemas.microsoft.com/office/powerpoint/2010/main" val="994687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hu" dirty="0"/>
              <a:t>Folyamat</a:t>
            </a:r>
          </a:p>
        </p:txBody>
      </p:sp>
      <p:graphicFrame>
        <p:nvGraphicFramePr>
          <p:cNvPr id="4" name="Tartalom helye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647258310"/>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CC2FF5-A016-436F-B903-EBA385AAD83D}"/>
              </a:ext>
            </a:extLst>
          </p:cNvPr>
          <p:cNvSpPr>
            <a:spLocks noGrp="1"/>
          </p:cNvSpPr>
          <p:nvPr>
            <p:ph type="title"/>
          </p:nvPr>
        </p:nvSpPr>
        <p:spPr>
          <a:xfrm>
            <a:off x="369116" y="559911"/>
            <a:ext cx="11241692" cy="365125"/>
          </a:xfrm>
        </p:spPr>
        <p:txBody>
          <a:bodyPr>
            <a:normAutofit fontScale="90000"/>
          </a:bodyPr>
          <a:lstStyle/>
          <a:p>
            <a:r>
              <a:rPr lang="hu-HU" sz="2000" dirty="0"/>
              <a:t>Test cases</a:t>
            </a:r>
          </a:p>
        </p:txBody>
      </p:sp>
      <p:sp>
        <p:nvSpPr>
          <p:cNvPr id="4" name="Dátum helye 3">
            <a:extLst>
              <a:ext uri="{FF2B5EF4-FFF2-40B4-BE49-F238E27FC236}">
                <a16:creationId xmlns:a16="http://schemas.microsoft.com/office/drawing/2014/main" id="{B05C18A9-868A-473F-9CDE-064B0EB6A088}"/>
              </a:ext>
            </a:extLst>
          </p:cNvPr>
          <p:cNvSpPr>
            <a:spLocks noGrp="1"/>
          </p:cNvSpPr>
          <p:nvPr>
            <p:ph type="dt" sz="half" idx="10"/>
          </p:nvPr>
        </p:nvSpPr>
        <p:spPr/>
        <p:txBody>
          <a:bodyPr/>
          <a:lstStyle/>
          <a:p>
            <a:pPr rtl="0"/>
            <a:r>
              <a:rPr lang="hu-HU" dirty="0"/>
              <a:t>2021.08.03</a:t>
            </a:r>
            <a:endParaRPr lang="en-US" dirty="0"/>
          </a:p>
        </p:txBody>
      </p:sp>
      <p:graphicFrame>
        <p:nvGraphicFramePr>
          <p:cNvPr id="11" name="Tartalom helye 10">
            <a:extLst>
              <a:ext uri="{FF2B5EF4-FFF2-40B4-BE49-F238E27FC236}">
                <a16:creationId xmlns:a16="http://schemas.microsoft.com/office/drawing/2014/main" id="{1D6832C6-AAE4-41FD-8845-1FC1FA53FF90}"/>
              </a:ext>
            </a:extLst>
          </p:cNvPr>
          <p:cNvGraphicFramePr>
            <a:graphicFrameLocks noGrp="1"/>
          </p:cNvGraphicFramePr>
          <p:nvPr>
            <p:ph idx="1"/>
            <p:extLst>
              <p:ext uri="{D42A27DB-BD31-4B8C-83A1-F6EECF244321}">
                <p14:modId xmlns:p14="http://schemas.microsoft.com/office/powerpoint/2010/main" val="1732018486"/>
              </p:ext>
            </p:extLst>
          </p:nvPr>
        </p:nvGraphicFramePr>
        <p:xfrm>
          <a:off x="469783" y="925036"/>
          <a:ext cx="11141024" cy="5629910"/>
        </p:xfrm>
        <a:graphic>
          <a:graphicData uri="http://schemas.openxmlformats.org/drawingml/2006/table">
            <a:tbl>
              <a:tblPr/>
              <a:tblGrid>
                <a:gridCol w="1206617">
                  <a:extLst>
                    <a:ext uri="{9D8B030D-6E8A-4147-A177-3AD203B41FA5}">
                      <a16:colId xmlns:a16="http://schemas.microsoft.com/office/drawing/2014/main" val="3039456108"/>
                    </a:ext>
                  </a:extLst>
                </a:gridCol>
                <a:gridCol w="2874818">
                  <a:extLst>
                    <a:ext uri="{9D8B030D-6E8A-4147-A177-3AD203B41FA5}">
                      <a16:colId xmlns:a16="http://schemas.microsoft.com/office/drawing/2014/main" val="1986488254"/>
                    </a:ext>
                  </a:extLst>
                </a:gridCol>
                <a:gridCol w="1627909">
                  <a:extLst>
                    <a:ext uri="{9D8B030D-6E8A-4147-A177-3AD203B41FA5}">
                      <a16:colId xmlns:a16="http://schemas.microsoft.com/office/drawing/2014/main" val="2456876227"/>
                    </a:ext>
                  </a:extLst>
                </a:gridCol>
                <a:gridCol w="1699953">
                  <a:extLst>
                    <a:ext uri="{9D8B030D-6E8A-4147-A177-3AD203B41FA5}">
                      <a16:colId xmlns:a16="http://schemas.microsoft.com/office/drawing/2014/main" val="4181515205"/>
                    </a:ext>
                  </a:extLst>
                </a:gridCol>
                <a:gridCol w="3731727">
                  <a:extLst>
                    <a:ext uri="{9D8B030D-6E8A-4147-A177-3AD203B41FA5}">
                      <a16:colId xmlns:a16="http://schemas.microsoft.com/office/drawing/2014/main" val="2054946181"/>
                    </a:ext>
                  </a:extLst>
                </a:gridCol>
              </a:tblGrid>
              <a:tr h="328871">
                <a:tc>
                  <a:txBody>
                    <a:bodyPr/>
                    <a:lstStyle/>
                    <a:p>
                      <a:pPr algn="ctr" fontAlgn="b"/>
                      <a:r>
                        <a:rPr lang="hu-HU" sz="900" b="0" i="0" u="none" strike="noStrike" dirty="0">
                          <a:solidFill>
                            <a:srgbClr val="FFFFFF"/>
                          </a:solidFill>
                          <a:effectLst/>
                          <a:latin typeface="Arial" panose="020B0604020202020204" pitchFamily="34" charset="0"/>
                        </a:rPr>
                        <a:t>Manuális teszt azonosító</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14141"/>
                    </a:solidFill>
                  </a:tcPr>
                </a:tc>
                <a:tc>
                  <a:txBody>
                    <a:bodyPr/>
                    <a:lstStyle/>
                    <a:p>
                      <a:pPr algn="ctr" fontAlgn="b"/>
                      <a:r>
                        <a:rPr lang="hu-HU" sz="900" b="0" i="0" u="none" strike="noStrike">
                          <a:solidFill>
                            <a:srgbClr val="FFFFFF"/>
                          </a:solidFill>
                          <a:effectLst/>
                          <a:latin typeface="Arial" panose="020B0604020202020204" pitchFamily="34" charset="0"/>
                        </a:rPr>
                        <a:t>Leírás</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14141"/>
                    </a:solidFill>
                  </a:tcPr>
                </a:tc>
                <a:tc>
                  <a:txBody>
                    <a:bodyPr/>
                    <a:lstStyle/>
                    <a:p>
                      <a:pPr algn="ctr" fontAlgn="b"/>
                      <a:r>
                        <a:rPr lang="hu-HU" sz="900" b="0" i="0" u="none" strike="noStrike" dirty="0">
                          <a:solidFill>
                            <a:srgbClr val="FFFFFF"/>
                          </a:solidFill>
                          <a:effectLst/>
                          <a:latin typeface="Arial" panose="020B0604020202020204" pitchFamily="34" charset="0"/>
                        </a:rPr>
                        <a:t>Automatizált teszt azonosító</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14141"/>
                    </a:solidFill>
                  </a:tcPr>
                </a:tc>
                <a:tc>
                  <a:txBody>
                    <a:bodyPr/>
                    <a:lstStyle/>
                    <a:p>
                      <a:pPr algn="ctr" fontAlgn="b"/>
                      <a:r>
                        <a:rPr lang="hu-HU" sz="900" b="0" i="0" u="none" strike="noStrike" dirty="0">
                          <a:solidFill>
                            <a:srgbClr val="FFFFFF"/>
                          </a:solidFill>
                          <a:effectLst/>
                          <a:latin typeface="Arial" panose="020B0604020202020204" pitchFamily="34" charset="0"/>
                        </a:rPr>
                        <a:t>py.fájl név</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14141"/>
                    </a:solidFill>
                  </a:tcPr>
                </a:tc>
                <a:tc>
                  <a:txBody>
                    <a:bodyPr/>
                    <a:lstStyle/>
                    <a:p>
                      <a:pPr algn="ctr" fontAlgn="b"/>
                      <a:r>
                        <a:rPr lang="hu-HU" sz="900" b="1" dirty="0">
                          <a:solidFill>
                            <a:srgbClr val="FFFF99"/>
                          </a:solidFill>
                        </a:rPr>
                        <a:t>Program Követelmény / lefedett funkciók</a:t>
                      </a:r>
                      <a:endParaRPr lang="hu-HU" sz="900" b="1" i="0" u="none" strike="noStrike" dirty="0">
                        <a:solidFill>
                          <a:srgbClr val="FFFF99"/>
                        </a:solidFill>
                        <a:effectLst/>
                        <a:latin typeface="Arial" panose="020B0604020202020204" pitchFamily="34" charset="0"/>
                      </a:endParaRP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14141"/>
                    </a:solidFill>
                  </a:tcPr>
                </a:tc>
                <a:extLst>
                  <a:ext uri="{0D108BD9-81ED-4DB2-BD59-A6C34878D82A}">
                    <a16:rowId xmlns:a16="http://schemas.microsoft.com/office/drawing/2014/main" val="1746769166"/>
                  </a:ext>
                </a:extLst>
              </a:tr>
              <a:tr h="312702">
                <a:tc>
                  <a:txBody>
                    <a:bodyPr/>
                    <a:lstStyle/>
                    <a:p>
                      <a:pPr algn="l" fontAlgn="b"/>
                      <a:r>
                        <a:rPr lang="hu-HU" sz="900" b="0" i="0" u="none" strike="noStrike" dirty="0">
                          <a:effectLst/>
                          <a:latin typeface="Arial" panose="020B0604020202020204" pitchFamily="34" charset="0"/>
                        </a:rPr>
                        <a:t>TC01</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tc>
                  <a:txBody>
                    <a:bodyPr/>
                    <a:lstStyle/>
                    <a:p>
                      <a:pPr algn="l" fontAlgn="b"/>
                      <a:r>
                        <a:rPr lang="hu-HU" sz="900" b="0" i="0" u="none" strike="noStrike" dirty="0">
                          <a:effectLst/>
                          <a:latin typeface="Arial" panose="020B0604020202020204" pitchFamily="34" charset="0"/>
                        </a:rPr>
                        <a:t>Home page megjelenése login nélkül</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tc>
                  <a:txBody>
                    <a:bodyPr/>
                    <a:lstStyle/>
                    <a:p>
                      <a:pPr algn="l" fontAlgn="b"/>
                      <a:r>
                        <a:rPr lang="hu-HU" sz="900" b="0" i="0" u="none" strike="noStrike" dirty="0">
                          <a:effectLst/>
                          <a:latin typeface="Arial" panose="020B0604020202020204" pitchFamily="34" charset="0"/>
                        </a:rPr>
                        <a:t>A001</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tc>
                  <a:txBody>
                    <a:bodyPr/>
                    <a:lstStyle/>
                    <a:p>
                      <a:pPr algn="l" fontAlgn="ctr"/>
                      <a:r>
                        <a:rPr lang="hu-HU" sz="900" b="0" i="0" u="none" strike="noStrike" dirty="0">
                          <a:effectLst/>
                          <a:latin typeface="Arial" panose="020B0604020202020204" pitchFamily="34" charset="0"/>
                        </a:rPr>
                        <a:t>test_homepage.py</a:t>
                      </a: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tc>
                  <a:txBody>
                    <a:bodyPr/>
                    <a:lstStyle/>
                    <a:p>
                      <a:pPr algn="l" fontAlgn="ctr"/>
                      <a:r>
                        <a:rPr lang="hu-HU" sz="900" dirty="0"/>
                        <a:t>Adatok listázása</a:t>
                      </a:r>
                      <a:endParaRPr lang="hu-HU" sz="900" b="0" i="0" u="none" strike="noStrike" dirty="0">
                        <a:effectLst/>
                        <a:latin typeface="Arial" panose="020B0604020202020204" pitchFamily="34" charset="0"/>
                      </a:endParaRP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extLst>
                  <a:ext uri="{0D108BD9-81ED-4DB2-BD59-A6C34878D82A}">
                    <a16:rowId xmlns:a16="http://schemas.microsoft.com/office/drawing/2014/main" val="1401096219"/>
                  </a:ext>
                </a:extLst>
              </a:tr>
              <a:tr h="312702">
                <a:tc>
                  <a:txBody>
                    <a:bodyPr/>
                    <a:lstStyle/>
                    <a:p>
                      <a:pPr algn="l" fontAlgn="b"/>
                      <a:r>
                        <a:rPr lang="hu-HU" sz="900" b="0" i="0" u="none" strike="noStrike">
                          <a:effectLst/>
                          <a:latin typeface="Arial" panose="020B0604020202020204" pitchFamily="34" charset="0"/>
                        </a:rPr>
                        <a:t>TC24</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99"/>
                    </a:solidFill>
                  </a:tcPr>
                </a:tc>
                <a:tc>
                  <a:txBody>
                    <a:bodyPr/>
                    <a:lstStyle/>
                    <a:p>
                      <a:pPr algn="l" fontAlgn="b"/>
                      <a:r>
                        <a:rPr lang="hu-HU" sz="900" b="0" i="0" u="none" strike="noStrike">
                          <a:effectLst/>
                          <a:latin typeface="Arial" panose="020B0604020202020204" pitchFamily="34" charset="0"/>
                        </a:rPr>
                        <a:t>Regisztráció validátorok ellenőrzése (üres form, helytelen formátumú password)</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99"/>
                    </a:solidFill>
                  </a:tcPr>
                </a:tc>
                <a:tc>
                  <a:txBody>
                    <a:bodyPr/>
                    <a:lstStyle/>
                    <a:p>
                      <a:pPr algn="l" fontAlgn="b"/>
                      <a:r>
                        <a:rPr lang="hu-HU" sz="900" b="0" i="0" u="none" strike="noStrike" dirty="0">
                          <a:effectLst/>
                          <a:latin typeface="Arial" panose="020B0604020202020204" pitchFamily="34" charset="0"/>
                        </a:rPr>
                        <a:t>A002</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99"/>
                    </a:solidFill>
                  </a:tcPr>
                </a:tc>
                <a:tc rowSpan="4">
                  <a:txBody>
                    <a:bodyPr/>
                    <a:lstStyle/>
                    <a:p>
                      <a:pPr algn="l" fontAlgn="ctr"/>
                      <a:r>
                        <a:rPr lang="hu-HU" sz="900" b="0" i="0" u="none" strike="noStrike" dirty="0">
                          <a:effectLst/>
                          <a:latin typeface="Arial" panose="020B0604020202020204" pitchFamily="34" charset="0"/>
                        </a:rPr>
                        <a:t>test_registration_pom.py</a:t>
                      </a:r>
                    </a:p>
                    <a:p>
                      <a:pPr algn="l" fontAlgn="ctr"/>
                      <a:endParaRPr lang="hu-HU" sz="900" b="0" i="0" u="none" strike="noStrike" dirty="0">
                        <a:effectLst/>
                        <a:latin typeface="Arial" panose="020B0604020202020204" pitchFamily="34" charset="0"/>
                      </a:endParaRP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8FE54"/>
                    </a:solidFill>
                  </a:tcPr>
                </a:tc>
                <a:tc rowSpan="3">
                  <a:txBody>
                    <a:bodyPr/>
                    <a:lstStyle/>
                    <a:p>
                      <a:pPr algn="l" fontAlgn="ctr"/>
                      <a:endParaRPr lang="hu-HU" sz="900" b="0" i="0" u="none" strike="noStrike" dirty="0">
                        <a:effectLst/>
                        <a:latin typeface="Arial" panose="020B0604020202020204" pitchFamily="34" charset="0"/>
                      </a:endParaRP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8FE54"/>
                    </a:solidFill>
                  </a:tcPr>
                </a:tc>
                <a:extLst>
                  <a:ext uri="{0D108BD9-81ED-4DB2-BD59-A6C34878D82A}">
                    <a16:rowId xmlns:a16="http://schemas.microsoft.com/office/drawing/2014/main" val="1940062981"/>
                  </a:ext>
                </a:extLst>
              </a:tr>
              <a:tr h="312702">
                <a:tc>
                  <a:txBody>
                    <a:bodyPr/>
                    <a:lstStyle/>
                    <a:p>
                      <a:pPr algn="l" fontAlgn="b"/>
                      <a:r>
                        <a:rPr lang="hu-HU" sz="900" b="0" i="0" u="none" strike="noStrike">
                          <a:effectLst/>
                          <a:latin typeface="Arial" panose="020B0604020202020204" pitchFamily="34" charset="0"/>
                        </a:rPr>
                        <a:t>TC03</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66"/>
                    </a:solidFill>
                  </a:tcPr>
                </a:tc>
                <a:tc>
                  <a:txBody>
                    <a:bodyPr/>
                    <a:lstStyle/>
                    <a:p>
                      <a:pPr algn="l" fontAlgn="b"/>
                      <a:r>
                        <a:rPr lang="hu-HU" sz="900" b="0" i="0" u="none" strike="noStrike">
                          <a:effectLst/>
                          <a:latin typeface="Arial" panose="020B0604020202020204" pitchFamily="34" charset="0"/>
                        </a:rPr>
                        <a:t>Regisztráció validátorok ellenőrzése (regisztráció helytelen email formátummal)</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66"/>
                    </a:solidFill>
                  </a:tcPr>
                </a:tc>
                <a:tc>
                  <a:txBody>
                    <a:bodyPr/>
                    <a:lstStyle/>
                    <a:p>
                      <a:pPr algn="l" fontAlgn="b"/>
                      <a:r>
                        <a:rPr lang="hu-HU" sz="900" b="0" i="0" u="none" strike="noStrike" dirty="0">
                          <a:effectLst/>
                          <a:latin typeface="Arial" panose="020B0604020202020204" pitchFamily="34" charset="0"/>
                        </a:rPr>
                        <a:t>A003</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66"/>
                    </a:solidFill>
                  </a:tcPr>
                </a:tc>
                <a:tc vMerge="1">
                  <a:txBody>
                    <a:bodyPr/>
                    <a:lstStyle/>
                    <a:p>
                      <a:endParaRPr lang="hu-HU"/>
                    </a:p>
                  </a:txBody>
                  <a:tcPr/>
                </a:tc>
                <a:tc vMerge="1">
                  <a:txBody>
                    <a:bodyPr/>
                    <a:lstStyle/>
                    <a:p>
                      <a:endParaRPr lang="hu-HU"/>
                    </a:p>
                  </a:txBody>
                  <a:tcPr/>
                </a:tc>
                <a:extLst>
                  <a:ext uri="{0D108BD9-81ED-4DB2-BD59-A6C34878D82A}">
                    <a16:rowId xmlns:a16="http://schemas.microsoft.com/office/drawing/2014/main" val="4208759586"/>
                  </a:ext>
                </a:extLst>
              </a:tr>
              <a:tr h="312702">
                <a:tc>
                  <a:txBody>
                    <a:bodyPr/>
                    <a:lstStyle/>
                    <a:p>
                      <a:pPr algn="l" fontAlgn="b"/>
                      <a:r>
                        <a:rPr lang="hu-HU" sz="900" b="0" i="0" u="none" strike="noStrike">
                          <a:effectLst/>
                          <a:latin typeface="Arial" panose="020B0604020202020204" pitchFamily="34" charset="0"/>
                        </a:rPr>
                        <a:t>TC23</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33"/>
                    </a:solidFill>
                  </a:tcPr>
                </a:tc>
                <a:tc>
                  <a:txBody>
                    <a:bodyPr/>
                    <a:lstStyle/>
                    <a:p>
                      <a:pPr algn="l" fontAlgn="b"/>
                      <a:r>
                        <a:rPr lang="hu-HU" sz="900" b="0" i="0" u="none" strike="noStrike">
                          <a:effectLst/>
                          <a:latin typeface="Arial" panose="020B0604020202020204" pitchFamily="34" charset="0"/>
                        </a:rPr>
                        <a:t>Sikertelen regisztráció, már regisztrált email fiókkal</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33"/>
                    </a:solidFill>
                  </a:tcPr>
                </a:tc>
                <a:tc>
                  <a:txBody>
                    <a:bodyPr/>
                    <a:lstStyle/>
                    <a:p>
                      <a:pPr algn="l" fontAlgn="b"/>
                      <a:r>
                        <a:rPr lang="hu-HU" sz="900" b="0" i="0" u="none" strike="noStrike">
                          <a:effectLst/>
                          <a:latin typeface="Arial" panose="020B0604020202020204" pitchFamily="34" charset="0"/>
                        </a:rPr>
                        <a:t>A004</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33"/>
                    </a:solidFill>
                  </a:tcPr>
                </a:tc>
                <a:tc vMerge="1">
                  <a:txBody>
                    <a:bodyPr/>
                    <a:lstStyle/>
                    <a:p>
                      <a:endParaRPr lang="hu-HU"/>
                    </a:p>
                  </a:txBody>
                  <a:tcPr/>
                </a:tc>
                <a:tc vMerge="1">
                  <a:txBody>
                    <a:bodyPr/>
                    <a:lstStyle/>
                    <a:p>
                      <a:endParaRPr lang="hu-HU"/>
                    </a:p>
                  </a:txBody>
                  <a:tcPr/>
                </a:tc>
                <a:extLst>
                  <a:ext uri="{0D108BD9-81ED-4DB2-BD59-A6C34878D82A}">
                    <a16:rowId xmlns:a16="http://schemas.microsoft.com/office/drawing/2014/main" val="4274678281"/>
                  </a:ext>
                </a:extLst>
              </a:tr>
              <a:tr h="312702">
                <a:tc>
                  <a:txBody>
                    <a:bodyPr/>
                    <a:lstStyle/>
                    <a:p>
                      <a:pPr algn="l" fontAlgn="b"/>
                      <a:r>
                        <a:rPr lang="hu-HU" sz="900" b="0" i="0" u="none" strike="noStrike" dirty="0">
                          <a:effectLst/>
                          <a:latin typeface="Arial" panose="020B0604020202020204" pitchFamily="34" charset="0"/>
                        </a:rPr>
                        <a:t>TC02</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8FE54"/>
                    </a:solidFill>
                  </a:tcPr>
                </a:tc>
                <a:tc>
                  <a:txBody>
                    <a:bodyPr/>
                    <a:lstStyle/>
                    <a:p>
                      <a:pPr algn="l" fontAlgn="b"/>
                      <a:r>
                        <a:rPr lang="hu-HU" sz="900" b="0" i="0" u="none" strike="noStrike">
                          <a:effectLst/>
                          <a:latin typeface="Arial" panose="020B0604020202020204" pitchFamily="34" charset="0"/>
                        </a:rPr>
                        <a:t>Sikeres regisztráció, még nem létező felhasználói adatokkal.</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8FE54"/>
                    </a:solidFill>
                  </a:tcPr>
                </a:tc>
                <a:tc>
                  <a:txBody>
                    <a:bodyPr/>
                    <a:lstStyle/>
                    <a:p>
                      <a:pPr algn="l" fontAlgn="b"/>
                      <a:r>
                        <a:rPr lang="hu-HU" sz="900" b="0" i="0" u="none" strike="noStrike" dirty="0">
                          <a:effectLst/>
                          <a:latin typeface="Arial" panose="020B0604020202020204" pitchFamily="34" charset="0"/>
                        </a:rPr>
                        <a:t>A005</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8FE54"/>
                    </a:solidFill>
                  </a:tcPr>
                </a:tc>
                <a:tc vMerge="1">
                  <a:txBody>
                    <a:bodyPr/>
                    <a:lstStyle/>
                    <a:p>
                      <a:pPr algn="l" fontAlgn="ctr"/>
                      <a:r>
                        <a:rPr lang="hu-HU" sz="900" b="0" i="0" u="none" strike="noStrike" dirty="0">
                          <a:effectLst/>
                          <a:latin typeface="Arial" panose="020B0604020202020204" pitchFamily="34" charset="0"/>
                        </a:rPr>
                        <a:t>test_registration_pom.py</a:t>
                      </a: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50"/>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hu-HU" sz="900" dirty="0"/>
                        <a:t>Regisztráció</a:t>
                      </a:r>
                      <a:endParaRPr lang="hu-HU" sz="900" b="0" i="0" u="none" strike="noStrike" dirty="0">
                        <a:effectLst/>
                        <a:latin typeface="Arial" panose="020B0604020202020204" pitchFamily="34" charset="0"/>
                      </a:endParaRPr>
                    </a:p>
                    <a:p>
                      <a:pPr algn="l" fontAlgn="ctr"/>
                      <a:endParaRPr lang="hu-HU" sz="900" b="0" i="0" u="none" strike="noStrike" dirty="0">
                        <a:effectLst/>
                        <a:latin typeface="Arial" panose="020B0604020202020204" pitchFamily="34" charset="0"/>
                      </a:endParaRP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68FE54"/>
                    </a:solidFill>
                  </a:tcPr>
                </a:tc>
                <a:extLst>
                  <a:ext uri="{0D108BD9-81ED-4DB2-BD59-A6C34878D82A}">
                    <a16:rowId xmlns:a16="http://schemas.microsoft.com/office/drawing/2014/main" val="286166828"/>
                  </a:ext>
                </a:extLst>
              </a:tr>
              <a:tr h="312702">
                <a:tc>
                  <a:txBody>
                    <a:bodyPr/>
                    <a:lstStyle/>
                    <a:p>
                      <a:pPr algn="l" fontAlgn="b"/>
                      <a:r>
                        <a:rPr lang="hu-HU" sz="900" b="0" i="0" u="none" strike="noStrike" dirty="0">
                          <a:effectLst/>
                          <a:latin typeface="Arial" panose="020B0604020202020204" pitchFamily="34" charset="0"/>
                        </a:rPr>
                        <a:t>TC09</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B89B"/>
                    </a:solidFill>
                  </a:tcPr>
                </a:tc>
                <a:tc>
                  <a:txBody>
                    <a:bodyPr/>
                    <a:lstStyle/>
                    <a:p>
                      <a:pPr algn="l" fontAlgn="b"/>
                      <a:r>
                        <a:rPr lang="hu-HU" sz="900" b="0" i="0" u="none" strike="noStrike">
                          <a:effectLst/>
                          <a:latin typeface="Arial" panose="020B0604020202020204" pitchFamily="34" charset="0"/>
                        </a:rPr>
                        <a:t>Logout</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B89B"/>
                    </a:solidFill>
                  </a:tcPr>
                </a:tc>
                <a:tc>
                  <a:txBody>
                    <a:bodyPr/>
                    <a:lstStyle/>
                    <a:p>
                      <a:pPr algn="l" fontAlgn="b"/>
                      <a:r>
                        <a:rPr lang="hu-HU" sz="900" b="0" i="0" u="none" strike="noStrike">
                          <a:effectLst/>
                          <a:latin typeface="Arial" panose="020B0604020202020204" pitchFamily="34" charset="0"/>
                        </a:rPr>
                        <a:t>A006</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B89B"/>
                    </a:solidFill>
                  </a:tcPr>
                </a:tc>
                <a:tc>
                  <a:txBody>
                    <a:bodyPr/>
                    <a:lstStyle/>
                    <a:p>
                      <a:pPr algn="l" fontAlgn="ctr"/>
                      <a:r>
                        <a:rPr lang="hu-HU" sz="900" b="0" i="0" u="none" strike="noStrike">
                          <a:effectLst/>
                          <a:latin typeface="Arial" panose="020B0604020202020204" pitchFamily="34" charset="0"/>
                        </a:rPr>
                        <a:t>test_logout.py</a:t>
                      </a: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B89B"/>
                    </a:solidFill>
                  </a:tcPr>
                </a:tc>
                <a:tc>
                  <a:txBody>
                    <a:bodyPr/>
                    <a:lstStyle/>
                    <a:p>
                      <a:pPr algn="l" fontAlgn="ctr"/>
                      <a:r>
                        <a:rPr lang="hu-HU" sz="900" dirty="0"/>
                        <a:t>Kijelentkezés</a:t>
                      </a:r>
                      <a:endParaRPr lang="hu-HU" sz="900" b="0" i="0" u="none" strike="noStrike" dirty="0">
                        <a:effectLst/>
                        <a:latin typeface="Arial" panose="020B0604020202020204" pitchFamily="34" charset="0"/>
                      </a:endParaRP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B89B"/>
                    </a:solidFill>
                  </a:tcPr>
                </a:tc>
                <a:extLst>
                  <a:ext uri="{0D108BD9-81ED-4DB2-BD59-A6C34878D82A}">
                    <a16:rowId xmlns:a16="http://schemas.microsoft.com/office/drawing/2014/main" val="2347172887"/>
                  </a:ext>
                </a:extLst>
              </a:tr>
              <a:tr h="312702">
                <a:tc>
                  <a:txBody>
                    <a:bodyPr/>
                    <a:lstStyle/>
                    <a:p>
                      <a:pPr algn="l" fontAlgn="b"/>
                      <a:r>
                        <a:rPr lang="hu-HU" sz="900" b="0" i="0" u="none" strike="noStrike">
                          <a:effectLst/>
                          <a:latin typeface="Arial" panose="020B0604020202020204" pitchFamily="34" charset="0"/>
                        </a:rPr>
                        <a:t>TC05</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9C9FF"/>
                    </a:solidFill>
                  </a:tcPr>
                </a:tc>
                <a:tc>
                  <a:txBody>
                    <a:bodyPr/>
                    <a:lstStyle/>
                    <a:p>
                      <a:pPr algn="l" fontAlgn="b"/>
                      <a:r>
                        <a:rPr lang="hu-HU" sz="900" b="0" i="0" u="none" strike="noStrike">
                          <a:effectLst/>
                          <a:latin typeface="Arial" panose="020B0604020202020204" pitchFamily="34" charset="0"/>
                        </a:rPr>
                        <a:t>Felhasználói bejelentkezés nem létező felhasználóval</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9C9FF"/>
                    </a:solidFill>
                  </a:tcPr>
                </a:tc>
                <a:tc>
                  <a:txBody>
                    <a:bodyPr/>
                    <a:lstStyle/>
                    <a:p>
                      <a:pPr algn="l" fontAlgn="b"/>
                      <a:r>
                        <a:rPr lang="hu-HU" sz="900" b="0" i="0" u="none" strike="noStrike">
                          <a:effectLst/>
                          <a:latin typeface="Arial" panose="020B0604020202020204" pitchFamily="34" charset="0"/>
                        </a:rPr>
                        <a:t>A007</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9C9FF"/>
                    </a:solidFill>
                  </a:tcPr>
                </a:tc>
                <a:tc rowSpan="3">
                  <a:txBody>
                    <a:bodyPr/>
                    <a:lstStyle/>
                    <a:p>
                      <a:pPr algn="l" fontAlgn="ctr"/>
                      <a:r>
                        <a:rPr lang="hu-HU" sz="900" b="0" i="0" u="none" strike="noStrike" dirty="0">
                          <a:effectLst/>
                          <a:latin typeface="Arial" panose="020B0604020202020204" pitchFamily="34" charset="0"/>
                        </a:rPr>
                        <a:t>test_login_validators.py</a:t>
                      </a: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FF"/>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hu-HU" sz="900" dirty="0"/>
                        <a:t>Adatok listázása</a:t>
                      </a:r>
                    </a:p>
                    <a:p>
                      <a:pPr algn="l" fontAlgn="ctr"/>
                      <a:endParaRPr lang="hu-HU" sz="900" b="0" i="0" u="none" strike="noStrike" dirty="0">
                        <a:effectLst/>
                        <a:latin typeface="Arial" panose="020B0604020202020204" pitchFamily="34" charset="0"/>
                      </a:endParaRPr>
                    </a:p>
                  </a:txBody>
                  <a:tcPr marL="4606" marR="4606" marT="460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FF"/>
                    </a:solidFill>
                  </a:tcPr>
                </a:tc>
                <a:extLst>
                  <a:ext uri="{0D108BD9-81ED-4DB2-BD59-A6C34878D82A}">
                    <a16:rowId xmlns:a16="http://schemas.microsoft.com/office/drawing/2014/main" val="3813779454"/>
                  </a:ext>
                </a:extLst>
              </a:tr>
              <a:tr h="312702">
                <a:tc>
                  <a:txBody>
                    <a:bodyPr/>
                    <a:lstStyle/>
                    <a:p>
                      <a:pPr algn="l" fontAlgn="b"/>
                      <a:r>
                        <a:rPr lang="hu-HU" sz="900" b="0" i="0" u="none" strike="noStrike">
                          <a:effectLst/>
                          <a:latin typeface="Arial" panose="020B0604020202020204" pitchFamily="34" charset="0"/>
                        </a:rPr>
                        <a:t>TC06</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B3FF"/>
                    </a:solidFill>
                  </a:tcPr>
                </a:tc>
                <a:tc>
                  <a:txBody>
                    <a:bodyPr/>
                    <a:lstStyle/>
                    <a:p>
                      <a:pPr algn="l" fontAlgn="b"/>
                      <a:r>
                        <a:rPr lang="hu-HU" sz="900" b="0" i="0" u="none" strike="noStrike">
                          <a:effectLst/>
                          <a:latin typeface="Arial" panose="020B0604020202020204" pitchFamily="34" charset="0"/>
                        </a:rPr>
                        <a:t>Felhasználói bejelentkezés helytelen formátumú email címmel</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B3FF"/>
                    </a:solidFill>
                  </a:tcPr>
                </a:tc>
                <a:tc>
                  <a:txBody>
                    <a:bodyPr/>
                    <a:lstStyle/>
                    <a:p>
                      <a:pPr algn="l" fontAlgn="b"/>
                      <a:r>
                        <a:rPr lang="hu-HU" sz="900" b="0" i="0" u="none" strike="noStrike">
                          <a:effectLst/>
                          <a:latin typeface="Arial" panose="020B0604020202020204" pitchFamily="34" charset="0"/>
                        </a:rPr>
                        <a:t>A008</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B3FF"/>
                    </a:solidFill>
                  </a:tcPr>
                </a:tc>
                <a:tc vMerge="1">
                  <a:txBody>
                    <a:bodyPr/>
                    <a:lstStyle/>
                    <a:p>
                      <a:endParaRPr lang="hu-HU"/>
                    </a:p>
                  </a:txBody>
                  <a:tcPr/>
                </a:tc>
                <a:tc>
                  <a:txBody>
                    <a:bodyPr/>
                    <a:lstStyle/>
                    <a:p>
                      <a:pPr algn="l" fontAlgn="ctr"/>
                      <a:endParaRPr lang="hu-HU" sz="900" b="0" i="0" u="none" strike="noStrike" dirty="0">
                        <a:effectLst/>
                        <a:latin typeface="Arial" panose="020B0604020202020204" pitchFamily="34" charset="0"/>
                      </a:endParaRPr>
                    </a:p>
                  </a:txBody>
                  <a:tcPr marL="4606" marR="4606" marT="460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FF"/>
                    </a:solidFill>
                  </a:tcPr>
                </a:tc>
                <a:extLst>
                  <a:ext uri="{0D108BD9-81ED-4DB2-BD59-A6C34878D82A}">
                    <a16:rowId xmlns:a16="http://schemas.microsoft.com/office/drawing/2014/main" val="4064533659"/>
                  </a:ext>
                </a:extLst>
              </a:tr>
              <a:tr h="312702">
                <a:tc>
                  <a:txBody>
                    <a:bodyPr/>
                    <a:lstStyle/>
                    <a:p>
                      <a:pPr algn="l" fontAlgn="b"/>
                      <a:r>
                        <a:rPr lang="hu-HU" sz="900" b="0" i="0" u="none" strike="noStrike">
                          <a:effectLst/>
                          <a:latin typeface="Arial" panose="020B0604020202020204" pitchFamily="34" charset="0"/>
                        </a:rPr>
                        <a:t>TC07</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FF"/>
                    </a:solidFill>
                  </a:tcPr>
                </a:tc>
                <a:tc>
                  <a:txBody>
                    <a:bodyPr/>
                    <a:lstStyle/>
                    <a:p>
                      <a:pPr algn="l" fontAlgn="b"/>
                      <a:r>
                        <a:rPr lang="hu-HU" sz="900" b="0" i="0" u="none" strike="noStrike">
                          <a:effectLst/>
                          <a:latin typeface="Arial" panose="020B0604020202020204" pitchFamily="34" charset="0"/>
                        </a:rPr>
                        <a:t>Felhasználói bejelentkezés helytelen jelszóval</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FF"/>
                    </a:solidFill>
                  </a:tcPr>
                </a:tc>
                <a:tc>
                  <a:txBody>
                    <a:bodyPr/>
                    <a:lstStyle/>
                    <a:p>
                      <a:pPr algn="l" fontAlgn="b"/>
                      <a:r>
                        <a:rPr lang="hu-HU" sz="900" b="0" i="0" u="none" strike="noStrike" dirty="0">
                          <a:effectLst/>
                          <a:latin typeface="Arial" panose="020B0604020202020204" pitchFamily="34" charset="0"/>
                        </a:rPr>
                        <a:t>A009</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FF"/>
                    </a:solidFill>
                  </a:tcPr>
                </a:tc>
                <a:tc vMerge="1">
                  <a:txBody>
                    <a:bodyPr/>
                    <a:lstStyle/>
                    <a:p>
                      <a:endParaRPr lang="hu-HU"/>
                    </a:p>
                  </a:txBody>
                  <a:tcPr/>
                </a:tc>
                <a:tc>
                  <a:txBody>
                    <a:bodyPr/>
                    <a:lstStyle/>
                    <a:p>
                      <a:pPr algn="l" fontAlgn="ctr"/>
                      <a:endParaRPr lang="hu-HU" sz="900" b="0" i="0" u="none" strike="noStrike" dirty="0">
                        <a:effectLst/>
                        <a:latin typeface="Arial" panose="020B0604020202020204" pitchFamily="34" charset="0"/>
                      </a:endParaRPr>
                    </a:p>
                  </a:txBody>
                  <a:tcPr marL="4606" marR="4606" marT="460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99FF"/>
                    </a:solidFill>
                  </a:tcPr>
                </a:tc>
                <a:extLst>
                  <a:ext uri="{0D108BD9-81ED-4DB2-BD59-A6C34878D82A}">
                    <a16:rowId xmlns:a16="http://schemas.microsoft.com/office/drawing/2014/main" val="2370681950"/>
                  </a:ext>
                </a:extLst>
              </a:tr>
              <a:tr h="312702">
                <a:tc>
                  <a:txBody>
                    <a:bodyPr/>
                    <a:lstStyle/>
                    <a:p>
                      <a:pPr algn="l" fontAlgn="b"/>
                      <a:r>
                        <a:rPr lang="hu-HU" sz="900" b="0" i="0" u="none" strike="noStrike">
                          <a:effectLst/>
                          <a:latin typeface="Arial" panose="020B0604020202020204" pitchFamily="34" charset="0"/>
                        </a:rPr>
                        <a:t>TC04</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99"/>
                    </a:solidFill>
                  </a:tcPr>
                </a:tc>
                <a:tc>
                  <a:txBody>
                    <a:bodyPr/>
                    <a:lstStyle/>
                    <a:p>
                      <a:pPr algn="l" fontAlgn="b"/>
                      <a:r>
                        <a:rPr lang="hu-HU" sz="900" b="0" i="0" u="none" strike="noStrike">
                          <a:effectLst/>
                          <a:latin typeface="Arial" panose="020B0604020202020204" pitchFamily="34" charset="0"/>
                        </a:rPr>
                        <a:t>Sikeres login(létező user)</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99"/>
                    </a:solidFill>
                  </a:tcPr>
                </a:tc>
                <a:tc>
                  <a:txBody>
                    <a:bodyPr/>
                    <a:lstStyle/>
                    <a:p>
                      <a:pPr algn="l" fontAlgn="b"/>
                      <a:r>
                        <a:rPr lang="hu-HU" sz="900" b="0" i="0" u="none" strike="noStrike">
                          <a:effectLst/>
                          <a:latin typeface="Arial" panose="020B0604020202020204" pitchFamily="34" charset="0"/>
                        </a:rPr>
                        <a:t>A010</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99"/>
                    </a:solidFill>
                  </a:tcPr>
                </a:tc>
                <a:tc>
                  <a:txBody>
                    <a:bodyPr/>
                    <a:lstStyle/>
                    <a:p>
                      <a:pPr algn="l" fontAlgn="ctr"/>
                      <a:r>
                        <a:rPr lang="hu-HU" sz="900" b="0" i="0" u="none" strike="noStrike">
                          <a:effectLst/>
                          <a:latin typeface="Arial" panose="020B0604020202020204" pitchFamily="34" charset="0"/>
                        </a:rPr>
                        <a:t>test_login.py</a:t>
                      </a: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99"/>
                    </a:solidFill>
                  </a:tcPr>
                </a:tc>
                <a:tc>
                  <a:txBody>
                    <a:bodyPr/>
                    <a:lstStyle/>
                    <a:p>
                      <a:pPr algn="l" fontAlgn="ctr"/>
                      <a:r>
                        <a:rPr lang="hu-HU" sz="900" dirty="0"/>
                        <a:t>Bejelentkezés</a:t>
                      </a:r>
                      <a:endParaRPr lang="hu-HU" sz="900" b="0" i="0" u="none" strike="noStrike" dirty="0">
                        <a:effectLst/>
                        <a:latin typeface="Arial" panose="020B0604020202020204" pitchFamily="34" charset="0"/>
                      </a:endParaRP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6699"/>
                    </a:solidFill>
                  </a:tcPr>
                </a:tc>
                <a:extLst>
                  <a:ext uri="{0D108BD9-81ED-4DB2-BD59-A6C34878D82A}">
                    <a16:rowId xmlns:a16="http://schemas.microsoft.com/office/drawing/2014/main" val="207612048"/>
                  </a:ext>
                </a:extLst>
              </a:tr>
              <a:tr h="349763">
                <a:tc rowSpan="2">
                  <a:txBody>
                    <a:bodyPr/>
                    <a:lstStyle/>
                    <a:p>
                      <a:pPr algn="l" fontAlgn="b"/>
                      <a:r>
                        <a:rPr lang="hu-HU" sz="900" b="0" i="0" u="none" strike="noStrike">
                          <a:effectLst/>
                          <a:latin typeface="Arial" panose="020B0604020202020204" pitchFamily="34" charset="0"/>
                        </a:rPr>
                        <a:t>TC10</a:t>
                      </a:r>
                      <a:br>
                        <a:rPr lang="hu-HU" sz="900" b="0" i="0" u="none" strike="noStrike">
                          <a:effectLst/>
                          <a:latin typeface="Arial" panose="020B0604020202020204" pitchFamily="34" charset="0"/>
                        </a:rPr>
                      </a:br>
                      <a:r>
                        <a:rPr lang="hu-HU" sz="900" b="0" i="0" u="none" strike="noStrike">
                          <a:effectLst/>
                          <a:latin typeface="Arial" panose="020B0604020202020204" pitchFamily="34" charset="0"/>
                        </a:rPr>
                        <a:t>TC018</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FF97"/>
                    </a:solidFill>
                  </a:tcPr>
                </a:tc>
                <a:tc rowSpan="2">
                  <a:txBody>
                    <a:bodyPr/>
                    <a:lstStyle/>
                    <a:p>
                      <a:pPr algn="l" fontAlgn="b"/>
                      <a:r>
                        <a:rPr lang="hu-HU" sz="900" b="0" i="0" u="none" strike="noStrike">
                          <a:effectLst/>
                          <a:latin typeface="Arial" panose="020B0604020202020204" pitchFamily="34" charset="0"/>
                        </a:rPr>
                        <a:t>Új blogbejegyzés (minden mező kitöltése)</a:t>
                      </a:r>
                      <a:br>
                        <a:rPr lang="hu-HU" sz="900" b="0" i="0" u="none" strike="noStrike">
                          <a:effectLst/>
                          <a:latin typeface="Arial" panose="020B0604020202020204" pitchFamily="34" charset="0"/>
                        </a:rPr>
                      </a:br>
                      <a:r>
                        <a:rPr lang="hu-HU" sz="900" b="0" i="0" u="none" strike="noStrike">
                          <a:effectLst/>
                          <a:latin typeface="Arial" panose="020B0604020202020204" pitchFamily="34" charset="0"/>
                        </a:rPr>
                        <a:t>Blog Feed és lapozhatóság ellenőrzése.</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FF97"/>
                    </a:solidFill>
                  </a:tcPr>
                </a:tc>
                <a:tc rowSpan="2">
                  <a:txBody>
                    <a:bodyPr/>
                    <a:lstStyle/>
                    <a:p>
                      <a:pPr algn="l" fontAlgn="b"/>
                      <a:r>
                        <a:rPr lang="hu-HU" sz="900" b="0" i="0" u="none" strike="noStrike" dirty="0">
                          <a:effectLst/>
                          <a:latin typeface="Arial" panose="020B0604020202020204" pitchFamily="34" charset="0"/>
                        </a:rPr>
                        <a:t>A011</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FF97"/>
                    </a:solidFill>
                  </a:tcPr>
                </a:tc>
                <a:tc rowSpan="5">
                  <a:txBody>
                    <a:bodyPr/>
                    <a:lstStyle/>
                    <a:p>
                      <a:pPr algn="l" fontAlgn="ctr"/>
                      <a:r>
                        <a:rPr lang="hu-HU" sz="900" b="0" i="0" u="none" strike="noStrike">
                          <a:effectLst/>
                          <a:latin typeface="Arial" panose="020B0604020202020204" pitchFamily="34" charset="0"/>
                        </a:rPr>
                        <a:t>test_blog_post.py</a:t>
                      </a:r>
                    </a:p>
                  </a:txBody>
                  <a:tcPr marL="4606" marR="4606" marT="4606"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66"/>
                    </a:solidFill>
                  </a:tcPr>
                </a:tc>
                <a:tc>
                  <a:txBody>
                    <a:bodyPr/>
                    <a:lstStyle/>
                    <a:p>
                      <a:pPr algn="l" fontAlgn="ctr"/>
                      <a:r>
                        <a:rPr lang="hu-HU" sz="900" dirty="0"/>
                        <a:t>Új adat bevitel </a:t>
                      </a:r>
                    </a:p>
                    <a:p>
                      <a:pPr algn="l" fontAlgn="ctr"/>
                      <a:r>
                        <a:rPr lang="hu-HU" sz="900" dirty="0"/>
                        <a:t>Adatok listázása</a:t>
                      </a:r>
                    </a:p>
                    <a:p>
                      <a:pPr algn="l" fontAlgn="ctr"/>
                      <a:r>
                        <a:rPr lang="hu-HU" sz="900" dirty="0"/>
                        <a:t>Több oldalas lista bejárása, Adatok lementése felületről</a:t>
                      </a:r>
                      <a:endParaRPr lang="hu-HU" sz="900" b="0" i="0" u="none" strike="noStrike" dirty="0">
                        <a:effectLst/>
                        <a:latin typeface="Arial" panose="020B0604020202020204" pitchFamily="34" charset="0"/>
                      </a:endParaRPr>
                    </a:p>
                  </a:txBody>
                  <a:tcPr marL="4606" marR="4606" marT="460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CFF97"/>
                    </a:solidFill>
                  </a:tcPr>
                </a:tc>
                <a:extLst>
                  <a:ext uri="{0D108BD9-81ED-4DB2-BD59-A6C34878D82A}">
                    <a16:rowId xmlns:a16="http://schemas.microsoft.com/office/drawing/2014/main" val="3660400066"/>
                  </a:ext>
                </a:extLst>
              </a:tr>
              <a:tr h="0">
                <a:tc vMerge="1">
                  <a:txBody>
                    <a:bodyPr/>
                    <a:lstStyle/>
                    <a:p>
                      <a:endParaRPr lang="hu-HU"/>
                    </a:p>
                  </a:txBody>
                  <a:tcPr/>
                </a:tc>
                <a:tc vMerge="1">
                  <a:txBody>
                    <a:bodyPr/>
                    <a:lstStyle/>
                    <a:p>
                      <a:endParaRPr lang="hu-HU"/>
                    </a:p>
                  </a:txBody>
                  <a:tcPr/>
                </a:tc>
                <a:tc vMerge="1">
                  <a:txBody>
                    <a:bodyPr/>
                    <a:lstStyle/>
                    <a:p>
                      <a:endParaRPr lang="hu-HU"/>
                    </a:p>
                  </a:txBody>
                  <a:tcPr/>
                </a:tc>
                <a:tc vMerge="1">
                  <a:txBody>
                    <a:bodyPr/>
                    <a:lstStyle/>
                    <a:p>
                      <a:endParaRPr lang="hu-HU"/>
                    </a:p>
                  </a:txBody>
                  <a:tcPr/>
                </a:tc>
                <a:tc rowSpan="2">
                  <a:txBody>
                    <a:bodyPr/>
                    <a:lstStyle/>
                    <a:p>
                      <a:pPr algn="l" fontAlgn="ctr"/>
                      <a:r>
                        <a:rPr lang="hu-HU" sz="900" dirty="0"/>
                        <a:t>Meglévő adat módosítás</a:t>
                      </a:r>
                      <a:endParaRPr lang="hu-HU" sz="900" b="0" i="0" u="none" strike="noStrike" dirty="0">
                        <a:effectLst/>
                        <a:latin typeface="Arial" panose="020B0604020202020204" pitchFamily="34" charset="0"/>
                      </a:endParaRPr>
                    </a:p>
                  </a:txBody>
                  <a:tcPr marL="4606" marR="4606" marT="460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66"/>
                    </a:solidFill>
                  </a:tcPr>
                </a:tc>
                <a:extLst>
                  <a:ext uri="{0D108BD9-81ED-4DB2-BD59-A6C34878D82A}">
                    <a16:rowId xmlns:a16="http://schemas.microsoft.com/office/drawing/2014/main" val="2922760507"/>
                  </a:ext>
                </a:extLst>
              </a:tr>
              <a:tr h="275641">
                <a:tc rowSpan="2">
                  <a:txBody>
                    <a:bodyPr/>
                    <a:lstStyle/>
                    <a:p>
                      <a:pPr algn="l" fontAlgn="b"/>
                      <a:r>
                        <a:rPr lang="hu-HU" sz="900" b="0" i="0" u="none" strike="noStrike">
                          <a:effectLst/>
                          <a:latin typeface="Arial" panose="020B0604020202020204" pitchFamily="34" charset="0"/>
                        </a:rPr>
                        <a:t>TC13</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FF75"/>
                    </a:solidFill>
                  </a:tcPr>
                </a:tc>
                <a:tc rowSpan="2">
                  <a:txBody>
                    <a:bodyPr/>
                    <a:lstStyle/>
                    <a:p>
                      <a:pPr algn="l" fontAlgn="b"/>
                      <a:r>
                        <a:rPr lang="hu-HU" sz="900" b="0" i="0" u="none" strike="noStrike">
                          <a:effectLst/>
                          <a:latin typeface="Arial" panose="020B0604020202020204" pitchFamily="34" charset="0"/>
                        </a:rPr>
                        <a:t>Meglévő blogbejegyzésem szerkesztése</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FF75"/>
                    </a:solidFill>
                  </a:tcPr>
                </a:tc>
                <a:tc rowSpan="2">
                  <a:txBody>
                    <a:bodyPr/>
                    <a:lstStyle/>
                    <a:p>
                      <a:pPr algn="l" fontAlgn="b"/>
                      <a:r>
                        <a:rPr lang="hu-HU" sz="900" b="0" i="0" u="none" strike="noStrike" dirty="0">
                          <a:effectLst/>
                          <a:latin typeface="Arial" panose="020B0604020202020204" pitchFamily="34" charset="0"/>
                        </a:rPr>
                        <a:t>A012</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FF75"/>
                    </a:solidFill>
                  </a:tcPr>
                </a:tc>
                <a:tc vMerge="1">
                  <a:txBody>
                    <a:bodyPr/>
                    <a:lstStyle/>
                    <a:p>
                      <a:endParaRPr lang="hu-HU"/>
                    </a:p>
                  </a:txBody>
                  <a:tcPr/>
                </a:tc>
                <a:tc vMerge="1">
                  <a:txBody>
                    <a:bodyPr/>
                    <a:lstStyle/>
                    <a:p>
                      <a:endParaRPr lang="hu-HU"/>
                    </a:p>
                  </a:txBody>
                  <a:tcPr/>
                </a:tc>
                <a:extLst>
                  <a:ext uri="{0D108BD9-81ED-4DB2-BD59-A6C34878D82A}">
                    <a16:rowId xmlns:a16="http://schemas.microsoft.com/office/drawing/2014/main" val="3287564512"/>
                  </a:ext>
                </a:extLst>
              </a:tr>
              <a:tr h="0">
                <a:tc vMerge="1">
                  <a:txBody>
                    <a:bodyPr/>
                    <a:lstStyle/>
                    <a:p>
                      <a:endParaRPr lang="hu-HU"/>
                    </a:p>
                  </a:txBody>
                  <a:tcPr/>
                </a:tc>
                <a:tc vMerge="1">
                  <a:txBody>
                    <a:bodyPr/>
                    <a:lstStyle/>
                    <a:p>
                      <a:endParaRPr lang="hu-HU"/>
                    </a:p>
                  </a:txBody>
                  <a:tcPr/>
                </a:tc>
                <a:tc vMerge="1">
                  <a:txBody>
                    <a:bodyPr/>
                    <a:lstStyle/>
                    <a:p>
                      <a:endParaRPr lang="hu-HU"/>
                    </a:p>
                  </a:txBody>
                  <a:tcPr/>
                </a:tc>
                <a:tc vMerge="1">
                  <a:txBody>
                    <a:bodyPr/>
                    <a:lstStyle/>
                    <a:p>
                      <a:endParaRPr lang="hu-HU"/>
                    </a:p>
                  </a:txBody>
                  <a:tcPr/>
                </a:tc>
                <a:tc rowSpan="2">
                  <a:txBody>
                    <a:bodyPr/>
                    <a:lstStyle/>
                    <a:p>
                      <a:pPr algn="l" fontAlgn="ctr"/>
                      <a:r>
                        <a:rPr lang="hu-HU" sz="900" dirty="0"/>
                        <a:t>Adat vagy adatok törlése </a:t>
                      </a:r>
                      <a:endParaRPr lang="hu-HU" sz="900" b="0" i="0" u="none" strike="noStrike" dirty="0">
                        <a:effectLst/>
                        <a:latin typeface="Arial" panose="020B0604020202020204" pitchFamily="34" charset="0"/>
                      </a:endParaRPr>
                    </a:p>
                  </a:txBody>
                  <a:tcPr marL="4606" marR="4606" marT="4606"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66"/>
                    </a:solidFill>
                  </a:tcPr>
                </a:tc>
                <a:extLst>
                  <a:ext uri="{0D108BD9-81ED-4DB2-BD59-A6C34878D82A}">
                    <a16:rowId xmlns:a16="http://schemas.microsoft.com/office/drawing/2014/main" val="3409458359"/>
                  </a:ext>
                </a:extLst>
              </a:tr>
              <a:tr h="312702">
                <a:tc>
                  <a:txBody>
                    <a:bodyPr/>
                    <a:lstStyle/>
                    <a:p>
                      <a:pPr algn="l" fontAlgn="b"/>
                      <a:r>
                        <a:rPr lang="hu-HU" sz="900" b="0" i="0" u="none" strike="noStrike">
                          <a:effectLst/>
                          <a:latin typeface="Arial" panose="020B0604020202020204" pitchFamily="34" charset="0"/>
                        </a:rPr>
                        <a:t>TC14</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FF75"/>
                    </a:solidFill>
                  </a:tcPr>
                </a:tc>
                <a:tc>
                  <a:txBody>
                    <a:bodyPr/>
                    <a:lstStyle/>
                    <a:p>
                      <a:pPr algn="l" fontAlgn="b"/>
                      <a:r>
                        <a:rPr lang="hu-HU" sz="900" b="0" i="0" u="none" strike="noStrike">
                          <a:effectLst/>
                          <a:latin typeface="Arial" panose="020B0604020202020204" pitchFamily="34" charset="0"/>
                        </a:rPr>
                        <a:t>Meglévő blogbejegyzésem törlése</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FF75"/>
                    </a:solidFill>
                  </a:tcPr>
                </a:tc>
                <a:tc>
                  <a:txBody>
                    <a:bodyPr/>
                    <a:lstStyle/>
                    <a:p>
                      <a:pPr algn="l" fontAlgn="b"/>
                      <a:r>
                        <a:rPr lang="hu-HU" sz="900" b="0" i="0" u="none" strike="noStrike">
                          <a:effectLst/>
                          <a:latin typeface="Arial" panose="020B0604020202020204" pitchFamily="34" charset="0"/>
                        </a:rPr>
                        <a:t>A012</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1FF75"/>
                    </a:solidFill>
                  </a:tcPr>
                </a:tc>
                <a:tc vMerge="1">
                  <a:txBody>
                    <a:bodyPr/>
                    <a:lstStyle/>
                    <a:p>
                      <a:endParaRPr lang="hu-HU"/>
                    </a:p>
                  </a:txBody>
                  <a:tcPr/>
                </a:tc>
                <a:tc vMerge="1">
                  <a:txBody>
                    <a:bodyPr/>
                    <a:lstStyle/>
                    <a:p>
                      <a:endParaRPr lang="hu-HU"/>
                    </a:p>
                  </a:txBody>
                  <a:tcPr/>
                </a:tc>
                <a:extLst>
                  <a:ext uri="{0D108BD9-81ED-4DB2-BD59-A6C34878D82A}">
                    <a16:rowId xmlns:a16="http://schemas.microsoft.com/office/drawing/2014/main" val="3201450563"/>
                  </a:ext>
                </a:extLst>
              </a:tr>
              <a:tr h="291856">
                <a:tc>
                  <a:txBody>
                    <a:bodyPr/>
                    <a:lstStyle/>
                    <a:p>
                      <a:pPr algn="l" fontAlgn="b"/>
                      <a:r>
                        <a:rPr lang="hu-HU" sz="900" b="0" i="0" u="none" strike="noStrike">
                          <a:effectLst/>
                          <a:latin typeface="Arial" panose="020B0604020202020204" pitchFamily="34" charset="0"/>
                        </a:rPr>
                        <a:t> - </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FF"/>
                    </a:solidFill>
                  </a:tcPr>
                </a:tc>
                <a:tc>
                  <a:txBody>
                    <a:bodyPr/>
                    <a:lstStyle/>
                    <a:p>
                      <a:pPr algn="l" fontAlgn="b"/>
                      <a:r>
                        <a:rPr lang="hu-HU" sz="900" b="0" i="0" u="none" strike="noStrike">
                          <a:effectLst/>
                          <a:latin typeface="Arial" panose="020B0604020202020204" pitchFamily="34" charset="0"/>
                        </a:rPr>
                        <a:t>Adatkezelési nyilatkozat használata</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FF"/>
                    </a:solidFill>
                  </a:tcPr>
                </a:tc>
                <a:tc>
                  <a:txBody>
                    <a:bodyPr/>
                    <a:lstStyle/>
                    <a:p>
                      <a:pPr algn="l" fontAlgn="b"/>
                      <a:r>
                        <a:rPr lang="hu-HU" sz="900" b="0" i="0" u="none" strike="noStrike">
                          <a:effectLst/>
                          <a:latin typeface="Arial" panose="020B0604020202020204" pitchFamily="34" charset="0"/>
                        </a:rPr>
                        <a:t>A013</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FF"/>
                    </a:solidFill>
                  </a:tcPr>
                </a:tc>
                <a:tc>
                  <a:txBody>
                    <a:bodyPr/>
                    <a:lstStyle/>
                    <a:p>
                      <a:pPr algn="l" fontAlgn="b"/>
                      <a:r>
                        <a:rPr lang="hu-HU" sz="900" b="0" i="0" u="none" strike="noStrike" dirty="0">
                          <a:effectLst/>
                          <a:latin typeface="Arial" panose="020B0604020202020204" pitchFamily="34" charset="0"/>
                        </a:rPr>
                        <a:t>test_cookie.py</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FF"/>
                    </a:solidFill>
                  </a:tcPr>
                </a:tc>
                <a:tc>
                  <a:txBody>
                    <a:bodyPr/>
                    <a:lstStyle/>
                    <a:p>
                      <a:pPr algn="l" fontAlgn="b"/>
                      <a:r>
                        <a:rPr lang="hu-HU" sz="900" dirty="0"/>
                        <a:t>Adatkezelési nyilatkozat használata</a:t>
                      </a:r>
                      <a:endParaRPr lang="hu-HU" sz="900" b="0" i="0" u="none" strike="noStrike" dirty="0">
                        <a:effectLst/>
                        <a:latin typeface="Arial" panose="020B0604020202020204" pitchFamily="34" charset="0"/>
                      </a:endParaRP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CCFF"/>
                    </a:solidFill>
                  </a:tcPr>
                </a:tc>
                <a:extLst>
                  <a:ext uri="{0D108BD9-81ED-4DB2-BD59-A6C34878D82A}">
                    <a16:rowId xmlns:a16="http://schemas.microsoft.com/office/drawing/2014/main" val="277890832"/>
                  </a:ext>
                </a:extLst>
              </a:tr>
              <a:tr h="401636">
                <a:tc>
                  <a:txBody>
                    <a:bodyPr/>
                    <a:lstStyle/>
                    <a:p>
                      <a:pPr algn="l" fontAlgn="b"/>
                      <a:r>
                        <a:rPr lang="hu-HU" sz="900" b="0" i="0" u="none" strike="noStrike">
                          <a:effectLst/>
                          <a:latin typeface="Arial" panose="020B0604020202020204" pitchFamily="34" charset="0"/>
                        </a:rPr>
                        <a:t>TC21</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tc>
                  <a:txBody>
                    <a:bodyPr/>
                    <a:lstStyle/>
                    <a:p>
                      <a:pPr algn="l" fontAlgn="b"/>
                      <a:r>
                        <a:rPr lang="hu-HU" sz="900" b="0" i="0" u="none" strike="noStrike">
                          <a:effectLst/>
                          <a:latin typeface="Arial" panose="020B0604020202020204" pitchFamily="34" charset="0"/>
                        </a:rPr>
                        <a:t>Felhasználói profil szerkesztése</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tc>
                  <a:txBody>
                    <a:bodyPr/>
                    <a:lstStyle/>
                    <a:p>
                      <a:pPr algn="l" fontAlgn="b"/>
                      <a:r>
                        <a:rPr lang="hu-HU" sz="900" b="0" i="0" u="none" strike="noStrike">
                          <a:effectLst/>
                          <a:latin typeface="Arial" panose="020B0604020202020204" pitchFamily="34" charset="0"/>
                        </a:rPr>
                        <a:t>A014</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tc>
                  <a:txBody>
                    <a:bodyPr/>
                    <a:lstStyle/>
                    <a:p>
                      <a:pPr algn="l" fontAlgn="b"/>
                      <a:r>
                        <a:rPr lang="hu-HU" sz="900" b="0" i="0" u="none" strike="noStrike" dirty="0">
                          <a:effectLst/>
                          <a:latin typeface="Arial" panose="020B0604020202020204" pitchFamily="34" charset="0"/>
                        </a:rPr>
                        <a:t>test_user_profile.py</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tc>
                  <a:txBody>
                    <a:bodyPr/>
                    <a:lstStyle/>
                    <a:p>
                      <a:pPr algn="l" fontAlgn="b"/>
                      <a:r>
                        <a:rPr lang="hu-HU" sz="900" dirty="0"/>
                        <a:t>Meglévő adat módosítás</a:t>
                      </a:r>
                      <a:endParaRPr lang="hu-HU" sz="900" b="0" i="0" u="none" strike="noStrike" dirty="0">
                        <a:effectLst/>
                        <a:latin typeface="Arial" panose="020B0604020202020204" pitchFamily="34" charset="0"/>
                      </a:endParaRP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FFCC"/>
                    </a:solidFill>
                  </a:tcPr>
                </a:tc>
                <a:extLst>
                  <a:ext uri="{0D108BD9-81ED-4DB2-BD59-A6C34878D82A}">
                    <a16:rowId xmlns:a16="http://schemas.microsoft.com/office/drawing/2014/main" val="1173612838"/>
                  </a:ext>
                </a:extLst>
              </a:tr>
              <a:tr h="396090">
                <a:tc>
                  <a:txBody>
                    <a:bodyPr/>
                    <a:lstStyle/>
                    <a:p>
                      <a:pPr algn="l" fontAlgn="b"/>
                      <a:r>
                        <a:rPr lang="hu-HU" sz="900" b="0" i="0" u="none" strike="noStrike" dirty="0">
                          <a:effectLst/>
                          <a:latin typeface="Arial" panose="020B0604020202020204" pitchFamily="34" charset="0"/>
                        </a:rPr>
                        <a:t>TC15</a:t>
                      </a:r>
                      <a:br>
                        <a:rPr lang="hu-HU" sz="900" b="0" i="0" u="none" strike="noStrike" dirty="0">
                          <a:effectLst/>
                          <a:latin typeface="Arial" panose="020B0604020202020204" pitchFamily="34" charset="0"/>
                        </a:rPr>
                      </a:br>
                      <a:r>
                        <a:rPr lang="hu-HU" sz="900" b="0" i="0" u="none" strike="noStrike" dirty="0">
                          <a:effectLst/>
                          <a:latin typeface="Arial" panose="020B0604020202020204" pitchFamily="34" charset="0"/>
                        </a:rPr>
                        <a:t>TC16</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99FF"/>
                    </a:solidFill>
                  </a:tcPr>
                </a:tc>
                <a:tc>
                  <a:txBody>
                    <a:bodyPr/>
                    <a:lstStyle/>
                    <a:p>
                      <a:pPr algn="l" fontAlgn="b"/>
                      <a:r>
                        <a:rPr lang="hu-HU" sz="900" b="0" i="0" u="none" strike="noStrike" dirty="0">
                          <a:effectLst/>
                          <a:latin typeface="Arial" panose="020B0604020202020204" pitchFamily="34" charset="0"/>
                        </a:rPr>
                        <a:t>Címkék használata</a:t>
                      </a:r>
                      <a:br>
                        <a:rPr lang="hu-HU" sz="900" b="0" i="0" u="none" strike="noStrike" dirty="0">
                          <a:effectLst/>
                          <a:latin typeface="Arial" panose="020B0604020202020204" pitchFamily="34" charset="0"/>
                        </a:rPr>
                      </a:br>
                      <a:r>
                        <a:rPr lang="hu-HU" sz="900" b="0" i="0" u="none" strike="noStrike" dirty="0">
                          <a:effectLst/>
                          <a:latin typeface="Arial" panose="020B0604020202020204" pitchFamily="34" charset="0"/>
                        </a:rPr>
                        <a:t>Címke </a:t>
                      </a:r>
                      <a:r>
                        <a:rPr lang="hu-HU" sz="900" b="0" i="0" u="none" strike="noStrike" dirty="0" err="1">
                          <a:effectLst/>
                          <a:latin typeface="Arial" panose="020B0604020202020204" pitchFamily="34" charset="0"/>
                        </a:rPr>
                        <a:t>feed</a:t>
                      </a:r>
                      <a:r>
                        <a:rPr lang="hu-HU" sz="900" b="0" i="0" u="none" strike="noStrike" dirty="0">
                          <a:effectLst/>
                          <a:latin typeface="Arial" panose="020B0604020202020204" pitchFamily="34" charset="0"/>
                        </a:rPr>
                        <a:t> oldal</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99FF"/>
                    </a:solidFill>
                  </a:tcPr>
                </a:tc>
                <a:tc>
                  <a:txBody>
                    <a:bodyPr/>
                    <a:lstStyle/>
                    <a:p>
                      <a:pPr algn="l" fontAlgn="b"/>
                      <a:r>
                        <a:rPr lang="hu-HU" sz="900" b="0" i="0" u="none" strike="noStrike">
                          <a:effectLst/>
                          <a:latin typeface="Arial" panose="020B0604020202020204" pitchFamily="34" charset="0"/>
                        </a:rPr>
                        <a:t>A015</a:t>
                      </a:r>
                    </a:p>
                  </a:txBody>
                  <a:tcPr marL="4606" marR="4606" marT="4606"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99FF"/>
                    </a:solidFill>
                  </a:tcPr>
                </a:tc>
                <a:tc>
                  <a:txBody>
                    <a:bodyPr/>
                    <a:lstStyle/>
                    <a:p>
                      <a:pPr algn="l" fontAlgn="b"/>
                      <a:r>
                        <a:rPr lang="hu-HU" sz="900" b="0" i="0" u="none" strike="noStrike" dirty="0">
                          <a:effectLst/>
                          <a:latin typeface="Arial" panose="020B0604020202020204" pitchFamily="34" charset="0"/>
                        </a:rPr>
                        <a:t>test_tag.py</a:t>
                      </a:r>
                    </a:p>
                  </a:txBody>
                  <a:tcPr marL="4606" marR="4606" marT="4606" marB="0" anchor="b">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CC99FF"/>
                    </a:solidFill>
                  </a:tcPr>
                </a:tc>
                <a:tc>
                  <a:txBody>
                    <a:bodyPr/>
                    <a:lstStyle/>
                    <a:p>
                      <a:pPr algn="l" fontAlgn="b"/>
                      <a:r>
                        <a:rPr lang="hu-HU" sz="900" dirty="0"/>
                        <a:t>Ismételt és sorozatos adatbevitel adatforrásból</a:t>
                      </a:r>
                    </a:p>
                    <a:p>
                      <a:pPr marL="0" marR="0" lvl="0" indent="0" algn="l" defTabSz="457200" rtl="0" eaLnBrk="1" fontAlgn="b" latinLnBrk="0" hangingPunct="1">
                        <a:lnSpc>
                          <a:spcPct val="100000"/>
                        </a:lnSpc>
                        <a:spcBef>
                          <a:spcPts val="0"/>
                        </a:spcBef>
                        <a:spcAft>
                          <a:spcPts val="0"/>
                        </a:spcAft>
                        <a:buClrTx/>
                        <a:buSzTx/>
                        <a:buFontTx/>
                        <a:buNone/>
                        <a:tabLst/>
                        <a:defRPr/>
                      </a:pPr>
                      <a:r>
                        <a:rPr lang="hu-HU" sz="900"/>
                        <a:t>Adatok listázása</a:t>
                      </a:r>
                    </a:p>
                    <a:p>
                      <a:pPr algn="l" fontAlgn="b"/>
                      <a:endParaRPr lang="hu-HU" sz="900" b="0" i="0" u="none" strike="noStrike" dirty="0">
                        <a:effectLst/>
                        <a:latin typeface="Arial" panose="020B0604020202020204" pitchFamily="34" charset="0"/>
                      </a:endParaRPr>
                    </a:p>
                  </a:txBody>
                  <a:tcPr marL="4606" marR="4606" marT="4606" marB="0">
                    <a:lnL w="12700" cap="flat" cmpd="sng" algn="ctr">
                      <a:no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a:noFill/>
                    </a:lnB>
                    <a:solidFill>
                      <a:srgbClr val="CC99FF"/>
                    </a:solidFill>
                  </a:tcPr>
                </a:tc>
                <a:extLst>
                  <a:ext uri="{0D108BD9-81ED-4DB2-BD59-A6C34878D82A}">
                    <a16:rowId xmlns:a16="http://schemas.microsoft.com/office/drawing/2014/main" val="1308611444"/>
                  </a:ext>
                </a:extLst>
              </a:tr>
            </a:tbl>
          </a:graphicData>
        </a:graphic>
      </p:graphicFrame>
    </p:spTree>
    <p:extLst>
      <p:ext uri="{BB962C8B-B14F-4D97-AF65-F5344CB8AC3E}">
        <p14:creationId xmlns:p14="http://schemas.microsoft.com/office/powerpoint/2010/main" val="225643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3F9CD29-A2B0-4BDB-9660-EBD27C5B5FD8}"/>
              </a:ext>
            </a:extLst>
          </p:cNvPr>
          <p:cNvSpPr>
            <a:spLocks noGrp="1"/>
          </p:cNvSpPr>
          <p:nvPr>
            <p:ph type="title"/>
          </p:nvPr>
        </p:nvSpPr>
        <p:spPr>
          <a:xfrm>
            <a:off x="587228" y="702156"/>
            <a:ext cx="11023579" cy="489081"/>
          </a:xfrm>
        </p:spPr>
        <p:txBody>
          <a:bodyPr>
            <a:normAutofit fontScale="90000"/>
          </a:bodyPr>
          <a:lstStyle/>
          <a:p>
            <a:r>
              <a:rPr lang="hu-HU" cap="none" dirty="0"/>
              <a:t>https://github.com/bebe-ops/conduit</a:t>
            </a:r>
          </a:p>
        </p:txBody>
      </p:sp>
      <p:sp>
        <p:nvSpPr>
          <p:cNvPr id="3" name="Tartalom helye 2">
            <a:extLst>
              <a:ext uri="{FF2B5EF4-FFF2-40B4-BE49-F238E27FC236}">
                <a16:creationId xmlns:a16="http://schemas.microsoft.com/office/drawing/2014/main" id="{0F3BB892-3475-456A-AAAF-9A6883F4C860}"/>
              </a:ext>
            </a:extLst>
          </p:cNvPr>
          <p:cNvSpPr>
            <a:spLocks noGrp="1"/>
          </p:cNvSpPr>
          <p:nvPr>
            <p:ph idx="1"/>
          </p:nvPr>
        </p:nvSpPr>
        <p:spPr>
          <a:xfrm>
            <a:off x="587228" y="1595970"/>
            <a:ext cx="11029614" cy="5108895"/>
          </a:xfrm>
        </p:spPr>
        <p:txBody>
          <a:bodyPr/>
          <a:lstStyle/>
          <a:p>
            <a:r>
              <a:rPr lang="hu-HU" dirty="0"/>
              <a:t>Tesztek forráskódja: </a:t>
            </a:r>
            <a:r>
              <a:rPr lang="hu-HU" sz="1500" dirty="0">
                <a:solidFill>
                  <a:srgbClr val="0070C0"/>
                </a:solidFill>
                <a:hlinkClick r:id="rId2">
                  <a:extLst>
                    <a:ext uri="{A12FA001-AC4F-418D-AE19-62706E023703}">
                      <ahyp:hlinkClr xmlns:ahyp="http://schemas.microsoft.com/office/drawing/2018/hyperlinkcolor" val="tx"/>
                    </a:ext>
                  </a:extLst>
                </a:hlinkClick>
              </a:rPr>
              <a:t>https://github.com/Bebe-ops/conduit/tree/master/testproject/pytests</a:t>
            </a:r>
            <a:endParaRPr lang="hu-HU" sz="1500" dirty="0">
              <a:solidFill>
                <a:srgbClr val="0070C0"/>
              </a:solidFill>
            </a:endParaRPr>
          </a:p>
          <a:p>
            <a:pPr marL="0" indent="0">
              <a:buNone/>
            </a:pPr>
            <a:endParaRPr lang="hu-HU" sz="1500" dirty="0"/>
          </a:p>
          <a:p>
            <a:r>
              <a:rPr lang="hu-HU" dirty="0"/>
              <a:t>Tesztelt alkalmazás elérési helye: </a:t>
            </a:r>
            <a:r>
              <a:rPr lang="hu-HU" sz="1500" dirty="0">
                <a:solidFill>
                  <a:srgbClr val="0070C0"/>
                </a:solidFill>
                <a:hlinkClick r:id="rId3">
                  <a:extLst>
                    <a:ext uri="{A12FA001-AC4F-418D-AE19-62706E023703}">
                      <ahyp:hlinkClr xmlns:ahyp="http://schemas.microsoft.com/office/drawing/2018/hyperlinkcolor" val="tx"/>
                    </a:ext>
                  </a:extLst>
                </a:hlinkClick>
              </a:rPr>
              <a:t>https://github.com/tjozsa/conduit</a:t>
            </a:r>
            <a:endParaRPr lang="hu-HU" sz="1500" dirty="0">
              <a:solidFill>
                <a:srgbClr val="0070C0"/>
              </a:solidFill>
            </a:endParaRPr>
          </a:p>
          <a:p>
            <a:pPr marL="0" indent="0">
              <a:buNone/>
            </a:pPr>
            <a:endParaRPr lang="hu-HU" sz="1500" dirty="0"/>
          </a:p>
          <a:p>
            <a:r>
              <a:rPr lang="hu-HU" dirty="0"/>
              <a:t>Tesztelt alkalmazás üzembe helyezési információk: </a:t>
            </a:r>
            <a:r>
              <a:rPr lang="hu-HU" sz="1500" dirty="0">
                <a:solidFill>
                  <a:srgbClr val="0070C0"/>
                </a:solidFill>
                <a:hlinkClick r:id="rId4">
                  <a:extLst>
                    <a:ext uri="{A12FA001-AC4F-418D-AE19-62706E023703}">
                      <ahyp:hlinkClr xmlns:ahyp="http://schemas.microsoft.com/office/drawing/2018/hyperlinkcolor" val="tx"/>
                    </a:ext>
                  </a:extLst>
                </a:hlinkClick>
              </a:rPr>
              <a:t>https://github.com/tjozsa/conduit/blob/master/README.md</a:t>
            </a:r>
            <a:endParaRPr lang="hu-HU" sz="1500" dirty="0">
              <a:solidFill>
                <a:srgbClr val="0070C0"/>
              </a:solidFill>
            </a:endParaRPr>
          </a:p>
          <a:p>
            <a:pPr marL="0" indent="0">
              <a:buNone/>
            </a:pPr>
            <a:endParaRPr lang="hu-HU" sz="1500" dirty="0"/>
          </a:p>
          <a:p>
            <a:r>
              <a:rPr lang="hu-HU" dirty="0"/>
              <a:t>Tesztek dokumentációja: </a:t>
            </a:r>
            <a:r>
              <a:rPr lang="hu-HU" sz="1500" dirty="0">
                <a:solidFill>
                  <a:srgbClr val="0070C0"/>
                </a:solidFill>
                <a:hlinkClick r:id="rId5">
                  <a:extLst>
                    <a:ext uri="{A12FA001-AC4F-418D-AE19-62706E023703}">
                      <ahyp:hlinkClr xmlns:ahyp="http://schemas.microsoft.com/office/drawing/2018/hyperlinkcolor" val="tx"/>
                    </a:ext>
                  </a:extLst>
                </a:hlinkClick>
              </a:rPr>
              <a:t>https://github.com/Bebe-ops/conduit/blob/master/docs/testcases/Conduit_Project-tesztesetek.xls</a:t>
            </a:r>
            <a:endParaRPr lang="hu-HU" sz="1500" dirty="0">
              <a:solidFill>
                <a:srgbClr val="0070C0"/>
              </a:solidFill>
            </a:endParaRPr>
          </a:p>
          <a:p>
            <a:pPr marL="0" indent="0">
              <a:buNone/>
            </a:pPr>
            <a:endParaRPr lang="hu-HU" sz="1500" dirty="0"/>
          </a:p>
          <a:p>
            <a:r>
              <a:rPr lang="hu-HU" sz="1500" dirty="0"/>
              <a:t>GITHUB ACTION Workflow: </a:t>
            </a:r>
            <a:r>
              <a:rPr lang="hu-HU" sz="1500" dirty="0">
                <a:solidFill>
                  <a:srgbClr val="0070C0"/>
                </a:solidFill>
                <a:hlinkClick r:id="rId6">
                  <a:extLst>
                    <a:ext uri="{A12FA001-AC4F-418D-AE19-62706E023703}">
                      <ahyp:hlinkClr xmlns:ahyp="http://schemas.microsoft.com/office/drawing/2018/hyperlinkcolor" val="tx"/>
                    </a:ext>
                  </a:extLst>
                </a:hlinkClick>
              </a:rPr>
              <a:t>https://github.com/Bebe-ops/conduit/actions/runs/1139703949</a:t>
            </a:r>
            <a:endParaRPr lang="hu-HU" sz="1500" dirty="0">
              <a:solidFill>
                <a:srgbClr val="0070C0"/>
              </a:solidFill>
            </a:endParaRPr>
          </a:p>
          <a:p>
            <a:pPr marL="0" indent="0">
              <a:buNone/>
            </a:pPr>
            <a:endParaRPr lang="hu-HU" sz="1500" dirty="0"/>
          </a:p>
          <a:p>
            <a:r>
              <a:rPr lang="hu-HU" sz="1500" dirty="0"/>
              <a:t>Teszt Jelentés: </a:t>
            </a:r>
            <a:r>
              <a:rPr lang="hu-HU" sz="1600" b="0" i="0" dirty="0">
                <a:solidFill>
                  <a:srgbClr val="C9D1D9"/>
                </a:solidFill>
                <a:effectLst/>
                <a:latin typeface="-apple-system"/>
              </a:rPr>
              <a:t> </a:t>
            </a:r>
            <a:r>
              <a:rPr lang="hu-HU" sz="1600" b="0" i="0" u="none" strike="noStrike" dirty="0">
                <a:solidFill>
                  <a:srgbClr val="0070C0"/>
                </a:solidFill>
                <a:effectLst/>
                <a:latin typeface="-apple-system"/>
                <a:hlinkClick r:id="rId7">
                  <a:extLst>
                    <a:ext uri="{A12FA001-AC4F-418D-AE19-62706E023703}">
                      <ahyp:hlinkClr xmlns:ahyp="http://schemas.microsoft.com/office/drawing/2018/hyperlinkcolor" val="tx"/>
                    </a:ext>
                  </a:extLst>
                </a:hlinkClick>
              </a:rPr>
              <a:t>https://bebe-ops.github.io/conduit/</a:t>
            </a:r>
            <a:endParaRPr lang="hu-HU" sz="1500" b="0" i="0" u="none" strike="noStrike" dirty="0">
              <a:solidFill>
                <a:srgbClr val="0070C0"/>
              </a:solidFill>
              <a:effectLst/>
              <a:latin typeface="-apple-system"/>
            </a:endParaRPr>
          </a:p>
          <a:p>
            <a:pPr marL="0" indent="0">
              <a:buNone/>
            </a:pPr>
            <a:endParaRPr lang="hu-HU" sz="1500" dirty="0"/>
          </a:p>
          <a:p>
            <a:endParaRPr lang="hu-HU" dirty="0"/>
          </a:p>
        </p:txBody>
      </p:sp>
      <p:sp>
        <p:nvSpPr>
          <p:cNvPr id="4" name="Dátum helye 3">
            <a:extLst>
              <a:ext uri="{FF2B5EF4-FFF2-40B4-BE49-F238E27FC236}">
                <a16:creationId xmlns:a16="http://schemas.microsoft.com/office/drawing/2014/main" id="{A828EE77-D83A-4CCA-8E8D-1132F51AC4B3}"/>
              </a:ext>
            </a:extLst>
          </p:cNvPr>
          <p:cNvSpPr>
            <a:spLocks noGrp="1"/>
          </p:cNvSpPr>
          <p:nvPr>
            <p:ph type="dt" sz="half" idx="10"/>
          </p:nvPr>
        </p:nvSpPr>
        <p:spPr/>
        <p:txBody>
          <a:bodyPr/>
          <a:lstStyle/>
          <a:p>
            <a:pPr rtl="0"/>
            <a:r>
              <a:rPr lang="hu-HU" dirty="0"/>
              <a:t>2021.08.03</a:t>
            </a:r>
            <a:endParaRPr lang="en-US" dirty="0"/>
          </a:p>
        </p:txBody>
      </p:sp>
    </p:spTree>
    <p:extLst>
      <p:ext uri="{BB962C8B-B14F-4D97-AF65-F5344CB8AC3E}">
        <p14:creationId xmlns:p14="http://schemas.microsoft.com/office/powerpoint/2010/main" val="77532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D369989-0AB4-41E4-9128-EF162E0E28A8}"/>
              </a:ext>
            </a:extLst>
          </p:cNvPr>
          <p:cNvSpPr>
            <a:spLocks noGrp="1"/>
          </p:cNvSpPr>
          <p:nvPr>
            <p:ph type="title"/>
          </p:nvPr>
        </p:nvSpPr>
        <p:spPr>
          <a:xfrm>
            <a:off x="430823" y="738554"/>
            <a:ext cx="10840579" cy="708024"/>
          </a:xfrm>
        </p:spPr>
        <p:txBody>
          <a:bodyPr>
            <a:normAutofit fontScale="90000"/>
          </a:bodyPr>
          <a:lstStyle/>
          <a:p>
            <a:r>
              <a:rPr lang="hu-HU" sz="2800" dirty="0"/>
              <a:t>GITHUB ACTION Workflow: </a:t>
            </a:r>
            <a:br>
              <a:rPr lang="hu-HU" sz="2800" dirty="0"/>
            </a:br>
            <a:r>
              <a:rPr lang="hu-HU" sz="1600" cap="none" dirty="0">
                <a:solidFill>
                  <a:srgbClr val="0070C0"/>
                </a:solidFill>
                <a:hlinkClick r:id="rId3">
                  <a:extLst>
                    <a:ext uri="{A12FA001-AC4F-418D-AE19-62706E023703}">
                      <ahyp:hlinkClr xmlns:ahyp="http://schemas.microsoft.com/office/drawing/2018/hyperlinkcolor" val="tx"/>
                    </a:ext>
                  </a:extLst>
                </a:hlinkClick>
              </a:rPr>
              <a:t>https://github.com/bebe-ops/conduit/actions/runs/1139703949</a:t>
            </a:r>
            <a:endParaRPr lang="hu-HU" dirty="0"/>
          </a:p>
        </p:txBody>
      </p:sp>
      <p:pic>
        <p:nvPicPr>
          <p:cNvPr id="5" name="Kép 4">
            <a:extLst>
              <a:ext uri="{FF2B5EF4-FFF2-40B4-BE49-F238E27FC236}">
                <a16:creationId xmlns:a16="http://schemas.microsoft.com/office/drawing/2014/main" id="{61F10D3B-39CB-4620-A62B-A02FE077A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935" y="1639199"/>
            <a:ext cx="9420354" cy="5044999"/>
          </a:xfrm>
          <a:prstGeom prst="rect">
            <a:avLst/>
          </a:prstGeom>
        </p:spPr>
      </p:pic>
    </p:spTree>
    <p:extLst>
      <p:ext uri="{BB962C8B-B14F-4D97-AF65-F5344CB8AC3E}">
        <p14:creationId xmlns:p14="http://schemas.microsoft.com/office/powerpoint/2010/main" val="190321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524FAE7-0A88-4E12-B47C-4C803595F1E7}"/>
              </a:ext>
            </a:extLst>
          </p:cNvPr>
          <p:cNvSpPr>
            <a:spLocks noGrp="1"/>
          </p:cNvSpPr>
          <p:nvPr>
            <p:ph type="title"/>
          </p:nvPr>
        </p:nvSpPr>
        <p:spPr>
          <a:xfrm>
            <a:off x="453004" y="654341"/>
            <a:ext cx="11023579" cy="801358"/>
          </a:xfrm>
        </p:spPr>
        <p:txBody>
          <a:bodyPr>
            <a:normAutofit fontScale="90000"/>
          </a:bodyPr>
          <a:lstStyle/>
          <a:p>
            <a:br>
              <a:rPr lang="hu-HU" dirty="0"/>
            </a:br>
            <a:br>
              <a:rPr lang="hu-HU" dirty="0"/>
            </a:br>
            <a:br>
              <a:rPr lang="hu-HU" dirty="0"/>
            </a:br>
            <a:r>
              <a:rPr lang="hu-HU" dirty="0"/>
              <a:t>TEST REPORT</a:t>
            </a:r>
            <a:br>
              <a:rPr lang="hu-HU" dirty="0"/>
            </a:br>
            <a:r>
              <a:rPr lang="hu-HU" sz="1800" b="0" i="0" u="none" strike="noStrike" cap="none" dirty="0">
                <a:solidFill>
                  <a:srgbClr val="0070C0"/>
                </a:solidFill>
                <a:effectLst/>
                <a:latin typeface="-apple-system"/>
                <a:hlinkClick r:id="rId2">
                  <a:extLst>
                    <a:ext uri="{A12FA001-AC4F-418D-AE19-62706E023703}">
                      <ahyp:hlinkClr xmlns:ahyp="http://schemas.microsoft.com/office/drawing/2018/hyperlinkcolor" val="tx"/>
                    </a:ext>
                  </a:extLst>
                </a:hlinkClick>
              </a:rPr>
              <a:t>https://bebe-ops.github.io/conduit/</a:t>
            </a:r>
            <a:endParaRPr lang="hu-HU" sz="1800" dirty="0">
              <a:solidFill>
                <a:srgbClr val="0070C0"/>
              </a:solidFill>
            </a:endParaRPr>
          </a:p>
        </p:txBody>
      </p:sp>
      <p:pic>
        <p:nvPicPr>
          <p:cNvPr id="6" name="Tartalom helye 5">
            <a:extLst>
              <a:ext uri="{FF2B5EF4-FFF2-40B4-BE49-F238E27FC236}">
                <a16:creationId xmlns:a16="http://schemas.microsoft.com/office/drawing/2014/main" id="{312D6781-F9DE-4387-9E39-86DCB887B2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2809" y="1541438"/>
            <a:ext cx="8719081" cy="5146788"/>
          </a:xfrm>
        </p:spPr>
      </p:pic>
      <p:sp>
        <p:nvSpPr>
          <p:cNvPr id="4" name="Dátum helye 3">
            <a:extLst>
              <a:ext uri="{FF2B5EF4-FFF2-40B4-BE49-F238E27FC236}">
                <a16:creationId xmlns:a16="http://schemas.microsoft.com/office/drawing/2014/main" id="{931308D2-8709-4DAB-96AA-C33C1BEBC913}"/>
              </a:ext>
            </a:extLst>
          </p:cNvPr>
          <p:cNvSpPr>
            <a:spLocks noGrp="1"/>
          </p:cNvSpPr>
          <p:nvPr>
            <p:ph type="dt" sz="half" idx="10"/>
          </p:nvPr>
        </p:nvSpPr>
        <p:spPr>
          <a:xfrm>
            <a:off x="10679185" y="6384022"/>
            <a:ext cx="1105414" cy="304204"/>
          </a:xfrm>
        </p:spPr>
        <p:txBody>
          <a:bodyPr/>
          <a:lstStyle/>
          <a:p>
            <a:pPr rtl="0"/>
            <a:r>
              <a:rPr lang="hu-HU" dirty="0"/>
              <a:t>2021.08.03</a:t>
            </a:r>
          </a:p>
        </p:txBody>
      </p:sp>
    </p:spTree>
    <p:extLst>
      <p:ext uri="{BB962C8B-B14F-4D97-AF65-F5344CB8AC3E}">
        <p14:creationId xmlns:p14="http://schemas.microsoft.com/office/powerpoint/2010/main" val="409922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Téglalap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Cím 1">
            <a:extLst>
              <a:ext uri="{FF2B5EF4-FFF2-40B4-BE49-F238E27FC236}">
                <a16:creationId xmlns:a16="http://schemas.microsoft.com/office/drawing/2014/main" id="{1C21E816-31F5-48BB-BD02-D15F2F18B48A}"/>
              </a:ext>
            </a:extLst>
          </p:cNvPr>
          <p:cNvSpPr>
            <a:spLocks noGrp="1"/>
          </p:cNvSpPr>
          <p:nvPr>
            <p:ph type="ctrTitle"/>
          </p:nvPr>
        </p:nvSpPr>
        <p:spPr>
          <a:xfrm>
            <a:off x="599225" y="1020431"/>
            <a:ext cx="10993549" cy="1475013"/>
          </a:xfrm>
        </p:spPr>
        <p:txBody>
          <a:bodyPr rtlCol="0">
            <a:normAutofit/>
          </a:bodyPr>
          <a:lstStyle/>
          <a:p>
            <a:pPr algn="ctr" rtl="0"/>
            <a:r>
              <a:rPr lang="hu" dirty="0"/>
              <a:t>Köszönöm A figyelmet!</a:t>
            </a:r>
            <a:br>
              <a:rPr lang="hu" dirty="0"/>
            </a:br>
            <a:r>
              <a:rPr lang="hu" dirty="0"/>
              <a:t>VISZONT LÁTÁSRA !</a:t>
            </a:r>
            <a:br>
              <a:rPr lang="hu" dirty="0"/>
            </a:br>
            <a:endParaRPr lang="hu" sz="1400" dirty="0">
              <a:solidFill>
                <a:srgbClr val="0070C0"/>
              </a:solidFill>
              <a:latin typeface="Arial" panose="020B0604020202020204" pitchFamily="34" charset="0"/>
              <a:cs typeface="Arial" panose="020B0604020202020204" pitchFamily="34" charset="0"/>
            </a:endParaRPr>
          </a:p>
        </p:txBody>
      </p:sp>
      <p:sp>
        <p:nvSpPr>
          <p:cNvPr id="20" name="Téglalap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Téglalap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Téglalap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Kép 5" descr="Egy embléma közelképe&#10;&#10;Automatikusan létrehozott leírás">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68738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833_TF33552983" id="{B3EE83EE-CCFB-4CB3-9AFB-F793C354D2BB}" vid="{A0A712A1-0E18-4ECB-AC9C-D8B615D25E24}"/>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{764F64BD-C17D-4DFE-B973-AA6F12B6C214}tf33552983_win32</Template>
  <TotalTime>307</TotalTime>
  <Words>479</Words>
  <Application>Microsoft Office PowerPoint</Application>
  <PresentationFormat>Szélesvásznú</PresentationFormat>
  <Paragraphs>108</Paragraphs>
  <Slides>8</Slides>
  <Notes>1</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8</vt:i4>
      </vt:variant>
    </vt:vector>
  </HeadingPairs>
  <TitlesOfParts>
    <vt:vector size="15" baseType="lpstr">
      <vt:lpstr>-apple-system</vt:lpstr>
      <vt:lpstr>Arial</vt:lpstr>
      <vt:lpstr>Calibri</vt:lpstr>
      <vt:lpstr>Franklin Gothic Book</vt:lpstr>
      <vt:lpstr>Franklin Gothic Demi</vt:lpstr>
      <vt:lpstr>Wingdings 2</vt:lpstr>
      <vt:lpstr>DividendVTI</vt:lpstr>
      <vt:lpstr>CONDUIT Blogging APP Felület tesztelési projekt Szokol Bernadett animalsavebebe@gmail.com</vt:lpstr>
      <vt:lpstr>PowerPoint-bemutató</vt:lpstr>
      <vt:lpstr>Folyamat</vt:lpstr>
      <vt:lpstr>Test cases</vt:lpstr>
      <vt:lpstr>https://github.com/bebe-ops/conduit</vt:lpstr>
      <vt:lpstr>GITHUB ACTION Workflow:  https://github.com/bebe-ops/conduit/actions/runs/1139703949</vt:lpstr>
      <vt:lpstr>   TEST REPORT https://bebe-ops.github.io/conduit/</vt:lpstr>
      <vt:lpstr>Köszönöm A figyelmet! VISZONT LÁTÁSRA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CONDUIT APP Felület tesztelési projekt</dc:title>
  <dc:creator>Bernadett Szokol</dc:creator>
  <cp:lastModifiedBy>Bernadett Szokol</cp:lastModifiedBy>
  <cp:revision>14</cp:revision>
  <dcterms:created xsi:type="dcterms:W3CDTF">2021-08-03T14:29:45Z</dcterms:created>
  <dcterms:modified xsi:type="dcterms:W3CDTF">2021-09-07T11:27:11Z</dcterms:modified>
</cp:coreProperties>
</file>