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58" r:id="rId4"/>
    <p:sldId id="284" r:id="rId5"/>
    <p:sldId id="266" r:id="rId6"/>
    <p:sldId id="263" r:id="rId7"/>
    <p:sldId id="264" r:id="rId8"/>
    <p:sldId id="289" r:id="rId9"/>
    <p:sldId id="291" r:id="rId10"/>
    <p:sldId id="292" r:id="rId11"/>
    <p:sldId id="293" r:id="rId12"/>
    <p:sldId id="265" r:id="rId13"/>
    <p:sldId id="267" r:id="rId14"/>
    <p:sldId id="257" r:id="rId15"/>
    <p:sldId id="281" r:id="rId16"/>
    <p:sldId id="268" r:id="rId17"/>
    <p:sldId id="269" r:id="rId18"/>
    <p:sldId id="282" r:id="rId19"/>
    <p:sldId id="276" r:id="rId20"/>
    <p:sldId id="279" r:id="rId21"/>
    <p:sldId id="288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AD2652-1914-474B-BE0A-E0E0461E34C2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A9FB539-F704-44FE-878F-685B5C751176}">
      <dgm:prSet/>
      <dgm:spPr/>
      <dgm:t>
        <a:bodyPr/>
        <a:lstStyle/>
        <a:p>
          <a:pPr>
            <a:defRPr cap="all"/>
          </a:pPr>
          <a:r>
            <a:rPr lang="en-US" dirty="0"/>
            <a:t>Install </a:t>
          </a: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Linux</a:t>
          </a:r>
          <a:r>
            <a:rPr lang="en-US" dirty="0"/>
            <a:t> OS in a computer(VirtualBox or </a:t>
          </a:r>
          <a:r>
            <a:rPr lang="en-US" dirty="0" err="1"/>
            <a:t>Vmware</a:t>
          </a:r>
          <a:r>
            <a:rPr lang="en-US" dirty="0"/>
            <a:t>)</a:t>
          </a:r>
        </a:p>
      </dgm:t>
    </dgm:pt>
    <dgm:pt modelId="{6451F432-DC84-4F57-8C63-E9FB5CCC7C7D}" type="parTrans" cxnId="{3D3A02A4-F94F-4036-B8A8-2012FDD6ABE1}">
      <dgm:prSet/>
      <dgm:spPr/>
      <dgm:t>
        <a:bodyPr/>
        <a:lstStyle/>
        <a:p>
          <a:endParaRPr lang="en-US"/>
        </a:p>
      </dgm:t>
    </dgm:pt>
    <dgm:pt modelId="{5781E2BC-C323-418F-8AEF-E42330BA2FEA}" type="sibTrans" cxnId="{3D3A02A4-F94F-4036-B8A8-2012FDD6ABE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1CD7336B-BEE4-49D1-8B75-99473C75FF03}">
      <dgm:prSet/>
      <dgm:spPr/>
      <dgm:t>
        <a:bodyPr/>
        <a:lstStyle/>
        <a:p>
          <a:pPr>
            <a:defRPr cap="all"/>
          </a:pPr>
          <a:r>
            <a:rPr lang="en-US" dirty="0"/>
            <a:t>Using GCC for compiling</a:t>
          </a:r>
        </a:p>
      </dgm:t>
    </dgm:pt>
    <dgm:pt modelId="{665ABAFF-4974-45A3-B3E9-AACCF006EAB8}" type="parTrans" cxnId="{90C61308-63EA-4DC8-88BC-C4BDF8D45E5F}">
      <dgm:prSet/>
      <dgm:spPr/>
      <dgm:t>
        <a:bodyPr/>
        <a:lstStyle/>
        <a:p>
          <a:endParaRPr lang="en-US"/>
        </a:p>
      </dgm:t>
    </dgm:pt>
    <dgm:pt modelId="{64EEDC57-4336-4DEF-A944-4170575D4549}" type="sibTrans" cxnId="{90C61308-63EA-4DC8-88BC-C4BDF8D45E5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F4A4214-000E-4717-836C-368994F09729}">
      <dgm:prSet/>
      <dgm:spPr/>
      <dgm:t>
        <a:bodyPr/>
        <a:lstStyle/>
        <a:p>
          <a:pPr>
            <a:defRPr cap="all"/>
          </a:pPr>
          <a:r>
            <a:rPr lang="en-US"/>
            <a:t>Using winsock for Windows Platform.</a:t>
          </a:r>
        </a:p>
      </dgm:t>
    </dgm:pt>
    <dgm:pt modelId="{6968958E-94B4-4D65-89B8-0B9F5B5A61D4}" type="parTrans" cxnId="{F91D4FF8-9DF5-4571-A521-32481C83BD85}">
      <dgm:prSet/>
      <dgm:spPr/>
      <dgm:t>
        <a:bodyPr/>
        <a:lstStyle/>
        <a:p>
          <a:endParaRPr lang="en-US"/>
        </a:p>
      </dgm:t>
    </dgm:pt>
    <dgm:pt modelId="{0DD71C9F-37D6-4967-9D12-1E4DA03FACD8}" type="sibTrans" cxnId="{F91D4FF8-9DF5-4571-A521-32481C83BD85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2F99A673-20E4-4814-95E2-7264E0C25EAB}" type="pres">
      <dgm:prSet presAssocID="{3CAD2652-1914-474B-BE0A-E0E0461E34C2}" presName="Name0" presStyleCnt="0">
        <dgm:presLayoutVars>
          <dgm:animLvl val="lvl"/>
          <dgm:resizeHandles val="exact"/>
        </dgm:presLayoutVars>
      </dgm:prSet>
      <dgm:spPr/>
    </dgm:pt>
    <dgm:pt modelId="{E0AD0F2F-A56B-415F-B66D-C3D7138D93BB}" type="pres">
      <dgm:prSet presAssocID="{4A9FB539-F704-44FE-878F-685B5C751176}" presName="compositeNode" presStyleCnt="0">
        <dgm:presLayoutVars>
          <dgm:bulletEnabled val="1"/>
        </dgm:presLayoutVars>
      </dgm:prSet>
      <dgm:spPr/>
    </dgm:pt>
    <dgm:pt modelId="{801130E1-1299-41D5-AEF5-18DC34E23FC2}" type="pres">
      <dgm:prSet presAssocID="{4A9FB539-F704-44FE-878F-685B5C751176}" presName="bgRect" presStyleLbl="alignNode1" presStyleIdx="0" presStyleCnt="3"/>
      <dgm:spPr/>
    </dgm:pt>
    <dgm:pt modelId="{B6DB4E83-290E-4430-A605-33BB4E00D680}" type="pres">
      <dgm:prSet presAssocID="{5781E2BC-C323-418F-8AEF-E42330BA2FEA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827E055-AD78-42BC-8679-6C2CF669F39D}" type="pres">
      <dgm:prSet presAssocID="{4A9FB539-F704-44FE-878F-685B5C751176}" presName="nodeRect" presStyleLbl="alignNode1" presStyleIdx="0" presStyleCnt="3">
        <dgm:presLayoutVars>
          <dgm:bulletEnabled val="1"/>
        </dgm:presLayoutVars>
      </dgm:prSet>
      <dgm:spPr/>
    </dgm:pt>
    <dgm:pt modelId="{37B53BDC-BCAF-468F-8F61-202C0B0A483D}" type="pres">
      <dgm:prSet presAssocID="{5781E2BC-C323-418F-8AEF-E42330BA2FEA}" presName="sibTrans" presStyleCnt="0"/>
      <dgm:spPr/>
    </dgm:pt>
    <dgm:pt modelId="{5F8EA899-2476-46CF-BD37-11F80FC51C57}" type="pres">
      <dgm:prSet presAssocID="{1CD7336B-BEE4-49D1-8B75-99473C75FF03}" presName="compositeNode" presStyleCnt="0">
        <dgm:presLayoutVars>
          <dgm:bulletEnabled val="1"/>
        </dgm:presLayoutVars>
      </dgm:prSet>
      <dgm:spPr/>
    </dgm:pt>
    <dgm:pt modelId="{0BBB975A-58C0-40C2-A4AB-AFFCD26F61E7}" type="pres">
      <dgm:prSet presAssocID="{1CD7336B-BEE4-49D1-8B75-99473C75FF03}" presName="bgRect" presStyleLbl="alignNode1" presStyleIdx="1" presStyleCnt="3"/>
      <dgm:spPr/>
    </dgm:pt>
    <dgm:pt modelId="{8C1B6D0B-EABF-404D-9AE4-921556E93F43}" type="pres">
      <dgm:prSet presAssocID="{64EEDC57-4336-4DEF-A944-4170575D4549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6A6FE516-FEC4-4C36-98F0-20D84073CB69}" type="pres">
      <dgm:prSet presAssocID="{1CD7336B-BEE4-49D1-8B75-99473C75FF03}" presName="nodeRect" presStyleLbl="alignNode1" presStyleIdx="1" presStyleCnt="3">
        <dgm:presLayoutVars>
          <dgm:bulletEnabled val="1"/>
        </dgm:presLayoutVars>
      </dgm:prSet>
      <dgm:spPr/>
    </dgm:pt>
    <dgm:pt modelId="{6E97015C-2921-4FCA-908C-9B15774FD694}" type="pres">
      <dgm:prSet presAssocID="{64EEDC57-4336-4DEF-A944-4170575D4549}" presName="sibTrans" presStyleCnt="0"/>
      <dgm:spPr/>
    </dgm:pt>
    <dgm:pt modelId="{9B736064-27AA-49F4-B91E-A6D564D9EF89}" type="pres">
      <dgm:prSet presAssocID="{4F4A4214-000E-4717-836C-368994F09729}" presName="compositeNode" presStyleCnt="0">
        <dgm:presLayoutVars>
          <dgm:bulletEnabled val="1"/>
        </dgm:presLayoutVars>
      </dgm:prSet>
      <dgm:spPr/>
    </dgm:pt>
    <dgm:pt modelId="{EEEBBFF5-9857-4641-960D-108B4BCE75BC}" type="pres">
      <dgm:prSet presAssocID="{4F4A4214-000E-4717-836C-368994F09729}" presName="bgRect" presStyleLbl="alignNode1" presStyleIdx="2" presStyleCnt="3"/>
      <dgm:spPr/>
    </dgm:pt>
    <dgm:pt modelId="{DD40ED24-2431-44B4-A70C-7DB53C99401D}" type="pres">
      <dgm:prSet presAssocID="{0DD71C9F-37D6-4967-9D12-1E4DA03FACD8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74C2FAF2-9055-4808-90B8-D4A1A003C249}" type="pres">
      <dgm:prSet presAssocID="{4F4A4214-000E-4717-836C-368994F0972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90C61308-63EA-4DC8-88BC-C4BDF8D45E5F}" srcId="{3CAD2652-1914-474B-BE0A-E0E0461E34C2}" destId="{1CD7336B-BEE4-49D1-8B75-99473C75FF03}" srcOrd="1" destOrd="0" parTransId="{665ABAFF-4974-45A3-B3E9-AACCF006EAB8}" sibTransId="{64EEDC57-4336-4DEF-A944-4170575D4549}"/>
    <dgm:cxn modelId="{720F7B0E-89E7-4D42-9DC1-136986BEF6B9}" type="presOf" srcId="{4F4A4214-000E-4717-836C-368994F09729}" destId="{74C2FAF2-9055-4808-90B8-D4A1A003C249}" srcOrd="1" destOrd="0" presId="urn:microsoft.com/office/officeart/2016/7/layout/LinearBlockProcessNumbered"/>
    <dgm:cxn modelId="{5CC1331B-17E4-41C7-8F98-AE4184820512}" type="presOf" srcId="{1CD7336B-BEE4-49D1-8B75-99473C75FF03}" destId="{0BBB975A-58C0-40C2-A4AB-AFFCD26F61E7}" srcOrd="0" destOrd="0" presId="urn:microsoft.com/office/officeart/2016/7/layout/LinearBlockProcessNumbered"/>
    <dgm:cxn modelId="{E2641425-2BA3-428A-81AD-E97FD4046E76}" type="presOf" srcId="{1CD7336B-BEE4-49D1-8B75-99473C75FF03}" destId="{6A6FE516-FEC4-4C36-98F0-20D84073CB69}" srcOrd="1" destOrd="0" presId="urn:microsoft.com/office/officeart/2016/7/layout/LinearBlockProcessNumbered"/>
    <dgm:cxn modelId="{69A3F038-45E7-48F5-A6D0-E4FF1A80670A}" type="presOf" srcId="{4A9FB539-F704-44FE-878F-685B5C751176}" destId="{5827E055-AD78-42BC-8679-6C2CF669F39D}" srcOrd="1" destOrd="0" presId="urn:microsoft.com/office/officeart/2016/7/layout/LinearBlockProcessNumbered"/>
    <dgm:cxn modelId="{3182F93F-420B-4508-9BC5-4B7FB2F5B03D}" type="presOf" srcId="{0DD71C9F-37D6-4967-9D12-1E4DA03FACD8}" destId="{DD40ED24-2431-44B4-A70C-7DB53C99401D}" srcOrd="0" destOrd="0" presId="urn:microsoft.com/office/officeart/2016/7/layout/LinearBlockProcessNumbered"/>
    <dgm:cxn modelId="{43929C5E-02D8-4C3E-B459-2FE510C90C61}" type="presOf" srcId="{3CAD2652-1914-474B-BE0A-E0E0461E34C2}" destId="{2F99A673-20E4-4814-95E2-7264E0C25EAB}" srcOrd="0" destOrd="0" presId="urn:microsoft.com/office/officeart/2016/7/layout/LinearBlockProcessNumbered"/>
    <dgm:cxn modelId="{8A98EE46-0952-4427-ABA7-82855809635E}" type="presOf" srcId="{4F4A4214-000E-4717-836C-368994F09729}" destId="{EEEBBFF5-9857-4641-960D-108B4BCE75BC}" srcOrd="0" destOrd="0" presId="urn:microsoft.com/office/officeart/2016/7/layout/LinearBlockProcessNumbered"/>
    <dgm:cxn modelId="{33BE7448-EBBB-4284-A689-A301BF6A8D44}" type="presOf" srcId="{4A9FB539-F704-44FE-878F-685B5C751176}" destId="{801130E1-1299-41D5-AEF5-18DC34E23FC2}" srcOrd="0" destOrd="0" presId="urn:microsoft.com/office/officeart/2016/7/layout/LinearBlockProcessNumbered"/>
    <dgm:cxn modelId="{3D3A02A4-F94F-4036-B8A8-2012FDD6ABE1}" srcId="{3CAD2652-1914-474B-BE0A-E0E0461E34C2}" destId="{4A9FB539-F704-44FE-878F-685B5C751176}" srcOrd="0" destOrd="0" parTransId="{6451F432-DC84-4F57-8C63-E9FB5CCC7C7D}" sibTransId="{5781E2BC-C323-418F-8AEF-E42330BA2FEA}"/>
    <dgm:cxn modelId="{CD4E65A4-FD91-4145-AD74-681EAB16B43F}" type="presOf" srcId="{5781E2BC-C323-418F-8AEF-E42330BA2FEA}" destId="{B6DB4E83-290E-4430-A605-33BB4E00D680}" srcOrd="0" destOrd="0" presId="urn:microsoft.com/office/officeart/2016/7/layout/LinearBlockProcessNumbered"/>
    <dgm:cxn modelId="{9CC130B2-F028-4057-93B3-375752075DBD}" type="presOf" srcId="{64EEDC57-4336-4DEF-A944-4170575D4549}" destId="{8C1B6D0B-EABF-404D-9AE4-921556E93F43}" srcOrd="0" destOrd="0" presId="urn:microsoft.com/office/officeart/2016/7/layout/LinearBlockProcessNumbered"/>
    <dgm:cxn modelId="{F91D4FF8-9DF5-4571-A521-32481C83BD85}" srcId="{3CAD2652-1914-474B-BE0A-E0E0461E34C2}" destId="{4F4A4214-000E-4717-836C-368994F09729}" srcOrd="2" destOrd="0" parTransId="{6968958E-94B4-4D65-89B8-0B9F5B5A61D4}" sibTransId="{0DD71C9F-37D6-4967-9D12-1E4DA03FACD8}"/>
    <dgm:cxn modelId="{809243FD-E180-4E34-8BF8-1DA2ABF3A575}" type="presParOf" srcId="{2F99A673-20E4-4814-95E2-7264E0C25EAB}" destId="{E0AD0F2F-A56B-415F-B66D-C3D7138D93BB}" srcOrd="0" destOrd="0" presId="urn:microsoft.com/office/officeart/2016/7/layout/LinearBlockProcessNumbered"/>
    <dgm:cxn modelId="{97336C21-77A0-49B3-B8D1-5B04883A77E8}" type="presParOf" srcId="{E0AD0F2F-A56B-415F-B66D-C3D7138D93BB}" destId="{801130E1-1299-41D5-AEF5-18DC34E23FC2}" srcOrd="0" destOrd="0" presId="urn:microsoft.com/office/officeart/2016/7/layout/LinearBlockProcessNumbered"/>
    <dgm:cxn modelId="{10065313-587E-496C-9B52-8761313AB1D0}" type="presParOf" srcId="{E0AD0F2F-A56B-415F-B66D-C3D7138D93BB}" destId="{B6DB4E83-290E-4430-A605-33BB4E00D680}" srcOrd="1" destOrd="0" presId="urn:microsoft.com/office/officeart/2016/7/layout/LinearBlockProcessNumbered"/>
    <dgm:cxn modelId="{2E12BB09-4F0C-4DB0-8516-05942B5C218E}" type="presParOf" srcId="{E0AD0F2F-A56B-415F-B66D-C3D7138D93BB}" destId="{5827E055-AD78-42BC-8679-6C2CF669F39D}" srcOrd="2" destOrd="0" presId="urn:microsoft.com/office/officeart/2016/7/layout/LinearBlockProcessNumbered"/>
    <dgm:cxn modelId="{5FB0F517-7C33-466B-9D38-6B900F142C0D}" type="presParOf" srcId="{2F99A673-20E4-4814-95E2-7264E0C25EAB}" destId="{37B53BDC-BCAF-468F-8F61-202C0B0A483D}" srcOrd="1" destOrd="0" presId="urn:microsoft.com/office/officeart/2016/7/layout/LinearBlockProcessNumbered"/>
    <dgm:cxn modelId="{B59E78B7-4726-4D1C-A0CD-90E71B48215C}" type="presParOf" srcId="{2F99A673-20E4-4814-95E2-7264E0C25EAB}" destId="{5F8EA899-2476-46CF-BD37-11F80FC51C57}" srcOrd="2" destOrd="0" presId="urn:microsoft.com/office/officeart/2016/7/layout/LinearBlockProcessNumbered"/>
    <dgm:cxn modelId="{00BED967-5D63-4168-9BE8-90DEED23AEB5}" type="presParOf" srcId="{5F8EA899-2476-46CF-BD37-11F80FC51C57}" destId="{0BBB975A-58C0-40C2-A4AB-AFFCD26F61E7}" srcOrd="0" destOrd="0" presId="urn:microsoft.com/office/officeart/2016/7/layout/LinearBlockProcessNumbered"/>
    <dgm:cxn modelId="{8B303C98-847A-407B-ACAA-BD62B6FD271E}" type="presParOf" srcId="{5F8EA899-2476-46CF-BD37-11F80FC51C57}" destId="{8C1B6D0B-EABF-404D-9AE4-921556E93F43}" srcOrd="1" destOrd="0" presId="urn:microsoft.com/office/officeart/2016/7/layout/LinearBlockProcessNumbered"/>
    <dgm:cxn modelId="{4610451C-49F5-44C6-8761-DE66C6B62839}" type="presParOf" srcId="{5F8EA899-2476-46CF-BD37-11F80FC51C57}" destId="{6A6FE516-FEC4-4C36-98F0-20D84073CB69}" srcOrd="2" destOrd="0" presId="urn:microsoft.com/office/officeart/2016/7/layout/LinearBlockProcessNumbered"/>
    <dgm:cxn modelId="{1AF76E32-4B35-404C-B540-3327761F825F}" type="presParOf" srcId="{2F99A673-20E4-4814-95E2-7264E0C25EAB}" destId="{6E97015C-2921-4FCA-908C-9B15774FD694}" srcOrd="3" destOrd="0" presId="urn:microsoft.com/office/officeart/2016/7/layout/LinearBlockProcessNumbered"/>
    <dgm:cxn modelId="{9F42CC3E-3903-47E8-A055-00123CC9AADD}" type="presParOf" srcId="{2F99A673-20E4-4814-95E2-7264E0C25EAB}" destId="{9B736064-27AA-49F4-B91E-A6D564D9EF89}" srcOrd="4" destOrd="0" presId="urn:microsoft.com/office/officeart/2016/7/layout/LinearBlockProcessNumbered"/>
    <dgm:cxn modelId="{95D21127-C26B-4327-BBDE-85C5592859E0}" type="presParOf" srcId="{9B736064-27AA-49F4-B91E-A6D564D9EF89}" destId="{EEEBBFF5-9857-4641-960D-108B4BCE75BC}" srcOrd="0" destOrd="0" presId="urn:microsoft.com/office/officeart/2016/7/layout/LinearBlockProcessNumbered"/>
    <dgm:cxn modelId="{D4CD9787-B602-432B-BA45-AFDB1BE0325A}" type="presParOf" srcId="{9B736064-27AA-49F4-B91E-A6D564D9EF89}" destId="{DD40ED24-2431-44B4-A70C-7DB53C99401D}" srcOrd="1" destOrd="0" presId="urn:microsoft.com/office/officeart/2016/7/layout/LinearBlockProcessNumbered"/>
    <dgm:cxn modelId="{824F0298-70AC-459D-B444-89986EE902BB}" type="presParOf" srcId="{9B736064-27AA-49F4-B91E-A6D564D9EF89}" destId="{74C2FAF2-9055-4808-90B8-D4A1A003C24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130E1-1299-41D5-AEF5-18DC34E23FC2}">
      <dsp:nvSpPr>
        <dsp:cNvPr id="0" name=""/>
        <dsp:cNvSpPr/>
      </dsp:nvSpPr>
      <dsp:spPr>
        <a:xfrm>
          <a:off x="790" y="0"/>
          <a:ext cx="3201828" cy="313136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270" tIns="0" rIns="316270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Install </a:t>
          </a:r>
          <a:r>
            <a:rPr lang="en-US" sz="1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Linux</a:t>
          </a:r>
          <a:r>
            <a:rPr lang="en-US" sz="1900" kern="1200" dirty="0"/>
            <a:t> OS in a computer(VirtualBox or </a:t>
          </a:r>
          <a:r>
            <a:rPr lang="en-US" sz="1900" kern="1200" dirty="0" err="1"/>
            <a:t>Vmware</a:t>
          </a:r>
          <a:r>
            <a:rPr lang="en-US" sz="1900" kern="1200" dirty="0"/>
            <a:t>)</a:t>
          </a:r>
        </a:p>
      </dsp:txBody>
      <dsp:txXfrm>
        <a:off x="790" y="1252545"/>
        <a:ext cx="3201828" cy="1878818"/>
      </dsp:txXfrm>
    </dsp:sp>
    <dsp:sp modelId="{B6DB4E83-290E-4430-A605-33BB4E00D680}">
      <dsp:nvSpPr>
        <dsp:cNvPr id="0" name=""/>
        <dsp:cNvSpPr/>
      </dsp:nvSpPr>
      <dsp:spPr>
        <a:xfrm>
          <a:off x="790" y="0"/>
          <a:ext cx="3201828" cy="12525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270" tIns="165100" rIns="31627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90" y="0"/>
        <a:ext cx="3201828" cy="1252545"/>
      </dsp:txXfrm>
    </dsp:sp>
    <dsp:sp modelId="{0BBB975A-58C0-40C2-A4AB-AFFCD26F61E7}">
      <dsp:nvSpPr>
        <dsp:cNvPr id="0" name=""/>
        <dsp:cNvSpPr/>
      </dsp:nvSpPr>
      <dsp:spPr>
        <a:xfrm>
          <a:off x="3458765" y="0"/>
          <a:ext cx="3201828" cy="3131364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270" tIns="0" rIns="316270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Using GCC for compiling</a:t>
          </a:r>
        </a:p>
      </dsp:txBody>
      <dsp:txXfrm>
        <a:off x="3458765" y="1252545"/>
        <a:ext cx="3201828" cy="1878818"/>
      </dsp:txXfrm>
    </dsp:sp>
    <dsp:sp modelId="{8C1B6D0B-EABF-404D-9AE4-921556E93F43}">
      <dsp:nvSpPr>
        <dsp:cNvPr id="0" name=""/>
        <dsp:cNvSpPr/>
      </dsp:nvSpPr>
      <dsp:spPr>
        <a:xfrm>
          <a:off x="3458765" y="0"/>
          <a:ext cx="3201828" cy="12525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270" tIns="165100" rIns="31627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458765" y="0"/>
        <a:ext cx="3201828" cy="1252545"/>
      </dsp:txXfrm>
    </dsp:sp>
    <dsp:sp modelId="{EEEBBFF5-9857-4641-960D-108B4BCE75BC}">
      <dsp:nvSpPr>
        <dsp:cNvPr id="0" name=""/>
        <dsp:cNvSpPr/>
      </dsp:nvSpPr>
      <dsp:spPr>
        <a:xfrm>
          <a:off x="6916740" y="0"/>
          <a:ext cx="3201828" cy="3131364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270" tIns="0" rIns="316270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Using winsock for Windows Platform.</a:t>
          </a:r>
        </a:p>
      </dsp:txBody>
      <dsp:txXfrm>
        <a:off x="6916740" y="1252545"/>
        <a:ext cx="3201828" cy="1878818"/>
      </dsp:txXfrm>
    </dsp:sp>
    <dsp:sp modelId="{DD40ED24-2431-44B4-A70C-7DB53C99401D}">
      <dsp:nvSpPr>
        <dsp:cNvPr id="0" name=""/>
        <dsp:cNvSpPr/>
      </dsp:nvSpPr>
      <dsp:spPr>
        <a:xfrm>
          <a:off x="6916740" y="0"/>
          <a:ext cx="3201828" cy="12525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270" tIns="165100" rIns="31627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916740" y="0"/>
        <a:ext cx="3201828" cy="1252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F714D-7E63-48DE-ABA9-505FA9EBE722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5CEC4-36EE-400C-B1CB-27EA9A90C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99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</a:t>
            </a:r>
            <a:r>
              <a:rPr lang="en-US" baseline="0" dirty="0"/>
              <a:t> socket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1602-7D1B-3541-AD72-6426A7AD96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99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</a:t>
            </a:r>
            <a:r>
              <a:rPr lang="en-US" baseline="0" dirty="0"/>
              <a:t> socket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1602-7D1B-3541-AD72-6426A7AD96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3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</a:t>
            </a:r>
            <a:r>
              <a:rPr lang="en-US" baseline="0" dirty="0"/>
              <a:t> socket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1602-7D1B-3541-AD72-6426A7AD96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28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</a:t>
            </a:r>
            <a:r>
              <a:rPr lang="en-US" baseline="0" dirty="0"/>
              <a:t> socket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1602-7D1B-3541-AD72-6426A7AD96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0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</a:t>
            </a:r>
            <a:r>
              <a:rPr lang="en-US" baseline="0" dirty="0"/>
              <a:t> socket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1602-7D1B-3541-AD72-6426A7AD96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68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92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63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981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 marL="685800" indent="-228600">
              <a:buFont typeface="Wingdings" panose="05000000000000000000" pitchFamily="2" charset="2"/>
              <a:buChar char="Ø"/>
              <a:defRPr sz="2200"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41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65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92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46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80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65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18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66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14C6B-E448-42EA-9D63-082D12F30F62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1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read01.com/p/1380962.html" TargetMode="External"/><Relationship Id="rId2" Type="http://schemas.openxmlformats.org/officeDocument/2006/relationships/hyperlink" Target="https://pubs.opengroup.org/onlinepubs/7908799/xns/socke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d.uoc.gr/~hy556/material/tutorials/cs556-3rd-tutorial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4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1 Introduction</a:t>
            </a:r>
            <a:endParaRPr lang="zh-TW" altLang="en-US" sz="4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燒杯">
            <a:extLst>
              <a:ext uri="{FF2B5EF4-FFF2-40B4-BE49-F238E27FC236}">
                <a16:creationId xmlns:a16="http://schemas.microsoft.com/office/drawing/2014/main" id="{1A61AE06-7DA2-4F0B-9C9C-502DCFD1F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62462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Function introduction (Server)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468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600" b="1" dirty="0"/>
              <a:t>int accept (int socket, struct </a:t>
            </a:r>
            <a:r>
              <a:rPr lang="en-US" altLang="zh-TW" sz="2600" b="1" dirty="0" err="1"/>
              <a:t>sockaddr</a:t>
            </a:r>
            <a:r>
              <a:rPr lang="en-US" altLang="zh-TW" sz="2600" b="1" dirty="0"/>
              <a:t> *address, </a:t>
            </a:r>
            <a:r>
              <a:rPr lang="en-US" altLang="zh-TW" sz="2600" b="1" dirty="0" err="1"/>
              <a:t>socklen_t</a:t>
            </a:r>
            <a:r>
              <a:rPr lang="en-US" altLang="zh-TW" sz="2600" b="1" dirty="0"/>
              <a:t> *</a:t>
            </a:r>
            <a:r>
              <a:rPr lang="en-US" altLang="zh-TW" sz="2600" b="1" dirty="0" err="1"/>
              <a:t>address_len</a:t>
            </a:r>
            <a:r>
              <a:rPr lang="en-US" altLang="zh-TW" sz="2600" b="1" dirty="0"/>
              <a:t>); </a:t>
            </a:r>
          </a:p>
          <a:p>
            <a:r>
              <a:rPr lang="en-US" altLang="zh-TW" dirty="0"/>
              <a:t>socket : Specifies a socket that was created with socket(), has been bound to an address with bind(), and has issued a successful call to listen().</a:t>
            </a:r>
          </a:p>
          <a:p>
            <a:endParaRPr lang="zh-TW" altLang="zh-TW" b="1" dirty="0"/>
          </a:p>
          <a:p>
            <a:r>
              <a:rPr lang="en-US" altLang="zh-TW" dirty="0"/>
              <a:t>address: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 pointer to a </a:t>
            </a:r>
            <a:r>
              <a:rPr lang="en-US" altLang="zh-TW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sockaddr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structure where the address of the connecting socket will be returned.</a:t>
            </a:r>
          </a:p>
          <a:p>
            <a:endParaRPr lang="en-US" altLang="zh-TW" dirty="0"/>
          </a:p>
          <a:p>
            <a:r>
              <a:rPr lang="en-US" altLang="zh-TW" dirty="0" err="1"/>
              <a:t>address_len:output</a:t>
            </a:r>
            <a:r>
              <a:rPr lang="en-US" altLang="zh-TW" dirty="0"/>
              <a:t> specifies the length of the stored address.</a:t>
            </a:r>
          </a:p>
          <a:p>
            <a:endParaRPr lang="zh-TW" altLang="zh-TW" dirty="0"/>
          </a:p>
          <a:p>
            <a:r>
              <a:rPr lang="en-US" altLang="zh-TW" dirty="0"/>
              <a:t>return value: Upon successful completion, accept() returns the nonnegative file descriptor of the accepted socket.</a:t>
            </a:r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35273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Function introduction (Client)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690688"/>
            <a:ext cx="11007055" cy="45468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600" b="1" dirty="0"/>
              <a:t>int connect(int socket, const struct </a:t>
            </a:r>
            <a:r>
              <a:rPr lang="en-US" altLang="zh-TW" sz="2600" b="1" dirty="0" err="1"/>
              <a:t>sockaddr</a:t>
            </a:r>
            <a:r>
              <a:rPr lang="en-US" altLang="zh-TW" sz="2600" b="1" dirty="0"/>
              <a:t> *address, </a:t>
            </a:r>
            <a:r>
              <a:rPr lang="en-US" altLang="zh-TW" sz="2600" b="1" dirty="0" err="1"/>
              <a:t>socklen_t</a:t>
            </a:r>
            <a:r>
              <a:rPr lang="en-US" altLang="zh-TW" sz="2600" b="1" dirty="0"/>
              <a:t> </a:t>
            </a:r>
            <a:r>
              <a:rPr lang="en-US" altLang="zh-TW" sz="2600" b="1" dirty="0" err="1"/>
              <a:t>address_len</a:t>
            </a:r>
            <a:r>
              <a:rPr lang="en-US" altLang="zh-TW" sz="2600" b="1" dirty="0"/>
              <a:t>);</a:t>
            </a:r>
          </a:p>
          <a:p>
            <a:pPr marL="0" indent="0">
              <a:buNone/>
            </a:pPr>
            <a:r>
              <a:rPr lang="en-US" altLang="zh-TW" sz="2600" dirty="0"/>
              <a:t> </a:t>
            </a:r>
          </a:p>
          <a:p>
            <a:r>
              <a:rPr lang="en-US" altLang="zh-TW" dirty="0"/>
              <a:t>socket : Specifies the file descriptor associated with the socket.</a:t>
            </a:r>
          </a:p>
          <a:p>
            <a:endParaRPr lang="en-US" altLang="zh-TW" dirty="0"/>
          </a:p>
          <a:p>
            <a:r>
              <a:rPr lang="en-US" altLang="zh-TW" dirty="0"/>
              <a:t>address: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Points to a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sockaddr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structure containing the peer address.</a:t>
            </a:r>
          </a:p>
          <a:p>
            <a:endParaRPr lang="en-US" altLang="zh-TW" dirty="0"/>
          </a:p>
          <a:p>
            <a:r>
              <a:rPr lang="en-US" altLang="zh-TW" dirty="0" err="1"/>
              <a:t>address_len</a:t>
            </a:r>
            <a:r>
              <a:rPr lang="en-US" altLang="zh-TW" dirty="0"/>
              <a:t>:</a:t>
            </a:r>
          </a:p>
          <a:p>
            <a:pPr marL="457200" lvl="1" indent="0">
              <a:buNone/>
            </a:pPr>
            <a:r>
              <a:rPr lang="en-US" altLang="zh-TW" dirty="0"/>
              <a:t>Specifies the length of the </a:t>
            </a:r>
            <a:r>
              <a:rPr lang="en-US" altLang="zh-TW" dirty="0" err="1"/>
              <a:t>sockaddr</a:t>
            </a:r>
            <a:r>
              <a:rPr lang="en-US" altLang="zh-TW" dirty="0"/>
              <a:t> structure pointed to by the address argument.</a:t>
            </a:r>
          </a:p>
          <a:p>
            <a:endParaRPr lang="zh-TW" altLang="zh-TW" dirty="0"/>
          </a:p>
          <a:p>
            <a:r>
              <a:rPr lang="en-US" altLang="zh-TW" dirty="0"/>
              <a:t>return value: Upon successful completion, accept() returns the nonnegative file descriptor of the accepted socket.</a:t>
            </a:r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81619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UDP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(User Datagram Protocol)</a:t>
            </a:r>
          </a:p>
          <a:p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Unreliable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</a:p>
          <a:p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guarantee of transferring data bits or packets in an arranged manner(compare with TCP)</a:t>
            </a:r>
          </a:p>
          <a:p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497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UDP</a:t>
            </a:r>
            <a:r>
              <a:rPr lang="zh-TW" altLang="en-US" dirty="0"/>
              <a:t> </a:t>
            </a:r>
            <a:r>
              <a:rPr lang="en-US" altLang="zh-TW" dirty="0"/>
              <a:t>Flow (connectionless)</a:t>
            </a:r>
            <a:endParaRPr lang="zh-TW" altLang="en-US" dirty="0"/>
          </a:p>
        </p:txBody>
      </p:sp>
      <p:pic>
        <p:nvPicPr>
          <p:cNvPr id="2050" name="Picture 2" descr="http://pic.pimg.tw/kezeodsnx/4a83b8bcbf9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136" y="1689729"/>
            <a:ext cx="5285727" cy="462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172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rgbClr val="FFFFFF"/>
                </a:solidFill>
              </a:rPr>
              <a:t>Environment</a:t>
            </a:r>
            <a:endParaRPr lang="zh-TW" alt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61D985A4-995D-4D28-B85D-96252BD618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986139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291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4" y="0"/>
            <a:ext cx="7041823" cy="683996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554" y="0"/>
            <a:ext cx="5951043" cy="6839962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222337" y="1932495"/>
            <a:ext cx="3406983" cy="245097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22337" y="3299381"/>
            <a:ext cx="4000871" cy="280855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22337" y="3851375"/>
            <a:ext cx="3529531" cy="85065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216817" y="5194399"/>
            <a:ext cx="3271101" cy="216588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207391" y="5740923"/>
            <a:ext cx="3751868" cy="179109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6438714" y="1932495"/>
            <a:ext cx="3214746" cy="245097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6496844" y="4215358"/>
            <a:ext cx="5607172" cy="318935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6413078" y="4865793"/>
            <a:ext cx="3240382" cy="328606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6449710" y="5678315"/>
            <a:ext cx="2232377" cy="156877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3487918" y="2281287"/>
            <a:ext cx="0" cy="88611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3629320" y="3649749"/>
            <a:ext cx="0" cy="20162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3790281" y="2177592"/>
            <a:ext cx="2573224" cy="204190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6449710" y="2281287"/>
            <a:ext cx="0" cy="180994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3520911" y="4909299"/>
            <a:ext cx="2899426" cy="2851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6496844" y="4624075"/>
            <a:ext cx="8355" cy="24171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endCxn id="15" idx="1"/>
          </p:cNvCxnSpPr>
          <p:nvPr/>
        </p:nvCxnSpPr>
        <p:spPr>
          <a:xfrm>
            <a:off x="3961697" y="5743786"/>
            <a:ext cx="2488013" cy="1296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3368716" y="5455096"/>
            <a:ext cx="8355" cy="24171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3688425" y="1747523"/>
            <a:ext cx="1115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FF00"/>
                </a:solidFill>
              </a:rPr>
              <a:t>socket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574124" y="2715861"/>
            <a:ext cx="83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FF00"/>
                </a:solidFill>
              </a:rPr>
              <a:t>bind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785938" y="4126914"/>
            <a:ext cx="2408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FF00"/>
                </a:solidFill>
              </a:rPr>
              <a:t>Listen &amp; accept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751868" y="4980224"/>
            <a:ext cx="843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FF00"/>
                </a:solidFill>
              </a:rPr>
              <a:t>read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939205" y="5683893"/>
            <a:ext cx="942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FF00"/>
                </a:solidFill>
              </a:rPr>
              <a:t>write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9917198" y="1690688"/>
            <a:ext cx="1115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F0"/>
                </a:solidFill>
              </a:rPr>
              <a:t>socket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10360412" y="3632996"/>
            <a:ext cx="1351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F0"/>
                </a:solidFill>
              </a:rPr>
              <a:t>connect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9694548" y="4666761"/>
            <a:ext cx="942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F0"/>
                </a:solidFill>
              </a:rPr>
              <a:t>write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8674367" y="5458367"/>
            <a:ext cx="843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F0"/>
                </a:solidFill>
              </a:rPr>
              <a:t>read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67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37" grpId="0"/>
      <p:bldP spid="38" grpId="0"/>
      <p:bldP spid="39" grpId="0"/>
      <p:bldP spid="40" grpId="0"/>
      <p:bldP spid="42" grpId="0"/>
      <p:bldP spid="43" grpId="0"/>
      <p:bldP spid="44" grpId="0"/>
      <p:bldP spid="45" grpId="0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TCP example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np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tcp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echo_once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server.c</a:t>
            </a:r>
            <a:endParaRPr kumimoji="1" lang="en-US" altLang="zh-TW" dirty="0"/>
          </a:p>
          <a:p>
            <a:r>
              <a:rPr kumimoji="1" lang="en-US" altLang="zh-TW" dirty="0" err="1"/>
              <a:t>gcc</a:t>
            </a:r>
            <a:r>
              <a:rPr kumimoji="1" lang="en-US" altLang="zh-TW" dirty="0"/>
              <a:t> –o server </a:t>
            </a:r>
            <a:r>
              <a:rPr kumimoji="1" lang="en-US" altLang="zh-TW" dirty="0" err="1"/>
              <a:t>server.c</a:t>
            </a:r>
            <a:endParaRPr kumimoji="1" lang="en-US" altLang="zh-TW" dirty="0"/>
          </a:p>
          <a:p>
            <a:r>
              <a:rPr kumimoji="1" lang="en-US" altLang="zh-TW" dirty="0"/>
              <a:t>./</a:t>
            </a:r>
            <a:r>
              <a:rPr kumimoji="1" lang="en-US" altLang="zh-TW" dirty="0" err="1"/>
              <a:t>server.c</a:t>
            </a:r>
            <a:r>
              <a:rPr kumimoji="1" lang="en-US" altLang="zh-TW" dirty="0"/>
              <a:t> 5566</a:t>
            </a:r>
          </a:p>
          <a:p>
            <a:endParaRPr kumimoji="1" lang="zh-TW" altLang="en-US" dirty="0"/>
          </a:p>
          <a:p>
            <a:r>
              <a:rPr kumimoji="1" lang="en-US" altLang="zh-TW" dirty="0" err="1"/>
              <a:t>np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tcp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echo_once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client.c</a:t>
            </a:r>
            <a:endParaRPr kumimoji="1" lang="en-US" altLang="zh-TW" dirty="0"/>
          </a:p>
          <a:p>
            <a:r>
              <a:rPr kumimoji="1" lang="en-US" altLang="zh-TW" dirty="0" err="1"/>
              <a:t>gcc</a:t>
            </a:r>
            <a:r>
              <a:rPr kumimoji="1" lang="en-US" altLang="zh-TW" dirty="0"/>
              <a:t> –o client </a:t>
            </a:r>
            <a:r>
              <a:rPr kumimoji="1" lang="en-US" altLang="zh-TW" dirty="0" err="1"/>
              <a:t>client.c</a:t>
            </a:r>
            <a:endParaRPr kumimoji="1" lang="en-US" altLang="zh-TW" dirty="0"/>
          </a:p>
          <a:p>
            <a:r>
              <a:rPr kumimoji="1" lang="en-US" altLang="zh-TW" dirty="0"/>
              <a:t>./</a:t>
            </a:r>
            <a:r>
              <a:rPr kumimoji="1" lang="en-US" altLang="zh-TW" dirty="0" err="1"/>
              <a:t>client.c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localhost</a:t>
            </a:r>
            <a:r>
              <a:rPr kumimoji="1" lang="en-US" altLang="zh-TW" dirty="0"/>
              <a:t> 5566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8549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UDP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np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udp</a:t>
            </a:r>
            <a:r>
              <a:rPr kumimoji="1" lang="en-US" altLang="zh-TW" dirty="0"/>
              <a:t>/echo/</a:t>
            </a:r>
            <a:r>
              <a:rPr kumimoji="1" lang="en-US" altLang="zh-TW" dirty="0" err="1"/>
              <a:t>server.c</a:t>
            </a:r>
            <a:endParaRPr kumimoji="1" lang="en-US" altLang="zh-TW" dirty="0"/>
          </a:p>
          <a:p>
            <a:r>
              <a:rPr kumimoji="1" lang="en-US" altLang="zh-TW" dirty="0" err="1"/>
              <a:t>gcc</a:t>
            </a:r>
            <a:r>
              <a:rPr kumimoji="1" lang="en-US" altLang="zh-TW" dirty="0"/>
              <a:t> –o server </a:t>
            </a:r>
            <a:r>
              <a:rPr kumimoji="1" lang="en-US" altLang="zh-TW" dirty="0" err="1"/>
              <a:t>server.c</a:t>
            </a:r>
            <a:endParaRPr kumimoji="1" lang="en-US" altLang="zh-TW" dirty="0"/>
          </a:p>
          <a:p>
            <a:r>
              <a:rPr kumimoji="1" lang="en-US" altLang="zh-TW" dirty="0"/>
              <a:t>./server</a:t>
            </a:r>
            <a:endParaRPr kumimoji="1" lang="zh-TW" altLang="en-US" dirty="0"/>
          </a:p>
          <a:p>
            <a:endParaRPr kumimoji="1" lang="en-US" altLang="zh-TW" dirty="0"/>
          </a:p>
          <a:p>
            <a:r>
              <a:rPr kumimoji="1" lang="en-US" altLang="zh-TW" dirty="0" err="1"/>
              <a:t>np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udp</a:t>
            </a:r>
            <a:r>
              <a:rPr kumimoji="1" lang="en-US" altLang="zh-TW" dirty="0"/>
              <a:t>/echo/</a:t>
            </a:r>
            <a:r>
              <a:rPr kumimoji="1" lang="en-US" altLang="zh-TW" dirty="0" err="1"/>
              <a:t>client.c</a:t>
            </a:r>
            <a:endParaRPr kumimoji="1" lang="en-US" altLang="zh-TW" dirty="0"/>
          </a:p>
          <a:p>
            <a:r>
              <a:rPr kumimoji="1" lang="en-US" altLang="zh-TW" dirty="0" err="1"/>
              <a:t>gcc</a:t>
            </a:r>
            <a:r>
              <a:rPr kumimoji="1" lang="en-US" altLang="zh-TW" dirty="0"/>
              <a:t> –o client </a:t>
            </a:r>
            <a:r>
              <a:rPr kumimoji="1" lang="en-US" altLang="zh-TW" dirty="0" err="1"/>
              <a:t>client.c</a:t>
            </a:r>
            <a:endParaRPr kumimoji="1" lang="en-US" altLang="zh-TW" dirty="0"/>
          </a:p>
          <a:p>
            <a:r>
              <a:rPr kumimoji="1" lang="en-US" altLang="zh-TW" dirty="0"/>
              <a:t>./client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5934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07B72E7-D95B-46D7-99A1-C725F7BD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5600">
                <a:solidFill>
                  <a:srgbClr val="FFFFFF"/>
                </a:solidFill>
              </a:rPr>
              <a:t>Lab 1 </a:t>
            </a:r>
            <a:r>
              <a:rPr lang="zh-TW" altLang="en-US" sz="5600">
                <a:solidFill>
                  <a:srgbClr val="FFFFFF"/>
                </a:solidFill>
              </a:rPr>
              <a:t>要求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FAC597-7634-40D0-A560-166CCB06D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分別使用 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UDP</a:t>
            </a: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 和 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TCP</a:t>
            </a: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 實現 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File Transfer</a:t>
            </a: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的功能</a:t>
            </a:r>
            <a:endParaRPr lang="en-US" altLang="zh-TW" sz="2000" dirty="0">
              <a:solidFill>
                <a:schemeClr val="tx1">
                  <a:alpha val="80000"/>
                </a:schemeClr>
              </a:solidFill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程式碼需附上註解</a:t>
            </a:r>
            <a:endParaRPr lang="en-US" altLang="zh-TW" sz="2000" dirty="0">
              <a:solidFill>
                <a:schemeClr val="tx1">
                  <a:alpha val="80000"/>
                </a:schemeClr>
              </a:solidFill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傳送之檔案需大於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200MB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報告須包含以下記錄  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範例如下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16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每傳送</a:t>
            </a:r>
            <a:r>
              <a:rPr lang="en-US" altLang="zh-TW" sz="16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25%</a:t>
            </a:r>
            <a:r>
              <a:rPr lang="zh-TW" altLang="en-US" sz="16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 記錄一筆</a:t>
            </a:r>
            <a:r>
              <a:rPr lang="en-US" altLang="zh-TW" sz="16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log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16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總傳輸時間</a:t>
            </a:r>
            <a:r>
              <a:rPr lang="en-US" altLang="zh-TW" sz="16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1600" dirty="0" err="1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ms</a:t>
            </a:r>
            <a:r>
              <a:rPr lang="en-US" altLang="zh-TW" sz="16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16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檔案大小</a:t>
            </a:r>
            <a:endParaRPr lang="en-US" altLang="zh-TW" sz="1600" dirty="0">
              <a:solidFill>
                <a:schemeClr val="tx1">
                  <a:alpha val="80000"/>
                </a:schemeClr>
              </a:solidFill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16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UDP </a:t>
            </a:r>
            <a:r>
              <a:rPr lang="zh-TW" altLang="en-US" sz="16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需額外紀錄</a:t>
            </a:r>
            <a:r>
              <a:rPr lang="en-US" altLang="zh-TW" sz="16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packet loss rate.</a:t>
            </a:r>
          </a:p>
          <a:p>
            <a:pPr marL="457200" lvl="1" indent="0">
              <a:buNone/>
            </a:pP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ea typeface="微軟正黑體" panose="020B0604030504040204" pitchFamily="34" charset="-120"/>
              </a:rPr>
              <a:t> </a:t>
            </a:r>
          </a:p>
          <a:p>
            <a:endParaRPr lang="zh-TW" alt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24E0D2F8-8115-4A70-822F-735A82973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548" y="5064914"/>
            <a:ext cx="2419394" cy="151212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E7D53CF-C4B6-468B-BF78-F594756F3946}"/>
              </a:ext>
            </a:extLst>
          </p:cNvPr>
          <p:cNvSpPr txBox="1"/>
          <p:nvPr/>
        </p:nvSpPr>
        <p:spPr>
          <a:xfrm>
            <a:off x="8909257" y="6207703"/>
            <a:ext cx="1459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TCP 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720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輸入為以下形式 </a:t>
            </a:r>
            <a:r>
              <a:rPr lang="en-US" altLang="zh-TW" dirty="0"/>
              <a:t>(</a:t>
            </a:r>
            <a:r>
              <a:rPr lang="zh-TW" altLang="en-US" dirty="0"/>
              <a:t>以 </a:t>
            </a:r>
            <a:r>
              <a:rPr lang="en-US" altLang="zh-TW" dirty="0" err="1"/>
              <a:t>linux</a:t>
            </a:r>
            <a:r>
              <a:rPr lang="en-US" altLang="zh-TW" dirty="0"/>
              <a:t> </a:t>
            </a:r>
            <a:r>
              <a:rPr lang="zh-TW" altLang="en-US" dirty="0"/>
              <a:t>為例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執行檔需有</a:t>
            </a:r>
            <a:r>
              <a:rPr lang="en-US" altLang="zh-TW" dirty="0"/>
              <a:t>5</a:t>
            </a:r>
            <a:r>
              <a:rPr lang="zh-TW" altLang="en-US" dirty="0"/>
              <a:t>個參數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依序為</a:t>
            </a:r>
            <a:r>
              <a:rPr lang="en-US" altLang="zh-TW" dirty="0"/>
              <a:t>TCP</a:t>
            </a:r>
            <a:r>
              <a:rPr lang="zh-TW" altLang="en-US" dirty="0"/>
              <a:t>或</a:t>
            </a:r>
            <a:r>
              <a:rPr lang="en-US" altLang="zh-TW" dirty="0"/>
              <a:t>UDP, </a:t>
            </a:r>
            <a:r>
              <a:rPr lang="zh-TW" altLang="en-US" dirty="0"/>
              <a:t>傳送端或接收端</a:t>
            </a:r>
            <a:r>
              <a:rPr lang="en-US" altLang="zh-TW" dirty="0"/>
              <a:t>, port, host, </a:t>
            </a:r>
            <a:r>
              <a:rPr lang="zh-TW" altLang="en-US" dirty="0"/>
              <a:t>傳送檔案路徑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$ ./lab1_file_transfer </a:t>
            </a:r>
            <a:r>
              <a:rPr lang="en-US" altLang="zh-TW" dirty="0" err="1"/>
              <a:t>tcp</a:t>
            </a:r>
            <a:r>
              <a:rPr lang="en-US" altLang="zh-TW" dirty="0"/>
              <a:t> send &lt;</a:t>
            </a:r>
            <a:r>
              <a:rPr lang="en-US" altLang="zh-TW" dirty="0" err="1"/>
              <a:t>ip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&lt;port&gt; test_input.txt</a:t>
            </a:r>
          </a:p>
          <a:p>
            <a:pPr marL="0" indent="0">
              <a:buNone/>
            </a:pPr>
            <a:r>
              <a:rPr lang="en-US" altLang="zh-TW" dirty="0"/>
              <a:t>$./lab1_file_transfer </a:t>
            </a:r>
            <a:r>
              <a:rPr lang="en-US" altLang="zh-TW" dirty="0" err="1"/>
              <a:t>tcp</a:t>
            </a:r>
            <a:r>
              <a:rPr lang="en-US" altLang="zh-TW" dirty="0"/>
              <a:t> </a:t>
            </a:r>
            <a:r>
              <a:rPr lang="en-US" altLang="zh-TW" dirty="0" err="1"/>
              <a:t>recv</a:t>
            </a:r>
            <a:r>
              <a:rPr lang="en-US" altLang="zh-TW" dirty="0"/>
              <a:t> &lt;</a:t>
            </a:r>
            <a:r>
              <a:rPr lang="en-US" altLang="zh-TW" dirty="0" err="1"/>
              <a:t>ip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&lt;port&gt;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$./lab1_file_transfer </a:t>
            </a:r>
            <a:r>
              <a:rPr lang="en-US" altLang="zh-TW" dirty="0" err="1"/>
              <a:t>udp</a:t>
            </a:r>
            <a:r>
              <a:rPr lang="en-US" altLang="zh-TW" dirty="0"/>
              <a:t> send &lt;</a:t>
            </a:r>
            <a:r>
              <a:rPr lang="en-US" altLang="zh-TW" dirty="0" err="1"/>
              <a:t>ip</a:t>
            </a:r>
            <a:r>
              <a:rPr lang="en-US" altLang="zh-TW" dirty="0"/>
              <a:t>&gt; &lt;port&gt; test_input.txt</a:t>
            </a:r>
          </a:p>
          <a:p>
            <a:pPr marL="0" indent="0">
              <a:buNone/>
            </a:pPr>
            <a:r>
              <a:rPr lang="en-US" altLang="zh-TW" dirty="0"/>
              <a:t>$./lab1_file_transfer </a:t>
            </a:r>
            <a:r>
              <a:rPr lang="en-US" altLang="zh-TW" dirty="0" err="1"/>
              <a:t>udp</a:t>
            </a:r>
            <a:r>
              <a:rPr lang="en-US" altLang="zh-TW" dirty="0"/>
              <a:t> </a:t>
            </a:r>
            <a:r>
              <a:rPr lang="en-US" altLang="zh-TW" dirty="0" err="1"/>
              <a:t>recv</a:t>
            </a:r>
            <a:r>
              <a:rPr lang="en-US" altLang="zh-TW" dirty="0"/>
              <a:t> &lt;</a:t>
            </a:r>
            <a:r>
              <a:rPr lang="en-US" altLang="zh-TW" dirty="0" err="1"/>
              <a:t>ip</a:t>
            </a:r>
            <a:r>
              <a:rPr lang="en-US" altLang="zh-TW" dirty="0"/>
              <a:t>&gt; &lt;port&gt;</a:t>
            </a:r>
          </a:p>
        </p:txBody>
      </p:sp>
    </p:spTree>
    <p:extLst>
      <p:ext uri="{BB962C8B-B14F-4D97-AF65-F5344CB8AC3E}">
        <p14:creationId xmlns:p14="http://schemas.microsoft.com/office/powerpoint/2010/main" val="285399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 programming</a:t>
            </a:r>
            <a:endParaRPr lang="zh-TW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zh-TW" alt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544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5600">
                <a:solidFill>
                  <a:srgbClr val="FFFFFF"/>
                </a:solidFill>
              </a:rPr>
              <a:t>Lab1</a:t>
            </a:r>
            <a:r>
              <a:rPr lang="zh-TW" altLang="en-US" sz="5600">
                <a:solidFill>
                  <a:srgbClr val="FFFFFF"/>
                </a:solidFill>
              </a:rPr>
              <a:t>作業繳交資訊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97233" y="518400"/>
            <a:ext cx="4964813" cy="583794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Moodle </a:t>
            </a: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上傳作業</a:t>
            </a:r>
            <a:endParaRPr lang="en-US" altLang="zh-TW" sz="2000" dirty="0">
              <a:solidFill>
                <a:schemeClr val="tx1">
                  <a:alpha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報告請用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檔，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請用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.c</a:t>
            </a: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000" dirty="0" err="1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cpp</a:t>
            </a: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檔，需要上傳檔案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(1)ppt (2)code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將檔案壓縮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檔名用自己的學號加上編號命名</a:t>
            </a:r>
            <a:endParaRPr lang="en-US" altLang="zh-TW" sz="2000" dirty="0">
              <a:solidFill>
                <a:schemeClr val="tx1">
                  <a:alpha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solidFill>
                <a:schemeClr val="tx1">
                  <a:alpha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P76031292_lab1.zip</a:t>
            </a:r>
          </a:p>
          <a:p>
            <a:pPr lvl="1"/>
            <a:endParaRPr lang="en-US" altLang="zh-TW" sz="2000" dirty="0">
              <a:solidFill>
                <a:schemeClr val="tx1">
                  <a:alpha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 startAt="4"/>
            </a:pP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DUE</a:t>
            </a: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2021. 3. 30</a:t>
            </a: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.23:59</a:t>
            </a:r>
          </a:p>
          <a:p>
            <a:pPr marL="457200" indent="-457200">
              <a:buAutoNum type="arabicPeriod" startAt="4"/>
            </a:pP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可參考網路上 </a:t>
            </a:r>
            <a:r>
              <a:rPr lang="en-US" altLang="zh-TW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socket </a:t>
            </a:r>
            <a:r>
              <a:rPr lang="zh-TW" altLang="en-US" sz="2000" dirty="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讀寫檔</a:t>
            </a:r>
            <a:endParaRPr lang="en-US" altLang="zh-TW" sz="2000" dirty="0">
              <a:solidFill>
                <a:schemeClr val="tx1">
                  <a:alpha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 startAt="4"/>
            </a:pPr>
            <a:r>
              <a:rPr lang="zh-TW" altLang="en-US" sz="2000">
                <a:solidFill>
                  <a:schemeClr val="tx1">
                    <a:alpha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若檔案繳交不完整，將會斟酌扣分</a:t>
            </a:r>
            <a:endParaRPr lang="en-US" altLang="zh-TW" sz="2000" dirty="0">
              <a:solidFill>
                <a:schemeClr val="tx1">
                  <a:alpha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30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3D1539-3531-4AA2-AECD-E98BA86B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ED57F5-3D8E-47F8-A96B-5558759BF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https://pubs.opengroup.org/onlinepubs/7908799/xns/socket.html</a:t>
            </a:r>
            <a:endParaRPr lang="en-US" altLang="zh-TW" dirty="0"/>
          </a:p>
          <a:p>
            <a:r>
              <a:rPr lang="en-US" altLang="zh-TW" sz="3200" b="1" dirty="0">
                <a:hlinkClick r:id="rId3"/>
              </a:rPr>
              <a:t>https://www.itread01.com/p/1380962.html</a:t>
            </a:r>
            <a:endParaRPr lang="en-US" altLang="zh-TW" sz="3200" b="1" dirty="0"/>
          </a:p>
          <a:p>
            <a:r>
              <a:rPr lang="en-US" altLang="zh-TW" dirty="0">
                <a:hlinkClick r:id="rId4"/>
              </a:rPr>
              <a:t>https://www.csd.uoc.gr/~hy556/material/tutorials/cs556-3rd-tutorial.pdf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19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rgbClr val="FFFFFF"/>
                </a:solidFill>
              </a:rPr>
              <a:t>Client-Server communication</a:t>
            </a:r>
            <a:endParaRPr lang="zh-TW" altLang="en-US" sz="4000" dirty="0">
              <a:solidFill>
                <a:srgbClr val="FFFFFF"/>
              </a:solidFill>
            </a:endParaRPr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000000"/>
                </a:solidFill>
              </a:rPr>
              <a:t>Server</a:t>
            </a:r>
          </a:p>
          <a:p>
            <a:pPr lvl="1"/>
            <a:r>
              <a:rPr lang="en-US" altLang="zh-TW" dirty="0"/>
              <a:t>Passively waits for and responds to clients</a:t>
            </a:r>
          </a:p>
          <a:p>
            <a:pPr lvl="1"/>
            <a:r>
              <a:rPr lang="en-US" altLang="zh-TW" dirty="0"/>
              <a:t>passive socket</a:t>
            </a:r>
          </a:p>
          <a:p>
            <a:r>
              <a:rPr lang="en-US" altLang="zh-TW" dirty="0">
                <a:solidFill>
                  <a:srgbClr val="000000"/>
                </a:solidFill>
              </a:rPr>
              <a:t>Client</a:t>
            </a:r>
          </a:p>
          <a:p>
            <a:pPr lvl="1"/>
            <a:r>
              <a:rPr lang="en-US" altLang="zh-TW" dirty="0"/>
              <a:t>initiates the communication</a:t>
            </a:r>
            <a:endParaRPr lang="en-US" altLang="zh-TW" dirty="0">
              <a:solidFill>
                <a:srgbClr val="000000"/>
              </a:solidFill>
            </a:endParaRPr>
          </a:p>
          <a:p>
            <a:pPr lvl="1"/>
            <a:r>
              <a:rPr lang="en-US" altLang="zh-TW" dirty="0"/>
              <a:t>must know the address and the port of the server</a:t>
            </a:r>
            <a:endParaRPr lang="en-US" altLang="zh-TW" dirty="0">
              <a:solidFill>
                <a:srgbClr val="000000"/>
              </a:solidFill>
            </a:endParaRPr>
          </a:p>
          <a:p>
            <a:pPr lvl="1"/>
            <a:r>
              <a:rPr lang="en-US" altLang="zh-TW" dirty="0"/>
              <a:t>active socket</a:t>
            </a:r>
            <a:endParaRPr lang="en-US" altLang="zh-TW" dirty="0">
              <a:solidFill>
                <a:srgbClr val="000000"/>
              </a:solidFill>
            </a:endParaRPr>
          </a:p>
          <a:p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18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55F43-AE94-44B4-9C4B-C66C764D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Socket in OSI 7 Layers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DFDD3DF-DDDA-4877-A20F-8BF3B78E1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235" y="1540499"/>
            <a:ext cx="5357144" cy="5115208"/>
          </a:xfrm>
          <a:prstGeom prst="rect">
            <a:avLst/>
          </a:prstGeom>
        </p:spPr>
      </p:pic>
      <p:sp>
        <p:nvSpPr>
          <p:cNvPr id="5" name="圓角矩形 2">
            <a:extLst>
              <a:ext uri="{FF2B5EF4-FFF2-40B4-BE49-F238E27FC236}">
                <a16:creationId xmlns:a16="http://schemas.microsoft.com/office/drawing/2014/main" id="{07C7538A-F821-4BC8-8977-FEC39BA6B7F2}"/>
              </a:ext>
            </a:extLst>
          </p:cNvPr>
          <p:cNvSpPr/>
          <p:nvPr/>
        </p:nvSpPr>
        <p:spPr>
          <a:xfrm>
            <a:off x="3247693" y="3407955"/>
            <a:ext cx="4936582" cy="8931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EC26A5-5CC7-441E-AE15-2CF1729E8C25}"/>
              </a:ext>
            </a:extLst>
          </p:cNvPr>
          <p:cNvSpPr txBox="1"/>
          <p:nvPr/>
        </p:nvSpPr>
        <p:spPr>
          <a:xfrm>
            <a:off x="8184275" y="3016194"/>
            <a:ext cx="16293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/>
              <a:t>socket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7620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4000">
                <a:solidFill>
                  <a:srgbClr val="FFFFFF"/>
                </a:solidFill>
              </a:rPr>
              <a:t>TCP</a:t>
            </a:r>
            <a:endParaRPr kumimoji="1" lang="zh-TW" altLang="en-US" sz="4000">
              <a:solidFill>
                <a:srgbClr val="FFFFF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solidFill>
                  <a:srgbClr val="000000"/>
                </a:solidFill>
              </a:rPr>
              <a:t>Transmission Control Protocol</a:t>
            </a:r>
          </a:p>
          <a:p>
            <a:r>
              <a:rPr kumimoji="1" lang="en-US" altLang="zh-TW" sz="2000" dirty="0">
                <a:solidFill>
                  <a:srgbClr val="000000"/>
                </a:solidFill>
              </a:rPr>
              <a:t>Reliable(</a:t>
            </a:r>
            <a:r>
              <a:rPr lang="en-US" altLang="zh-TW" sz="2000" dirty="0">
                <a:solidFill>
                  <a:srgbClr val="000000"/>
                </a:solidFill>
              </a:rPr>
              <a:t>Three-way handshake)</a:t>
            </a:r>
          </a:p>
          <a:p>
            <a:r>
              <a:rPr lang="en-US" altLang="zh-TW" sz="2000" dirty="0">
                <a:solidFill>
                  <a:srgbClr val="000000"/>
                </a:solidFill>
              </a:rPr>
              <a:t>Retransmission</a:t>
            </a:r>
          </a:p>
          <a:p>
            <a:r>
              <a:rPr lang="en-US" altLang="zh-TW" sz="2000" dirty="0">
                <a:solidFill>
                  <a:srgbClr val="000000"/>
                </a:solidFill>
              </a:rPr>
              <a:t>Deprecate</a:t>
            </a:r>
            <a:r>
              <a:rPr lang="zh-TW" altLang="en-US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</a:rPr>
              <a:t>duplicated</a:t>
            </a:r>
            <a:r>
              <a:rPr lang="zh-TW" altLang="en-US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</a:rPr>
              <a:t>packets</a:t>
            </a:r>
          </a:p>
          <a:p>
            <a:r>
              <a:rPr lang="en-US" altLang="zh-TW" sz="2000" dirty="0">
                <a:solidFill>
                  <a:srgbClr val="000000"/>
                </a:solidFill>
              </a:rPr>
              <a:t>congestion control/ flow control</a:t>
            </a:r>
          </a:p>
        </p:txBody>
      </p:sp>
    </p:spTree>
    <p:extLst>
      <p:ext uri="{BB962C8B-B14F-4D97-AF65-F5344CB8AC3E}">
        <p14:creationId xmlns:p14="http://schemas.microsoft.com/office/powerpoint/2010/main" val="2333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TCP</a:t>
            </a:r>
            <a:r>
              <a:rPr lang="zh-TW" altLang="en-US" dirty="0"/>
              <a:t> </a:t>
            </a:r>
            <a:r>
              <a:rPr lang="en-US" altLang="zh-TW" dirty="0"/>
              <a:t>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92991"/>
            <a:ext cx="4461588" cy="503237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Establish</a:t>
            </a:r>
            <a:r>
              <a:rPr lang="zh-TW" altLang="en-US" dirty="0"/>
              <a:t> </a:t>
            </a:r>
            <a:r>
              <a:rPr lang="en-US" altLang="zh-TW" dirty="0"/>
              <a:t>socket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Bind address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socket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Listen for request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Accept request from client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Read</a:t>
            </a:r>
            <a:r>
              <a:rPr lang="zh-TW" altLang="en-US" dirty="0"/>
              <a:t> </a:t>
            </a:r>
            <a:r>
              <a:rPr lang="en-US" altLang="zh-TW" dirty="0"/>
              <a:t>socket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Write</a:t>
            </a:r>
            <a:r>
              <a:rPr lang="zh-TW" altLang="en-US" dirty="0"/>
              <a:t> </a:t>
            </a:r>
            <a:r>
              <a:rPr lang="en-US" altLang="zh-TW" dirty="0"/>
              <a:t>socket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Close</a:t>
            </a:r>
            <a:r>
              <a:rPr lang="zh-TW" altLang="en-US" dirty="0"/>
              <a:t> </a:t>
            </a:r>
            <a:r>
              <a:rPr lang="en-US" altLang="zh-TW" dirty="0"/>
              <a:t>socket</a:t>
            </a:r>
            <a:endParaRPr lang="zh-TW" altLang="en-US" dirty="0"/>
          </a:p>
        </p:txBody>
      </p:sp>
      <p:pic>
        <p:nvPicPr>
          <p:cNvPr id="1026" name="Picture 2" descr="http://pic.pimg.tw/kezeodsnx/4a83b89243c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64403"/>
            <a:ext cx="5102352" cy="6381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6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Function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46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b="1" dirty="0"/>
              <a:t>int s</a:t>
            </a:r>
            <a:r>
              <a:rPr lang="zh-TW" altLang="zh-TW" sz="2800" b="1" dirty="0"/>
              <a:t>ocket(int domain, int type, int protocol) </a:t>
            </a:r>
            <a:r>
              <a:rPr lang="en-US" altLang="zh-TW" sz="2800" b="1" dirty="0"/>
              <a:t>;</a:t>
            </a:r>
            <a:endParaRPr lang="zh-TW" altLang="zh-TW" sz="2800" b="1" dirty="0"/>
          </a:p>
          <a:p>
            <a:endParaRPr lang="en-US" altLang="zh-TW" dirty="0"/>
          </a:p>
          <a:p>
            <a:r>
              <a:rPr lang="en-US" altLang="zh-TW" dirty="0"/>
              <a:t>d</a:t>
            </a:r>
            <a:r>
              <a:rPr lang="zh-TW" altLang="zh-TW" dirty="0"/>
              <a:t>omain</a:t>
            </a:r>
            <a:r>
              <a:rPr lang="en-US" altLang="zh-TW" dirty="0"/>
              <a:t> : </a:t>
            </a:r>
            <a:r>
              <a:rPr lang="zh-TW" altLang="zh-TW" dirty="0"/>
              <a:t>Specifies the communications domain in which a socket is to be created.</a:t>
            </a:r>
            <a:endParaRPr lang="en-US" altLang="zh-TW" dirty="0"/>
          </a:p>
          <a:p>
            <a:endParaRPr lang="zh-TW" altLang="zh-TW" dirty="0"/>
          </a:p>
          <a:p>
            <a:r>
              <a:rPr lang="en-US" altLang="zh-TW" dirty="0"/>
              <a:t>t</a:t>
            </a:r>
            <a:r>
              <a:rPr lang="zh-TW" altLang="zh-TW" dirty="0"/>
              <a:t>ype</a:t>
            </a:r>
            <a:r>
              <a:rPr lang="en-US" altLang="zh-TW" dirty="0"/>
              <a:t>       : </a:t>
            </a:r>
            <a:r>
              <a:rPr lang="zh-TW" altLang="zh-TW" dirty="0"/>
              <a:t>Specifies the type of socket to be created.</a:t>
            </a:r>
            <a:endParaRPr lang="en-US" altLang="zh-TW" dirty="0"/>
          </a:p>
          <a:p>
            <a:pPr lvl="1"/>
            <a:r>
              <a:rPr lang="en-US" altLang="zh-TW" dirty="0"/>
              <a:t>SOCK_STREAM: for TCP</a:t>
            </a:r>
          </a:p>
          <a:p>
            <a:pPr lvl="1"/>
            <a:r>
              <a:rPr kumimoji="1" lang="en-US" altLang="zh-TW" dirty="0"/>
              <a:t>SOCK_DGRAM:</a:t>
            </a:r>
            <a:r>
              <a:rPr kumimoji="1" lang="zh-TW" altLang="en-US" dirty="0"/>
              <a:t>  </a:t>
            </a:r>
            <a:r>
              <a:rPr kumimoji="1" lang="en-US" altLang="zh-TW" dirty="0"/>
              <a:t>for</a:t>
            </a:r>
            <a:r>
              <a:rPr kumimoji="1" lang="zh-TW" altLang="en-US" dirty="0"/>
              <a:t> </a:t>
            </a:r>
            <a:r>
              <a:rPr kumimoji="1" lang="en-US" altLang="zh-TW" dirty="0"/>
              <a:t>UDP</a:t>
            </a:r>
            <a:endParaRPr lang="zh-TW" altLang="zh-TW" dirty="0"/>
          </a:p>
          <a:p>
            <a:r>
              <a:rPr lang="en-US" altLang="zh-TW" dirty="0"/>
              <a:t>p</a:t>
            </a:r>
            <a:r>
              <a:rPr lang="zh-TW" altLang="zh-TW" dirty="0"/>
              <a:t>rotocol</a:t>
            </a:r>
            <a:r>
              <a:rPr lang="en-US" altLang="zh-TW" dirty="0"/>
              <a:t> :</a:t>
            </a:r>
            <a:r>
              <a:rPr lang="zh-TW" altLang="zh-TW" dirty="0"/>
              <a:t>Specifies a particular protocol to be used with the socket.</a:t>
            </a:r>
          </a:p>
          <a:p>
            <a:pPr lvl="1"/>
            <a:endParaRPr lang="zh-TW" altLang="zh-TW" dirty="0"/>
          </a:p>
          <a:p>
            <a:r>
              <a:rPr lang="en-US" altLang="zh-TW" dirty="0"/>
              <a:t>return value: 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onnegative integer, the socket file descriptor.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5433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Function introduction (Server)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12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600" b="1" dirty="0"/>
              <a:t>int bind(int socket, const struct </a:t>
            </a:r>
            <a:r>
              <a:rPr lang="en-US" altLang="zh-TW" sz="2600" b="1" dirty="0" err="1"/>
              <a:t>sockaddr</a:t>
            </a:r>
            <a:r>
              <a:rPr lang="en-US" altLang="zh-TW" sz="2600" b="1" dirty="0"/>
              <a:t> *address, </a:t>
            </a:r>
            <a:r>
              <a:rPr lang="en-US" altLang="zh-TW" sz="2600" b="1" dirty="0" err="1"/>
              <a:t>socklen_t</a:t>
            </a:r>
            <a:r>
              <a:rPr lang="en-US" altLang="zh-TW" sz="2600" b="1" dirty="0"/>
              <a:t> </a:t>
            </a:r>
            <a:r>
              <a:rPr lang="en-US" altLang="zh-TW" sz="2600" b="1" dirty="0" err="1"/>
              <a:t>address_len</a:t>
            </a:r>
            <a:r>
              <a:rPr lang="en-US" altLang="zh-TW" sz="2600" b="1" dirty="0"/>
              <a:t>);</a:t>
            </a:r>
          </a:p>
          <a:p>
            <a:pPr lvl="1"/>
            <a:r>
              <a:rPr lang="en-US" altLang="zh-TW" dirty="0"/>
              <a:t>The bind() function assigns an address to an unnamed socket.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socket : Specifies the file descriptor of the socket to be bound</a:t>
            </a:r>
            <a:r>
              <a:rPr lang="zh-TW" altLang="zh-TW" dirty="0"/>
              <a:t>.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# Give it the </a:t>
            </a:r>
            <a:r>
              <a:rPr lang="en-US" altLang="zh-TW" b="1" dirty="0"/>
              <a:t>return value </a:t>
            </a:r>
            <a:r>
              <a:rPr lang="en-US" altLang="zh-TW" dirty="0"/>
              <a:t>of </a:t>
            </a:r>
            <a:r>
              <a:rPr lang="en-US" altLang="zh-TW" b="1" dirty="0"/>
              <a:t>socket()</a:t>
            </a:r>
          </a:p>
          <a:p>
            <a:pPr marL="457200" lvl="1" indent="0">
              <a:buNone/>
            </a:pPr>
            <a:endParaRPr lang="zh-TW" altLang="zh-TW" b="1" dirty="0"/>
          </a:p>
          <a:p>
            <a:r>
              <a:rPr lang="en-US" altLang="zh-TW" dirty="0"/>
              <a:t>address: </a:t>
            </a:r>
            <a:r>
              <a:rPr lang="en-US" altLang="zh-TW" sz="2200" dirty="0"/>
              <a:t>Points to a </a:t>
            </a:r>
            <a:r>
              <a:rPr lang="en-US" altLang="zh-TW" sz="2200" dirty="0" err="1"/>
              <a:t>sockaddr</a:t>
            </a:r>
            <a:r>
              <a:rPr lang="en-US" altLang="zh-TW" sz="2200" dirty="0"/>
              <a:t> structure containing the address to be bound to the socket.</a:t>
            </a:r>
          </a:p>
          <a:p>
            <a:endParaRPr lang="en-US" altLang="zh-TW" sz="2200" dirty="0"/>
          </a:p>
          <a:p>
            <a:r>
              <a:rPr lang="en-US" altLang="zh-TW" dirty="0" err="1"/>
              <a:t>address_len</a:t>
            </a:r>
            <a:r>
              <a:rPr lang="en-US" altLang="zh-TW" dirty="0"/>
              <a:t>:</a:t>
            </a:r>
          </a:p>
          <a:p>
            <a:pPr marL="457200" lvl="1" indent="0">
              <a:buNone/>
            </a:pPr>
            <a:r>
              <a:rPr lang="en-US" altLang="zh-TW" dirty="0"/>
              <a:t>Specifies the length of the </a:t>
            </a:r>
            <a:r>
              <a:rPr lang="en-US" altLang="zh-TW" dirty="0" err="1"/>
              <a:t>sockaddr</a:t>
            </a:r>
            <a:r>
              <a:rPr lang="en-US" altLang="zh-TW" dirty="0"/>
              <a:t> structure pointed to by the address argument.</a:t>
            </a:r>
          </a:p>
          <a:p>
            <a:pPr marL="457200" lvl="1" indent="0">
              <a:buNone/>
            </a:pPr>
            <a:endParaRPr lang="zh-TW" altLang="zh-TW" dirty="0"/>
          </a:p>
          <a:p>
            <a:r>
              <a:rPr lang="en-US" altLang="zh-TW" dirty="0"/>
              <a:t>return value: successful return 0, otherwise return -1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4986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Function introduction (Server)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46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altLang="zh-TW" sz="2600" b="1" dirty="0"/>
              <a:t>int listen(int socket, int backlog);</a:t>
            </a:r>
            <a:endParaRPr lang="en-US" altLang="zh-TW" sz="2600" dirty="0"/>
          </a:p>
          <a:p>
            <a:r>
              <a:rPr lang="en-US" altLang="zh-TW" dirty="0"/>
              <a:t>socket : Specifies the file descriptor of the socket to be bound</a:t>
            </a:r>
            <a:r>
              <a:rPr lang="zh-TW" altLang="zh-TW" dirty="0"/>
              <a:t>.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# Assign the </a:t>
            </a:r>
            <a:r>
              <a:rPr lang="en-US" altLang="zh-TW" b="1" dirty="0"/>
              <a:t>return value </a:t>
            </a:r>
            <a:r>
              <a:rPr lang="en-US" altLang="zh-TW" dirty="0"/>
              <a:t>of </a:t>
            </a:r>
            <a:r>
              <a:rPr lang="en-US" altLang="zh-TW" b="1" dirty="0"/>
              <a:t>socket() </a:t>
            </a:r>
            <a:r>
              <a:rPr lang="en-US" altLang="zh-TW" dirty="0"/>
              <a:t>to it</a:t>
            </a:r>
          </a:p>
          <a:p>
            <a:pPr marL="457200" lvl="1" indent="0">
              <a:buNone/>
            </a:pPr>
            <a:endParaRPr lang="zh-TW" altLang="zh-TW" b="1" dirty="0"/>
          </a:p>
          <a:p>
            <a:r>
              <a:rPr lang="en-US" altLang="zh-TW" dirty="0"/>
              <a:t>The listen() function marks a connection-mode socket, specified by the socket argument, as accepting connections, and limits the number of outstanding connections in the socket's listen queue to the value specified by the </a:t>
            </a:r>
            <a:r>
              <a:rPr lang="en-US" altLang="zh-TW" b="1" dirty="0"/>
              <a:t>backlog</a:t>
            </a:r>
            <a:r>
              <a:rPr lang="en-US" altLang="zh-TW" dirty="0"/>
              <a:t> argument.</a:t>
            </a:r>
          </a:p>
          <a:p>
            <a:pPr marL="457200" lvl="1" indent="0">
              <a:buNone/>
            </a:pPr>
            <a:endParaRPr lang="zh-TW" altLang="zh-TW" dirty="0"/>
          </a:p>
          <a:p>
            <a:r>
              <a:rPr lang="en-US" altLang="zh-TW" dirty="0"/>
              <a:t>return value: successful return 0, otherwise return -1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6162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</TotalTime>
  <Words>1005</Words>
  <Application>Microsoft Office PowerPoint</Application>
  <PresentationFormat>寬螢幕</PresentationFormat>
  <Paragraphs>175</Paragraphs>
  <Slides>21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微軟正黑體</vt:lpstr>
      <vt:lpstr>Arial</vt:lpstr>
      <vt:lpstr>Calibri</vt:lpstr>
      <vt:lpstr>Calibri Light</vt:lpstr>
      <vt:lpstr>Times New Roman</vt:lpstr>
      <vt:lpstr>Wingdings</vt:lpstr>
      <vt:lpstr>Office 佈景主題</vt:lpstr>
      <vt:lpstr>Lab 1 Introduction</vt:lpstr>
      <vt:lpstr>Socket programming</vt:lpstr>
      <vt:lpstr>Client-Server communication</vt:lpstr>
      <vt:lpstr>Socket in OSI 7 Layers</vt:lpstr>
      <vt:lpstr>TCP</vt:lpstr>
      <vt:lpstr>TCP flow</vt:lpstr>
      <vt:lpstr>Function introduction</vt:lpstr>
      <vt:lpstr>Function introduction (Server)</vt:lpstr>
      <vt:lpstr>Function introduction (Server)</vt:lpstr>
      <vt:lpstr>Function introduction (Server)</vt:lpstr>
      <vt:lpstr>Function introduction (Client)</vt:lpstr>
      <vt:lpstr>UDP</vt:lpstr>
      <vt:lpstr>UDP Flow (connectionless)</vt:lpstr>
      <vt:lpstr>Environment</vt:lpstr>
      <vt:lpstr>PowerPoint 簡報</vt:lpstr>
      <vt:lpstr>TCP example</vt:lpstr>
      <vt:lpstr>UDP example</vt:lpstr>
      <vt:lpstr>Lab 1 要求</vt:lpstr>
      <vt:lpstr>輸入為以下形式 (以 linux 為例)</vt:lpstr>
      <vt:lpstr>Lab1作業繳交資訊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Introduction</dc:title>
  <dc:creator>謝佳翰</dc:creator>
  <cp:lastModifiedBy>謝佳翰</cp:lastModifiedBy>
  <cp:revision>56</cp:revision>
  <dcterms:created xsi:type="dcterms:W3CDTF">2021-01-18T06:21:33Z</dcterms:created>
  <dcterms:modified xsi:type="dcterms:W3CDTF">2021-03-15T08:00:03Z</dcterms:modified>
</cp:coreProperties>
</file>