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72" r:id="rId11"/>
    <p:sldId id="269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35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5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4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7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2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4909-6C3D-4CAF-8415-860BB407CDCA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4148-4E28-403E-B8C5-88F08E0CC1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8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5797" y="-360672"/>
            <a:ext cx="3687425" cy="1325563"/>
          </a:xfrm>
        </p:spPr>
        <p:txBody>
          <a:bodyPr/>
          <a:lstStyle/>
          <a:p>
            <a:r>
              <a:rPr lang="ru-RU" b="1" dirty="0" smtClean="0">
                <a:ea typeface="Cambria" panose="02040503050406030204" pitchFamily="18" charset="0"/>
              </a:rPr>
              <a:t>Актуальность</a:t>
            </a:r>
            <a:endParaRPr lang="ru-RU" b="1" dirty="0">
              <a:ea typeface="Cambria" panose="0204050305040603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835" y="150030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</a:rPr>
              <a:t>Ручная обработка документов в ООО «Водоканал» занимает много времени и часто приводит к ошибкам. Автоматизация ускорит процесс, повысит точность и обеспечит прозрачность учёта</a:t>
            </a:r>
            <a:r>
              <a:rPr lang="ru-RU" sz="2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2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5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63540" y="120830"/>
            <a:ext cx="3389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Форма 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Расчета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396335"/>
            <a:ext cx="562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11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/>
        </p:blipFill>
        <p:spPr bwMode="auto">
          <a:xfrm>
            <a:off x="562708" y="1286585"/>
            <a:ext cx="2726055" cy="131635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_x0000_i106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5" b="12464"/>
          <a:stretch/>
        </p:blipFill>
        <p:spPr bwMode="auto">
          <a:xfrm>
            <a:off x="3288763" y="2999240"/>
            <a:ext cx="5257800" cy="142382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10111136" y="4302140"/>
            <a:ext cx="1239348" cy="489346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0207888" y="5023758"/>
            <a:ext cx="1045844" cy="467824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08893" y="4791486"/>
            <a:ext cx="2544445" cy="1466850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Рисунок 11"/>
          <p:cNvPicPr/>
          <p:nvPr/>
        </p:nvPicPr>
        <p:blipFill>
          <a:blip r:embed="rId7"/>
          <a:stretch/>
        </p:blipFill>
        <p:spPr bwMode="auto">
          <a:xfrm>
            <a:off x="8312907" y="1286585"/>
            <a:ext cx="2250831" cy="1391602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/>
          <p:cNvPicPr/>
          <p:nvPr/>
        </p:nvPicPr>
        <p:blipFill>
          <a:blip r:embed="rId8"/>
          <a:stretch>
            <a:fillRect/>
          </a:stretch>
        </p:blipFill>
        <p:spPr>
          <a:xfrm>
            <a:off x="4026877" y="1310054"/>
            <a:ext cx="3547916" cy="1332998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216" y="4859479"/>
            <a:ext cx="3075793" cy="1523524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9323" y="5712403"/>
            <a:ext cx="942975" cy="545933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Равнобедренный треугольник 13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10687" y="173583"/>
            <a:ext cx="5981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Форма 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История конвертаций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1320353"/>
            <a:ext cx="5802923" cy="402567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8813092" y="781045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МТС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28837" y="779547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100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РосТелеком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1" y="6396335"/>
            <a:ext cx="53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12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54" y="5425169"/>
            <a:ext cx="1762371" cy="1419423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27" y="5414523"/>
            <a:ext cx="1697795" cy="141922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1" name="Равнобедренный треугольник 10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33" y="1326952"/>
            <a:ext cx="5866223" cy="402567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36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56870" y="0"/>
            <a:ext cx="4677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Изначальный файл МТС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1" y="6396335"/>
            <a:ext cx="53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13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92" y="523220"/>
            <a:ext cx="9724292" cy="61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17356" y="0"/>
            <a:ext cx="3913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Итоговый результат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1" y="6396335"/>
            <a:ext cx="53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14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574" y="523220"/>
            <a:ext cx="6767399" cy="622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26047" y="0"/>
            <a:ext cx="596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Изначальный файл </a:t>
            </a:r>
            <a:r>
              <a:rPr lang="ru-RU" sz="2800" dirty="0" err="1">
                <a:latin typeface="Comic Sans MS" panose="030F0702030302020204" pitchFamily="66" charset="0"/>
              </a:rPr>
              <a:t>РосТелеком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1" y="6396335"/>
            <a:ext cx="53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15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15" y="523220"/>
            <a:ext cx="7333174" cy="61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69109" y="-74847"/>
            <a:ext cx="3913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Итоговый результат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6396335"/>
            <a:ext cx="536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16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48373"/>
            <a:ext cx="8939210" cy="62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4786" y="-343087"/>
            <a:ext cx="4096871" cy="1325563"/>
          </a:xfrm>
        </p:spPr>
        <p:txBody>
          <a:bodyPr/>
          <a:lstStyle/>
          <a:p>
            <a:r>
              <a:rPr lang="ru-RU" b="1" dirty="0" smtClean="0">
                <a:ea typeface="Cambria" panose="02040503050406030204" pitchFamily="18" charset="0"/>
              </a:rPr>
              <a:t>Цель и задачи</a:t>
            </a:r>
            <a:endParaRPr lang="ru-RU" b="1" dirty="0">
              <a:ea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7221" y="167982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0" dirty="0" smtClean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Цель: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Comic Sans MS" panose="030F0702030302020204" pitchFamily="66" charset="0"/>
              </a:rPr>
              <a:t>Автоматизация </a:t>
            </a:r>
            <a:r>
              <a:rPr lang="ru-RU" sz="2400" dirty="0">
                <a:latin typeface="Comic Sans MS" panose="030F0702030302020204" pitchFamily="66" charset="0"/>
              </a:rPr>
              <a:t>обработки счетов операторов связи</a:t>
            </a:r>
            <a:r>
              <a:rPr lang="ru-RU" sz="2400" b="0" i="0" dirty="0" smtClean="0">
                <a:solidFill>
                  <a:srgbClr val="404040"/>
                </a:solidFill>
                <a:effectLst/>
                <a:latin typeface="Comic Sans MS" panose="030F0702030302020204" pitchFamily="66" charset="0"/>
              </a:rPr>
              <a:t>.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19801" y="167982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0" dirty="0" smtClean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Задачи: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Извлечение данных из PDF/HTML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Расчет сумм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Экспорт в </a:t>
            </a:r>
            <a:r>
              <a:rPr lang="ru-RU" altLang="ru-RU" sz="2400" dirty="0" err="1">
                <a:latin typeface="Comic Sans MS" panose="030F0702030302020204" pitchFamily="66" charset="0"/>
              </a:rPr>
              <a:t>Excel</a:t>
            </a:r>
            <a:endParaRPr lang="ru-RU" altLang="ru-RU" sz="2400" dirty="0">
              <a:latin typeface="Comic Sans MS" panose="030F0702030302020204" pitchFamily="66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Интеграция с почтой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Учёт истории в БД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Удобный интерфейс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3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3765" y="-400481"/>
            <a:ext cx="4360812" cy="1325563"/>
          </a:xfrm>
        </p:spPr>
        <p:txBody>
          <a:bodyPr/>
          <a:lstStyle/>
          <a:p>
            <a:r>
              <a:rPr lang="ru-RU" b="1" dirty="0" smtClean="0">
                <a:ea typeface="Cambria" panose="02040503050406030204" pitchFamily="18" charset="0"/>
              </a:rPr>
              <a:t>О предприятии</a:t>
            </a:r>
            <a:endParaRPr lang="ru-RU" b="1" dirty="0">
              <a:ea typeface="Cambria" panose="0204050305040603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94804" y="2988347"/>
            <a:ext cx="8430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ООО </a:t>
            </a:r>
            <a:r>
              <a:rPr lang="ru-RU" sz="2800" dirty="0"/>
              <a:t>"Водоканал" </a:t>
            </a:r>
            <a:r>
              <a:rPr lang="ru-RU" sz="2800" dirty="0" smtClean="0"/>
              <a:t>– современное коммунальное предприятие, обеспечивающее: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6922" y="4295390"/>
            <a:ext cx="6774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mic Sans MS" panose="030F0702030302020204" pitchFamily="66" charset="0"/>
              </a:rPr>
              <a:t>Водоснабжение населения и организаций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81032" y="5394409"/>
            <a:ext cx="6328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mic Sans MS" panose="030F0702030302020204" pitchFamily="66" charset="0"/>
              </a:rPr>
              <a:t>Водоотведение и очистку сточных вод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80013" y="4814135"/>
            <a:ext cx="6591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mic Sans MS" panose="030F0702030302020204" pitchFamily="66" charset="0"/>
              </a:rPr>
              <a:t>Внедрение цифровых технологий в ЖКХ</a:t>
            </a:r>
            <a:endParaRPr lang="ru-RU" sz="2400" dirty="0">
              <a:solidFill>
                <a:srgbClr val="40404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80013" y="5913155"/>
            <a:ext cx="6143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Comic Sans MS" panose="030F0702030302020204" pitchFamily="66" charset="0"/>
              </a:rPr>
              <a:t>Эксплуатацию водопроводных сетей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4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14" name="Равнобедренный треугольник 13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3857" y="-301586"/>
            <a:ext cx="7666720" cy="1325563"/>
          </a:xfrm>
        </p:spPr>
        <p:txBody>
          <a:bodyPr/>
          <a:lstStyle/>
          <a:p>
            <a:r>
              <a:rPr lang="ru-RU" b="1" dirty="0"/>
              <a:t>Проблемы и требования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24283" y="1290407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Требования к автоматизации</a:t>
            </a:r>
            <a:r>
              <a:rPr lang="ru-RU" sz="2400" b="1" i="0" dirty="0" smtClean="0">
                <a:effectLst/>
                <a:latin typeface="Comic Sans MS" panose="030F0702030302020204" pitchFamily="66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Поддержка PDF и HTML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Работа с почтовыми вложениями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Экспорт в </a:t>
            </a:r>
            <a:r>
              <a:rPr lang="ru-RU" altLang="ru-RU" sz="2400" dirty="0" err="1">
                <a:latin typeface="Comic Sans MS" panose="030F0702030302020204" pitchFamily="66" charset="0"/>
              </a:rPr>
              <a:t>Excel</a:t>
            </a:r>
            <a:endParaRPr lang="ru-RU" altLang="ru-RU" sz="2400" dirty="0">
              <a:latin typeface="Comic Sans MS" panose="030F0702030302020204" pitchFamily="66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Простой интерфейс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1290407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Проблемы документооборота</a:t>
            </a:r>
            <a:r>
              <a:rPr lang="ru-RU" sz="2400" b="1" i="0" dirty="0" smtClean="0">
                <a:effectLst/>
                <a:latin typeface="Comic Sans MS" panose="030F0702030302020204" pitchFamily="66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Большой объём счетов на сотрудника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Ручной перенос данных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Нет учёта и контроля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Ошибки в расчетах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>
                <a:latin typeface="Comic Sans MS" panose="030F0702030302020204" pitchFamily="66" charset="0"/>
              </a:rPr>
              <a:t>Потеря времени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5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3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5393" y="-373994"/>
            <a:ext cx="6236678" cy="1325563"/>
          </a:xfrm>
        </p:spPr>
        <p:txBody>
          <a:bodyPr/>
          <a:lstStyle/>
          <a:p>
            <a:r>
              <a:rPr lang="ru-RU" b="1" dirty="0"/>
              <a:t>Средства разработки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40093" y="980013"/>
            <a:ext cx="43030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ru-RU" sz="32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Язык программирования</a:t>
            </a:r>
            <a:b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C# (.NET </a:t>
            </a:r>
            <a:r>
              <a:rPr lang="ru-RU" sz="2400" i="0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Framework</a:t>
            </a:r>
            <a: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057314" y="1322913"/>
            <a:ext cx="2532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База данных</a:t>
            </a:r>
            <a:b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i="0" dirty="0" err="1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endParaRPr lang="ru-RU" sz="2400" i="0" dirty="0" smtClean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70154" y="41957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ru-RU" sz="240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Основные инструменты</a:t>
            </a:r>
            <a:r>
              <a:rPr lang="ru-RU" sz="2000" b="0" i="0" dirty="0" smtClean="0">
                <a:effectLst/>
                <a:latin typeface="Comic Sans MS" panose="030F0702030302020204" pitchFamily="66" charset="0"/>
              </a:rPr>
              <a:t> </a:t>
            </a:r>
            <a:endParaRPr lang="ru-RU" sz="2000" b="0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1026" name="Picture 2" descr="Файл:Csharp Logo.pn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62" y="1559607"/>
            <a:ext cx="2866985" cy="28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MySQL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41" y="2218696"/>
            <a:ext cx="2638460" cy="179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айл:Visual Studio Icon 2022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179" y="4710713"/>
            <a:ext cx="1988560" cy="19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ysql workbench - Social media &amp; Logo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27" y="4657424"/>
            <a:ext cx="2128148" cy="212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6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11" name="Равнобедренный треугольник 10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8110" y="-378256"/>
            <a:ext cx="9240198" cy="1325563"/>
          </a:xfrm>
        </p:spPr>
        <p:txBody>
          <a:bodyPr/>
          <a:lstStyle/>
          <a:p>
            <a:r>
              <a:rPr lang="ru-RU" b="1" dirty="0" smtClean="0">
                <a:ea typeface="Cambria" panose="02040503050406030204" pitchFamily="18" charset="0"/>
              </a:rPr>
              <a:t>Создание и реализация базы данных</a:t>
            </a:r>
            <a:endParaRPr lang="ru-RU" b="1" dirty="0">
              <a:ea typeface="Cambria" panose="0204050305040603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59" y="1092813"/>
            <a:ext cx="3200105" cy="312510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7191890" y="615119"/>
            <a:ext cx="4118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База данных</a:t>
            </a:r>
            <a:r>
              <a:rPr lang="en-US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en-US" sz="2000" spc="100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vodokanal_docs</a:t>
            </a:r>
            <a:r>
              <a:rPr lang="en-US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756782" y="1559931"/>
            <a:ext cx="3685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Таблица</a:t>
            </a:r>
            <a:r>
              <a:rPr lang="en-US" sz="20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en-US" sz="2000" spc="100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processing_log</a:t>
            </a:r>
            <a:r>
              <a:rPr lang="en-US" sz="20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85978" y="3199249"/>
            <a:ext cx="3754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Таблица</a:t>
            </a:r>
            <a:r>
              <a:rPr lang="en-US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en-US" sz="2000" spc="100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processed_files</a:t>
            </a:r>
            <a:r>
              <a:rPr lang="en-US" sz="20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14" y="4840804"/>
            <a:ext cx="4915586" cy="1771897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958" y="1937654"/>
            <a:ext cx="3219899" cy="2438740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19" y="3599359"/>
            <a:ext cx="4782217" cy="286742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Прямоугольник 13"/>
          <p:cNvSpPr/>
          <p:nvPr/>
        </p:nvSpPr>
        <p:spPr>
          <a:xfrm>
            <a:off x="7651059" y="4440694"/>
            <a:ext cx="3042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Таблица</a:t>
            </a:r>
            <a:r>
              <a:rPr lang="en-US" sz="20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 </a:t>
            </a:r>
            <a:r>
              <a:rPr lang="en-US" sz="20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en-US" sz="2000" spc="100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mail_files</a:t>
            </a:r>
            <a:r>
              <a:rPr lang="en-US" sz="20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7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87" y="947307"/>
            <a:ext cx="6164622" cy="2065922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6" name="Равнобедренный треугольник 15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3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5223" y="-325502"/>
            <a:ext cx="10392507" cy="1325563"/>
          </a:xfrm>
        </p:spPr>
        <p:txBody>
          <a:bodyPr>
            <a:normAutofit/>
          </a:bodyPr>
          <a:lstStyle/>
          <a:p>
            <a:r>
              <a:rPr lang="ru-RU" b="1" dirty="0" smtClean="0">
                <a:ea typeface="Cambria" panose="02040503050406030204" pitchFamily="18" charset="0"/>
              </a:rPr>
              <a:t>Проектирование интерфейса приложения</a:t>
            </a:r>
            <a:endParaRPr lang="ru-RU" b="1" dirty="0">
              <a:ea typeface="Cambria" panose="0204050305040603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34941" y="903347"/>
            <a:ext cx="4488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Форма </a:t>
            </a:r>
            <a:r>
              <a:rPr lang="en-US" sz="28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ru-RU" sz="28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Главное окно</a:t>
            </a:r>
            <a:r>
              <a:rPr lang="en-US" sz="28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ru-RU" sz="2800" spc="100" dirty="0"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2" y="2887355"/>
            <a:ext cx="3686689" cy="1476581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09" y="4509983"/>
            <a:ext cx="2648320" cy="1495634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8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426567"/>
            <a:ext cx="7280030" cy="5251170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18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97448" y="112038"/>
            <a:ext cx="697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Форма 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История сообщений почты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396335"/>
            <a:ext cx="395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9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6" y="1275596"/>
            <a:ext cx="1949808" cy="170894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06" y="3871079"/>
            <a:ext cx="1903048" cy="153272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Равнобедренный треугольник 6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583" y="763036"/>
            <a:ext cx="8475786" cy="5864131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48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63540" y="120830"/>
            <a:ext cx="3389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Форма 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“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Расчета</a:t>
            </a:r>
            <a:r>
              <a:rPr lang="en-US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”</a:t>
            </a:r>
            <a:r>
              <a:rPr lang="ru-RU" sz="2800" spc="100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  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396335"/>
            <a:ext cx="562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Arial" panose="020B0604020202020204" pitchFamily="34" charset="0"/>
              </a:rPr>
              <a:t>10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994"/>
            <a:ext cx="6052562" cy="429369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26061"/>
            <a:ext cx="937690" cy="1859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8" y="1626061"/>
            <a:ext cx="937690" cy="185922"/>
          </a:xfrm>
          <a:prstGeom prst="rect">
            <a:avLst/>
          </a:prstGeom>
        </p:spPr>
      </p:pic>
      <p:sp>
        <p:nvSpPr>
          <p:cNvPr id="10" name="Равнобедренный треугольник 9"/>
          <p:cNvSpPr/>
          <p:nvPr/>
        </p:nvSpPr>
        <p:spPr>
          <a:xfrm rot="5400000">
            <a:off x="-33849" y="31867"/>
            <a:ext cx="370258" cy="299018"/>
          </a:xfrm>
          <a:prstGeom prst="triangle">
            <a:avLst>
              <a:gd name="adj" fmla="val 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1718758" y="3128210"/>
            <a:ext cx="473242" cy="372978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/>
          <p:cNvSpPr/>
          <p:nvPr/>
        </p:nvSpPr>
        <p:spPr>
          <a:xfrm rot="10800000">
            <a:off x="11908756" y="-1"/>
            <a:ext cx="276801" cy="3729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18" y="1281994"/>
            <a:ext cx="6094282" cy="429369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2" y="1614029"/>
            <a:ext cx="937690" cy="1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2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218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Comic Sans MS</vt:lpstr>
      <vt:lpstr>Тема Office</vt:lpstr>
      <vt:lpstr>Актуальность</vt:lpstr>
      <vt:lpstr>Цель и задачи</vt:lpstr>
      <vt:lpstr>О предприятии</vt:lpstr>
      <vt:lpstr>Проблемы и требования</vt:lpstr>
      <vt:lpstr>Средства разработки</vt:lpstr>
      <vt:lpstr>Создание и реализация базы данных</vt:lpstr>
      <vt:lpstr>Проектирование интерфейса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Bebejsh@example.exe</dc:creator>
  <cp:lastModifiedBy>Bebejsh@example.exe</cp:lastModifiedBy>
  <cp:revision>40</cp:revision>
  <dcterms:created xsi:type="dcterms:W3CDTF">2025-06-19T03:55:10Z</dcterms:created>
  <dcterms:modified xsi:type="dcterms:W3CDTF">2025-10-19T20:30:17Z</dcterms:modified>
</cp:coreProperties>
</file>