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8" r:id="rId10"/>
    <p:sldId id="271" r:id="rId11"/>
    <p:sldId id="267" r:id="rId12"/>
    <p:sldId id="278" r:id="rId13"/>
  </p:sldIdLst>
  <p:sldSz cx="9144000" cy="5143500" type="screen16x9"/>
  <p:notesSz cx="6858000" cy="9144000"/>
  <p:embeddedFontLst>
    <p:embeddedFont>
      <p:font typeface="Work Sans Light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bril Fatfac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4B0406-9BB4-4250-8A6E-213E8881AEF3}">
  <a:tblStyle styleId="{404B0406-9BB4-4250-8A6E-213E8881AE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2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" y="8"/>
            <a:ext cx="9146380" cy="5144928"/>
          </a:xfrm>
          <a:custGeom>
            <a:avLst/>
            <a:gdLst/>
            <a:ahLst/>
            <a:cxnLst/>
            <a:rect l="l" t="t" r="r" b="b"/>
            <a:pathLst>
              <a:path w="3658552" h="2057971" extrusionOk="0">
                <a:moveTo>
                  <a:pt x="0" y="0"/>
                </a:moveTo>
                <a:lnTo>
                  <a:pt x="0" y="2057972"/>
                </a:lnTo>
                <a:lnTo>
                  <a:pt x="3658552" y="2057972"/>
                </a:lnTo>
                <a:lnTo>
                  <a:pt x="3658552" y="0"/>
                </a:lnTo>
                <a:close/>
                <a:moveTo>
                  <a:pt x="2663883" y="1446647"/>
                </a:moveTo>
                <a:lnTo>
                  <a:pt x="2246930" y="1863608"/>
                </a:lnTo>
                <a:lnTo>
                  <a:pt x="1829277" y="1445948"/>
                </a:lnTo>
                <a:lnTo>
                  <a:pt x="1411625" y="1863608"/>
                </a:lnTo>
                <a:lnTo>
                  <a:pt x="994669" y="1446647"/>
                </a:lnTo>
                <a:lnTo>
                  <a:pt x="1412322" y="1028987"/>
                </a:lnTo>
                <a:lnTo>
                  <a:pt x="994669" y="611328"/>
                </a:lnTo>
                <a:lnTo>
                  <a:pt x="1411625" y="194364"/>
                </a:lnTo>
                <a:lnTo>
                  <a:pt x="1829277" y="612024"/>
                </a:lnTo>
                <a:lnTo>
                  <a:pt x="2246930" y="194364"/>
                </a:lnTo>
                <a:lnTo>
                  <a:pt x="2663883" y="611328"/>
                </a:lnTo>
                <a:lnTo>
                  <a:pt x="2246232" y="10289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95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3550" y="1991825"/>
            <a:ext cx="7056900" cy="1159800"/>
          </a:xfrm>
          <a:prstGeom prst="rect">
            <a:avLst/>
          </a:prstGeom>
          <a:effectLst>
            <a:outerShdw dist="9525" dir="5400000" algn="bl" rotWithShape="0">
              <a:srgbClr val="FFFFFF">
                <a:alpha val="4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6000"/>
              <a:buNone/>
              <a:defRPr sz="6000">
                <a:solidFill>
                  <a:srgbClr val="2B2F4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_1">
    <p:bg>
      <p:bgPr>
        <a:solidFill>
          <a:srgbClr val="AFACC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62" y="-5968"/>
            <a:ext cx="9154313" cy="5155835"/>
            <a:chOff x="4278157" y="0"/>
            <a:chExt cx="3658067" cy="2057971"/>
          </a:xfrm>
        </p:grpSpPr>
        <p:sp>
          <p:nvSpPr>
            <p:cNvPr id="69" name="Google Shape;69;p14"/>
            <p:cNvSpPr/>
            <p:nvPr/>
          </p:nvSpPr>
          <p:spPr>
            <a:xfrm>
              <a:off x="5659158" y="1609686"/>
              <a:ext cx="895583" cy="447799"/>
            </a:xfrm>
            <a:custGeom>
              <a:avLst/>
              <a:gdLst/>
              <a:ahLst/>
              <a:cxnLst/>
              <a:rect l="l" t="t" r="r" b="b"/>
              <a:pathLst>
                <a:path w="895583" h="447799" extrusionOk="0">
                  <a:moveTo>
                    <a:pt x="896555" y="448285"/>
                  </a:moveTo>
                  <a:lnTo>
                    <a:pt x="448277" y="0"/>
                  </a:lnTo>
                  <a:lnTo>
                    <a:pt x="0" y="448285"/>
                  </a:lnTo>
                  <a:lnTo>
                    <a:pt x="896555" y="448285"/>
                  </a:lnTo>
                  <a:close/>
                </a:path>
              </a:pathLst>
            </a:custGeom>
            <a:solidFill>
              <a:srgbClr val="2B2F4C">
                <a:alpha val="296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659158" y="0"/>
              <a:ext cx="895583" cy="447799"/>
            </a:xfrm>
            <a:custGeom>
              <a:avLst/>
              <a:gdLst/>
              <a:ahLst/>
              <a:cxnLst/>
              <a:rect l="l" t="t" r="r" b="b"/>
              <a:pathLst>
                <a:path w="895583" h="447799" extrusionOk="0">
                  <a:moveTo>
                    <a:pt x="0" y="0"/>
                  </a:moveTo>
                  <a:lnTo>
                    <a:pt x="448277" y="448285"/>
                  </a:lnTo>
                  <a:lnTo>
                    <a:pt x="8965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F4C">
                <a:alpha val="296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688125" y="0"/>
              <a:ext cx="1248099" cy="2057971"/>
            </a:xfrm>
            <a:custGeom>
              <a:avLst/>
              <a:gdLst/>
              <a:ahLst/>
              <a:cxnLst/>
              <a:rect l="l" t="t" r="r" b="b"/>
              <a:pathLst>
                <a:path w="1248099" h="2057971" extrusionOk="0">
                  <a:moveTo>
                    <a:pt x="134357" y="0"/>
                  </a:moveTo>
                  <a:lnTo>
                    <a:pt x="581660" y="447315"/>
                  </a:lnTo>
                  <a:lnTo>
                    <a:pt x="0" y="1028988"/>
                  </a:lnTo>
                  <a:lnTo>
                    <a:pt x="581660" y="1610660"/>
                  </a:lnTo>
                  <a:lnTo>
                    <a:pt x="134357" y="2057972"/>
                  </a:lnTo>
                  <a:lnTo>
                    <a:pt x="1248584" y="2057972"/>
                  </a:lnTo>
                  <a:lnTo>
                    <a:pt x="1248584" y="0"/>
                  </a:lnTo>
                  <a:lnTo>
                    <a:pt x="134357" y="0"/>
                  </a:lnTo>
                  <a:close/>
                </a:path>
              </a:pathLst>
            </a:custGeom>
            <a:solidFill>
              <a:srgbClr val="2B2F4C">
                <a:alpha val="296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278157" y="0"/>
              <a:ext cx="1248099" cy="2057971"/>
            </a:xfrm>
            <a:custGeom>
              <a:avLst/>
              <a:gdLst/>
              <a:ahLst/>
              <a:cxnLst/>
              <a:rect l="l" t="t" r="r" b="b"/>
              <a:pathLst>
                <a:path w="1248099" h="2057971" extrusionOk="0">
                  <a:moveTo>
                    <a:pt x="666924" y="1610660"/>
                  </a:moveTo>
                  <a:lnTo>
                    <a:pt x="1248586" y="1028988"/>
                  </a:lnTo>
                  <a:lnTo>
                    <a:pt x="666924" y="447315"/>
                  </a:lnTo>
                  <a:lnTo>
                    <a:pt x="1114231" y="0"/>
                  </a:lnTo>
                  <a:lnTo>
                    <a:pt x="0" y="0"/>
                  </a:lnTo>
                  <a:lnTo>
                    <a:pt x="0" y="2057972"/>
                  </a:lnTo>
                  <a:lnTo>
                    <a:pt x="1114231" y="2057972"/>
                  </a:lnTo>
                  <a:lnTo>
                    <a:pt x="666924" y="1610660"/>
                  </a:lnTo>
                  <a:close/>
                </a:path>
              </a:pathLst>
            </a:custGeom>
            <a:solidFill>
              <a:srgbClr val="2B2F4C">
                <a:alpha val="296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1" y="8"/>
            <a:ext cx="9146380" cy="5144928"/>
          </a:xfrm>
          <a:custGeom>
            <a:avLst/>
            <a:gdLst/>
            <a:ahLst/>
            <a:cxnLst/>
            <a:rect l="l" t="t" r="r" b="b"/>
            <a:pathLst>
              <a:path w="3658552" h="2057971" extrusionOk="0">
                <a:moveTo>
                  <a:pt x="0" y="0"/>
                </a:moveTo>
                <a:lnTo>
                  <a:pt x="0" y="2057972"/>
                </a:lnTo>
                <a:lnTo>
                  <a:pt x="3658552" y="2057972"/>
                </a:lnTo>
                <a:lnTo>
                  <a:pt x="3658552" y="0"/>
                </a:lnTo>
                <a:close/>
                <a:moveTo>
                  <a:pt x="2663883" y="1446647"/>
                </a:moveTo>
                <a:lnTo>
                  <a:pt x="2246930" y="1863608"/>
                </a:lnTo>
                <a:lnTo>
                  <a:pt x="1829277" y="1445948"/>
                </a:lnTo>
                <a:lnTo>
                  <a:pt x="1411625" y="1863608"/>
                </a:lnTo>
                <a:lnTo>
                  <a:pt x="994669" y="1446647"/>
                </a:lnTo>
                <a:lnTo>
                  <a:pt x="1412322" y="1028987"/>
                </a:lnTo>
                <a:lnTo>
                  <a:pt x="994669" y="611328"/>
                </a:lnTo>
                <a:lnTo>
                  <a:pt x="1411625" y="194364"/>
                </a:lnTo>
                <a:lnTo>
                  <a:pt x="1829277" y="612024"/>
                </a:lnTo>
                <a:lnTo>
                  <a:pt x="2246930" y="194364"/>
                </a:lnTo>
                <a:lnTo>
                  <a:pt x="2663883" y="611328"/>
                </a:lnTo>
                <a:lnTo>
                  <a:pt x="2246232" y="10289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95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817950" y="1720317"/>
            <a:ext cx="7507800" cy="1159800"/>
          </a:xfrm>
          <a:prstGeom prst="rect">
            <a:avLst/>
          </a:prstGeom>
          <a:effectLst>
            <a:outerShdw dist="9525" dir="5400000" algn="bl" rotWithShape="0">
              <a:srgbClr val="FFFFFF">
                <a:alpha val="40000"/>
              </a:srgbClr>
            </a:outerShdw>
          </a:effectLst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94625" y="2977025"/>
            <a:ext cx="27543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10" y="-5"/>
            <a:ext cx="9146380" cy="5144928"/>
          </a:xfrm>
          <a:custGeom>
            <a:avLst/>
            <a:gdLst/>
            <a:ahLst/>
            <a:cxnLst/>
            <a:rect l="l" t="t" r="r" b="b"/>
            <a:pathLst>
              <a:path w="3658552" h="2057971" extrusionOk="0">
                <a:moveTo>
                  <a:pt x="0" y="0"/>
                </a:moveTo>
                <a:lnTo>
                  <a:pt x="0" y="2057972"/>
                </a:lnTo>
                <a:lnTo>
                  <a:pt x="3658552" y="2057972"/>
                </a:lnTo>
                <a:lnTo>
                  <a:pt x="3658552" y="0"/>
                </a:lnTo>
                <a:close/>
                <a:moveTo>
                  <a:pt x="3486915" y="944334"/>
                </a:moveTo>
                <a:lnTo>
                  <a:pt x="3230911" y="1200341"/>
                </a:lnTo>
                <a:lnTo>
                  <a:pt x="2974479" y="943904"/>
                </a:lnTo>
                <a:lnTo>
                  <a:pt x="2718048" y="1200341"/>
                </a:lnTo>
                <a:lnTo>
                  <a:pt x="2462045" y="944333"/>
                </a:lnTo>
                <a:lnTo>
                  <a:pt x="2718476" y="687896"/>
                </a:lnTo>
                <a:lnTo>
                  <a:pt x="2462044" y="431461"/>
                </a:lnTo>
                <a:lnTo>
                  <a:pt x="2718048" y="175452"/>
                </a:lnTo>
                <a:lnTo>
                  <a:pt x="2974479" y="431888"/>
                </a:lnTo>
                <a:lnTo>
                  <a:pt x="3230912" y="175452"/>
                </a:lnTo>
                <a:lnTo>
                  <a:pt x="3486915" y="431460"/>
                </a:lnTo>
                <a:lnTo>
                  <a:pt x="3230482" y="687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95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95575" y="1761475"/>
            <a:ext cx="4794000" cy="569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95575" y="2454000"/>
            <a:ext cx="4794000" cy="1885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95575" y="1761475"/>
            <a:ext cx="3425400" cy="569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95575" y="2454000"/>
            <a:ext cx="3425400" cy="1885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-10" y="-5"/>
            <a:ext cx="9146380" cy="5144928"/>
          </a:xfrm>
          <a:custGeom>
            <a:avLst/>
            <a:gdLst/>
            <a:ahLst/>
            <a:cxnLst/>
            <a:rect l="l" t="t" r="r" b="b"/>
            <a:pathLst>
              <a:path w="3658552" h="2057971" extrusionOk="0">
                <a:moveTo>
                  <a:pt x="0" y="0"/>
                </a:moveTo>
                <a:lnTo>
                  <a:pt x="0" y="2057972"/>
                </a:lnTo>
                <a:lnTo>
                  <a:pt x="3658552" y="2057972"/>
                </a:lnTo>
                <a:lnTo>
                  <a:pt x="3658552" y="0"/>
                </a:lnTo>
                <a:close/>
                <a:moveTo>
                  <a:pt x="3486915" y="944334"/>
                </a:moveTo>
                <a:lnTo>
                  <a:pt x="3230911" y="1200341"/>
                </a:lnTo>
                <a:lnTo>
                  <a:pt x="2974479" y="943904"/>
                </a:lnTo>
                <a:lnTo>
                  <a:pt x="2718048" y="1200341"/>
                </a:lnTo>
                <a:lnTo>
                  <a:pt x="2462045" y="944333"/>
                </a:lnTo>
                <a:lnTo>
                  <a:pt x="2718476" y="687896"/>
                </a:lnTo>
                <a:lnTo>
                  <a:pt x="2462044" y="431461"/>
                </a:lnTo>
                <a:lnTo>
                  <a:pt x="2718048" y="175452"/>
                </a:lnTo>
                <a:lnTo>
                  <a:pt x="2974479" y="431888"/>
                </a:lnTo>
                <a:lnTo>
                  <a:pt x="3230912" y="175452"/>
                </a:lnTo>
                <a:lnTo>
                  <a:pt x="3486915" y="431460"/>
                </a:lnTo>
                <a:lnTo>
                  <a:pt x="3230482" y="687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95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95575" y="1761475"/>
            <a:ext cx="4794000" cy="569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95600" y="2454000"/>
            <a:ext cx="2209500" cy="1885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380087" y="2454000"/>
            <a:ext cx="2209500" cy="1885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0" y="-5"/>
            <a:ext cx="9146380" cy="5144928"/>
          </a:xfrm>
          <a:custGeom>
            <a:avLst/>
            <a:gdLst/>
            <a:ahLst/>
            <a:cxnLst/>
            <a:rect l="l" t="t" r="r" b="b"/>
            <a:pathLst>
              <a:path w="3658552" h="2057971" extrusionOk="0">
                <a:moveTo>
                  <a:pt x="0" y="0"/>
                </a:moveTo>
                <a:lnTo>
                  <a:pt x="0" y="2057972"/>
                </a:lnTo>
                <a:lnTo>
                  <a:pt x="3658552" y="2057972"/>
                </a:lnTo>
                <a:lnTo>
                  <a:pt x="3658552" y="0"/>
                </a:lnTo>
                <a:close/>
                <a:moveTo>
                  <a:pt x="3486915" y="944334"/>
                </a:moveTo>
                <a:lnTo>
                  <a:pt x="3230911" y="1200341"/>
                </a:lnTo>
                <a:lnTo>
                  <a:pt x="2974479" y="943904"/>
                </a:lnTo>
                <a:lnTo>
                  <a:pt x="2718048" y="1200341"/>
                </a:lnTo>
                <a:lnTo>
                  <a:pt x="2462045" y="944333"/>
                </a:lnTo>
                <a:lnTo>
                  <a:pt x="2718476" y="687896"/>
                </a:lnTo>
                <a:lnTo>
                  <a:pt x="2462044" y="431461"/>
                </a:lnTo>
                <a:lnTo>
                  <a:pt x="2718048" y="175452"/>
                </a:lnTo>
                <a:lnTo>
                  <a:pt x="2974479" y="431888"/>
                </a:lnTo>
                <a:lnTo>
                  <a:pt x="3230912" y="175452"/>
                </a:lnTo>
                <a:lnTo>
                  <a:pt x="3486915" y="431460"/>
                </a:lnTo>
                <a:lnTo>
                  <a:pt x="3230482" y="687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95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95575" y="1761475"/>
            <a:ext cx="4794000" cy="569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795575" y="2454000"/>
            <a:ext cx="1454700" cy="1885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×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×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465230" y="2454000"/>
            <a:ext cx="1454700" cy="1885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×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×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134885" y="2454000"/>
            <a:ext cx="1454700" cy="1885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×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×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8"/>
            <a:ext cx="9146380" cy="5144928"/>
          </a:xfrm>
          <a:custGeom>
            <a:avLst/>
            <a:gdLst/>
            <a:ahLst/>
            <a:cxnLst/>
            <a:rect l="l" t="t" r="r" b="b"/>
            <a:pathLst>
              <a:path w="3658552" h="2057971" extrusionOk="0">
                <a:moveTo>
                  <a:pt x="0" y="0"/>
                </a:moveTo>
                <a:lnTo>
                  <a:pt x="0" y="2057972"/>
                </a:lnTo>
                <a:lnTo>
                  <a:pt x="3658552" y="2057972"/>
                </a:lnTo>
                <a:lnTo>
                  <a:pt x="3658552" y="0"/>
                </a:lnTo>
                <a:close/>
                <a:moveTo>
                  <a:pt x="3448805" y="671868"/>
                </a:moveTo>
                <a:lnTo>
                  <a:pt x="3289865" y="830811"/>
                </a:lnTo>
                <a:lnTo>
                  <a:pt x="3130659" y="671602"/>
                </a:lnTo>
                <a:lnTo>
                  <a:pt x="2971453" y="830811"/>
                </a:lnTo>
                <a:lnTo>
                  <a:pt x="2812512" y="671868"/>
                </a:lnTo>
                <a:lnTo>
                  <a:pt x="2971719" y="512659"/>
                </a:lnTo>
                <a:lnTo>
                  <a:pt x="2812512" y="353450"/>
                </a:lnTo>
                <a:lnTo>
                  <a:pt x="2971453" y="194507"/>
                </a:lnTo>
                <a:lnTo>
                  <a:pt x="3130659" y="353716"/>
                </a:lnTo>
                <a:lnTo>
                  <a:pt x="3289865" y="194507"/>
                </a:lnTo>
                <a:lnTo>
                  <a:pt x="3448805" y="353450"/>
                </a:lnTo>
                <a:lnTo>
                  <a:pt x="3289599" y="5126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95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X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4" y="8"/>
            <a:ext cx="9146380" cy="5144928"/>
          </a:xfrm>
          <a:custGeom>
            <a:avLst/>
            <a:gdLst/>
            <a:ahLst/>
            <a:cxnLst/>
            <a:rect l="l" t="t" r="r" b="b"/>
            <a:pathLst>
              <a:path w="3658552" h="2057971" extrusionOk="0">
                <a:moveTo>
                  <a:pt x="0" y="0"/>
                </a:moveTo>
                <a:lnTo>
                  <a:pt x="0" y="2057972"/>
                </a:lnTo>
                <a:lnTo>
                  <a:pt x="3658552" y="2057972"/>
                </a:lnTo>
                <a:lnTo>
                  <a:pt x="3658552" y="0"/>
                </a:lnTo>
                <a:close/>
                <a:moveTo>
                  <a:pt x="3372728" y="1411365"/>
                </a:moveTo>
                <a:lnTo>
                  <a:pt x="2990997" y="1793103"/>
                </a:lnTo>
                <a:lnTo>
                  <a:pt x="2608625" y="1410725"/>
                </a:lnTo>
                <a:lnTo>
                  <a:pt x="2226254" y="1793103"/>
                </a:lnTo>
                <a:lnTo>
                  <a:pt x="1844520" y="1411365"/>
                </a:lnTo>
                <a:lnTo>
                  <a:pt x="2226892" y="1028986"/>
                </a:lnTo>
                <a:lnTo>
                  <a:pt x="1844520" y="646609"/>
                </a:lnTo>
                <a:lnTo>
                  <a:pt x="2226254" y="264869"/>
                </a:lnTo>
                <a:lnTo>
                  <a:pt x="2608625" y="647247"/>
                </a:lnTo>
                <a:lnTo>
                  <a:pt x="2990997" y="264869"/>
                </a:lnTo>
                <a:lnTo>
                  <a:pt x="3372728" y="646609"/>
                </a:lnTo>
                <a:lnTo>
                  <a:pt x="2990357" y="10289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95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X cropped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427" y="664"/>
            <a:ext cx="9143819" cy="5143693"/>
            <a:chOff x="8201573" y="4800028"/>
            <a:chExt cx="3658552" cy="2057971"/>
          </a:xfrm>
        </p:grpSpPr>
        <p:sp>
          <p:nvSpPr>
            <p:cNvPr id="64" name="Google Shape;64;p13"/>
            <p:cNvSpPr/>
            <p:nvPr/>
          </p:nvSpPr>
          <p:spPr>
            <a:xfrm>
              <a:off x="8201573" y="4800028"/>
              <a:ext cx="3658552" cy="2057971"/>
            </a:xfrm>
            <a:custGeom>
              <a:avLst/>
              <a:gdLst/>
              <a:ahLst/>
              <a:cxnLst/>
              <a:rect l="l" t="t" r="r" b="b"/>
              <a:pathLst>
                <a:path w="3658552" h="2057971" extrusionOk="0">
                  <a:moveTo>
                    <a:pt x="3455937" y="1793103"/>
                  </a:moveTo>
                  <a:lnTo>
                    <a:pt x="3073565" y="1410726"/>
                  </a:lnTo>
                  <a:lnTo>
                    <a:pt x="2691195" y="1793103"/>
                  </a:lnTo>
                  <a:lnTo>
                    <a:pt x="2309461" y="1411365"/>
                  </a:lnTo>
                  <a:lnTo>
                    <a:pt x="2691833" y="1028986"/>
                  </a:lnTo>
                  <a:lnTo>
                    <a:pt x="2309461" y="646609"/>
                  </a:lnTo>
                  <a:lnTo>
                    <a:pt x="2691195" y="264869"/>
                  </a:lnTo>
                  <a:lnTo>
                    <a:pt x="3073565" y="647247"/>
                  </a:lnTo>
                  <a:lnTo>
                    <a:pt x="3455937" y="264869"/>
                  </a:lnTo>
                  <a:lnTo>
                    <a:pt x="3658552" y="467487"/>
                  </a:lnTo>
                  <a:lnTo>
                    <a:pt x="3658552" y="0"/>
                  </a:lnTo>
                  <a:lnTo>
                    <a:pt x="0" y="0"/>
                  </a:lnTo>
                  <a:lnTo>
                    <a:pt x="0" y="2057972"/>
                  </a:lnTo>
                  <a:lnTo>
                    <a:pt x="3658552" y="2057972"/>
                  </a:lnTo>
                  <a:lnTo>
                    <a:pt x="3658552" y="1590484"/>
                  </a:lnTo>
                  <a:lnTo>
                    <a:pt x="3455937" y="1793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9525" dir="5400000" algn="bl" rotWithShape="0">
                <a:srgbClr val="20124D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1656871" y="5625757"/>
              <a:ext cx="201982" cy="405877"/>
            </a:xfrm>
            <a:custGeom>
              <a:avLst/>
              <a:gdLst/>
              <a:ahLst/>
              <a:cxnLst/>
              <a:rect l="l" t="t" r="r" b="b"/>
              <a:pathLst>
                <a:path w="201982" h="405877" extrusionOk="0">
                  <a:moveTo>
                    <a:pt x="203254" y="406516"/>
                  </a:moveTo>
                  <a:lnTo>
                    <a:pt x="203254" y="0"/>
                  </a:lnTo>
                  <a:lnTo>
                    <a:pt x="0" y="203257"/>
                  </a:lnTo>
                  <a:lnTo>
                    <a:pt x="203254" y="406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9525" dir="5400000" algn="bl" rotWithShape="0">
                <a:srgbClr val="20124D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FACC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5575" y="1761475"/>
            <a:ext cx="479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4800"/>
              <a:buFont typeface="Abril Fatface"/>
              <a:buNone/>
              <a:defRPr sz="4800">
                <a:solidFill>
                  <a:srgbClr val="2B2F4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5575" y="2454000"/>
            <a:ext cx="47940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AFACC9"/>
              </a:buClr>
              <a:buSzPts val="1800"/>
              <a:buFont typeface="Work Sans Light"/>
              <a:buChar char="×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AFACC9"/>
              </a:buClr>
              <a:buSzPts val="1800"/>
              <a:buFont typeface="Work Sans Light"/>
              <a:buChar char="×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1800"/>
              <a:buFont typeface="Work Sans Light"/>
              <a:buChar char="■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1800"/>
              <a:buFont typeface="Work Sans Light"/>
              <a:buChar char="●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1800"/>
              <a:buFont typeface="Work Sans Light"/>
              <a:buChar char="○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1800"/>
              <a:buFont typeface="Work Sans Light"/>
              <a:buChar char="■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1800"/>
              <a:buFont typeface="Work Sans Light"/>
              <a:buChar char="●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1800"/>
              <a:buFont typeface="Work Sans Light"/>
              <a:buChar char="○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B2F4C"/>
              </a:buClr>
              <a:buSzPts val="1800"/>
              <a:buFont typeface="Work Sans Light"/>
              <a:buChar char="■"/>
              <a:defRPr sz="1800">
                <a:solidFill>
                  <a:srgbClr val="2B2F4C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buNone/>
              <a:defRPr sz="1200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g"/><Relationship Id="rId18" Type="http://schemas.openxmlformats.org/officeDocument/2006/relationships/image" Target="../media/image30.jpg"/><Relationship Id="rId3" Type="http://schemas.openxmlformats.org/officeDocument/2006/relationships/image" Target="../media/image15.jpg"/><Relationship Id="rId21" Type="http://schemas.openxmlformats.org/officeDocument/2006/relationships/image" Target="../media/image33.jpe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17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jpg"/><Relationship Id="rId20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Relationship Id="rId14" Type="http://schemas.openxmlformats.org/officeDocument/2006/relationships/image" Target="../media/image26.jpg"/><Relationship Id="rId22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linkedin.com/in/rodolfo-barbosa-092b753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mputa%C3%A7%C3%A3o_gr%C3%A1fic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1043550" y="1991825"/>
            <a:ext cx="705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Visualização de Dados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7571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B2F4C"/>
                </a:solidFill>
              </a:rPr>
              <a:t>200 alunos</a:t>
            </a:r>
            <a:endParaRPr dirty="0">
              <a:solidFill>
                <a:srgbClr val="2B2F4C"/>
              </a:solidFill>
            </a:endParaRPr>
          </a:p>
        </p:txBody>
      </p:sp>
      <p:sp>
        <p:nvSpPr>
          <p:cNvPr id="218" name="Google Shape;218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7"/>
            <a:ext cx="4757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B2F4C"/>
                </a:solidFill>
              </a:rPr>
              <a:t>online</a:t>
            </a:r>
            <a:endParaRPr dirty="0">
              <a:solidFill>
                <a:srgbClr val="2B2F4C"/>
              </a:solidFill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200694"/>
            <a:ext cx="47571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B2F4C"/>
                </a:solidFill>
              </a:rPr>
              <a:t>4300</a:t>
            </a:r>
            <a:endParaRPr dirty="0">
              <a:solidFill>
                <a:srgbClr val="2B2F4C"/>
              </a:solidFill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757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B2F4C"/>
                </a:solidFill>
              </a:rPr>
              <a:t>Seguidores no linkedin</a:t>
            </a:r>
            <a:endParaRPr dirty="0">
              <a:solidFill>
                <a:srgbClr val="2B2F4C"/>
              </a:solidFill>
            </a:endParaRPr>
          </a:p>
        </p:txBody>
      </p:sp>
      <p:sp>
        <p:nvSpPr>
          <p:cNvPr id="221" name="Google Shape;221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71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B2F4C"/>
                </a:solidFill>
              </a:rPr>
              <a:t>100</a:t>
            </a:r>
            <a:endParaRPr dirty="0">
              <a:solidFill>
                <a:srgbClr val="2B2F4C"/>
              </a:solidFill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4"/>
            <a:ext cx="4757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2B2F4C"/>
                </a:solidFill>
              </a:rPr>
              <a:t>A</a:t>
            </a:r>
            <a:r>
              <a:rPr lang="en" dirty="0" smtClean="0">
                <a:solidFill>
                  <a:srgbClr val="2B2F4C"/>
                </a:solidFill>
              </a:rPr>
              <a:t>unos presenciais</a:t>
            </a:r>
            <a:endParaRPr dirty="0">
              <a:solidFill>
                <a:srgbClr val="2B2F4C"/>
              </a:solidFill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 idx="4294967295"/>
          </p:nvPr>
        </p:nvSpPr>
        <p:spPr>
          <a:xfrm>
            <a:off x="566975" y="479846"/>
            <a:ext cx="4794000" cy="56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Por onde andei</a:t>
            </a:r>
            <a:endParaRPr sz="3600" dirty="0"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8" name="Google Shape;245;p25"/>
          <p:cNvSpPr txBox="1">
            <a:spLocks/>
          </p:cNvSpPr>
          <p:nvPr/>
        </p:nvSpPr>
        <p:spPr>
          <a:xfrm>
            <a:off x="358377" y="4530881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FACC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fld id="{00000000-1234-1234-1234-123412341234}" type="slidenum">
              <a:rPr lang="en" smtClean="0"/>
              <a:pPr algn="l"/>
              <a:t>9</a:t>
            </a:fld>
            <a:endParaRPr lang="en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61" y="2398962"/>
            <a:ext cx="1221452" cy="122145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15" y="1529755"/>
            <a:ext cx="946209" cy="94620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87" y="3364610"/>
            <a:ext cx="1403946" cy="70197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358" y="1014194"/>
            <a:ext cx="1293497" cy="57776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4" y="2419279"/>
            <a:ext cx="894685" cy="50722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8" y="2762146"/>
            <a:ext cx="1389197" cy="24900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58" y="2462034"/>
            <a:ext cx="887937" cy="88352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07" y="2061425"/>
            <a:ext cx="1268568" cy="26665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30" y="1815271"/>
            <a:ext cx="854292" cy="85429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39" y="3477294"/>
            <a:ext cx="1069041" cy="47660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5" y="1464311"/>
            <a:ext cx="842211" cy="41318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63" y="3399736"/>
            <a:ext cx="892590" cy="65456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50" y="4210654"/>
            <a:ext cx="900169" cy="67512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0" y="3048741"/>
            <a:ext cx="1196766" cy="79784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53" y="2720497"/>
            <a:ext cx="1015818" cy="41201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27" y="4232417"/>
            <a:ext cx="787502" cy="59692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42" y="3511608"/>
            <a:ext cx="1182134" cy="35936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58" y="4162667"/>
            <a:ext cx="932092" cy="62104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8" y="4170395"/>
            <a:ext cx="1251546" cy="605586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08" y="1148338"/>
            <a:ext cx="1185657" cy="66693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6" y="4249852"/>
            <a:ext cx="504056" cy="4466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title" idx="4294967295"/>
          </p:nvPr>
        </p:nvSpPr>
        <p:spPr>
          <a:xfrm>
            <a:off x="795575" y="1761475"/>
            <a:ext cx="3425400" cy="56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Obrigado!</a:t>
            </a:r>
            <a:endParaRPr sz="5400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body" idx="4294967295"/>
          </p:nvPr>
        </p:nvSpPr>
        <p:spPr>
          <a:xfrm>
            <a:off x="795575" y="2454000"/>
            <a:ext cx="3425400" cy="18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/>
              <a:t>Perguntas</a:t>
            </a:r>
            <a:r>
              <a:rPr lang="en" sz="2800" b="1" dirty="0" smtClean="0"/>
              <a:t>?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Você pode me encontrar no </a:t>
            </a:r>
            <a:r>
              <a:rPr lang="pt-BR" dirty="0" err="1" smtClean="0"/>
              <a:t>Linkedin</a:t>
            </a:r>
            <a:r>
              <a:rPr lang="pt-BR" dirty="0" smtClean="0"/>
              <a:t>: </a:t>
            </a:r>
            <a:r>
              <a:rPr lang="pt-BR" dirty="0" smtClean="0"/>
              <a:t>Rodolfo Barbosa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05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050" dirty="0">
                <a:hlinkClick r:id="rId4"/>
              </a:rPr>
              <a:t>https://www.linkedin.com/in/rodolfo-barbosa-092b7530/</a:t>
            </a:r>
            <a:endParaRPr lang="pt-BR" sz="105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>
            <a:off x="817950" y="1720317"/>
            <a:ext cx="7507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1.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?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3194625" y="2977025"/>
            <a:ext cx="2754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Vamos começar a entender um pouco sobre V</a:t>
            </a:r>
            <a:r>
              <a:rPr lang="pt-BR" dirty="0" smtClean="0"/>
              <a:t>i</a:t>
            </a:r>
            <a:r>
              <a:rPr lang="en" dirty="0" smtClean="0"/>
              <a:t>sualização de Dados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95575" y="1761475"/>
            <a:ext cx="4794000" cy="56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Quando começou?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795575" y="2454000"/>
            <a:ext cx="4794000" cy="19196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dirty="0"/>
              <a:t>O campo de estudo da visualização de dados tem origem nos primórdios da </a:t>
            </a:r>
            <a:r>
              <a:rPr lang="pt-BR" dirty="0">
                <a:hlinkClick r:id="rId3" tooltip="Computação gráfica"/>
              </a:rPr>
              <a:t>computação gráfica</a:t>
            </a:r>
            <a:r>
              <a:rPr lang="pt-BR" dirty="0"/>
              <a:t>, na década de 1950, quando os primeiros gráficos e imagens foram gerados por computadores. 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50"/>
            <a:ext cx="4640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 smtClean="0"/>
              <a:t>Dias atuais</a:t>
            </a:r>
            <a:endParaRPr sz="6800"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294967295"/>
          </p:nvPr>
        </p:nvSpPr>
        <p:spPr>
          <a:xfrm>
            <a:off x="685799" y="2801950"/>
            <a:ext cx="4824069" cy="2078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400" dirty="0"/>
              <a:t>Mais recentemente, a visualização está mais preocupada com dados de outras fontes, incluindo os grandes e heterogêneos dados encontrados nas áreas de administração e finanças, sistemas, mídias digitais, etc. Uma nova área de pesquisa chamada Visualização de Informação foi lançada no início dos anos 1990, para auxiliar a análise de conjuntos de dados abstratos e heterogêneos nas mais variadas áreas de aplicação.</a:t>
            </a:r>
            <a:endParaRPr sz="1400" dirty="0"/>
          </a:p>
        </p:txBody>
      </p:sp>
      <p:sp>
        <p:nvSpPr>
          <p:cNvPr id="120" name="Google Shape;120;p21"/>
          <p:cNvSpPr/>
          <p:nvPr/>
        </p:nvSpPr>
        <p:spPr>
          <a:xfrm>
            <a:off x="7870939" y="3223547"/>
            <a:ext cx="195774" cy="186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476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21"/>
          <p:cNvGrpSpPr/>
          <p:nvPr/>
        </p:nvGrpSpPr>
        <p:grpSpPr>
          <a:xfrm rot="1056959">
            <a:off x="6819582" y="2833366"/>
            <a:ext cx="554133" cy="554193"/>
            <a:chOff x="570875" y="4322250"/>
            <a:chExt cx="443300" cy="443325"/>
          </a:xfrm>
        </p:grpSpPr>
        <p:sp>
          <p:nvSpPr>
            <p:cNvPr id="122" name="Google Shape;122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47625" dir="5400000" algn="bl" rotWithShape="0">
                <a:srgbClr val="20124D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47625" dir="5400000" algn="bl" rotWithShape="0">
                <a:srgbClr val="20124D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47625" dir="5400000" algn="bl" rotWithShape="0">
                <a:srgbClr val="20124D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47625" dir="5400000" algn="bl" rotWithShape="0">
                <a:srgbClr val="20124D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1"/>
          <p:cNvSpPr/>
          <p:nvPr/>
        </p:nvSpPr>
        <p:spPr>
          <a:xfrm rot="2466699">
            <a:off x="6881810" y="1955404"/>
            <a:ext cx="272004" cy="2597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476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 rot="-1609366">
            <a:off x="7279608" y="2118822"/>
            <a:ext cx="195747" cy="1869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476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 rot="2926172">
            <a:off x="8466491" y="2647891"/>
            <a:ext cx="146594" cy="1399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476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 rot="-1609329">
            <a:off x="7856461" y="1710200"/>
            <a:ext cx="132067" cy="1261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dist="47625" dir="5400000" algn="bl" rotWithShape="0">
              <a:srgbClr val="20124D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1" name="Google Shape;131;p21"/>
          <p:cNvGrpSpPr/>
          <p:nvPr/>
        </p:nvGrpSpPr>
        <p:grpSpPr>
          <a:xfrm>
            <a:off x="7627951" y="2173792"/>
            <a:ext cx="838737" cy="838952"/>
            <a:chOff x="7627951" y="2173792"/>
            <a:chExt cx="838737" cy="838952"/>
          </a:xfrm>
        </p:grpSpPr>
        <p:sp>
          <p:nvSpPr>
            <p:cNvPr id="132" name="Google Shape;132;p21"/>
            <p:cNvSpPr/>
            <p:nvPr/>
          </p:nvSpPr>
          <p:spPr>
            <a:xfrm>
              <a:off x="7627951" y="2173792"/>
              <a:ext cx="838737" cy="838952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47625" dir="5400000" algn="bl" rotWithShape="0">
                <a:srgbClr val="20124D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7943425" y="2489328"/>
              <a:ext cx="434386" cy="434522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47625" dir="5400000" algn="bl" rotWithShape="0">
                <a:srgbClr val="20124D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95575" y="1761475"/>
            <a:ext cx="4794000" cy="56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Onde é usado?</a:t>
            </a:r>
            <a:endParaRPr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795599" y="2454000"/>
            <a:ext cx="4195041" cy="1885500"/>
          </a:xfrm>
        </p:spPr>
        <p:txBody>
          <a:bodyPr/>
          <a:lstStyle/>
          <a:p>
            <a:r>
              <a:rPr lang="pt-BR" b="1" dirty="0" err="1" smtClean="0"/>
              <a:t>Machine</a:t>
            </a:r>
            <a:r>
              <a:rPr lang="pt-BR" b="1" dirty="0" smtClean="0"/>
              <a:t> Learning</a:t>
            </a:r>
          </a:p>
          <a:p>
            <a:r>
              <a:rPr lang="pt-BR" b="1" dirty="0" smtClean="0"/>
              <a:t>Setores Financeiros</a:t>
            </a:r>
          </a:p>
          <a:p>
            <a:r>
              <a:rPr lang="pt-BR" b="1" dirty="0" smtClean="0"/>
              <a:t>Marketing</a:t>
            </a:r>
          </a:p>
          <a:p>
            <a:r>
              <a:rPr lang="pt-BR" b="1" dirty="0" smtClean="0"/>
              <a:t>Análises Preditivas</a:t>
            </a:r>
          </a:p>
          <a:p>
            <a:r>
              <a:rPr lang="pt-BR" b="1" dirty="0" smtClean="0"/>
              <a:t>Análises Quantitativas</a:t>
            </a:r>
          </a:p>
          <a:p>
            <a:endParaRPr lang="pt-B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586254" y="1342834"/>
            <a:ext cx="4794000" cy="56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Visualização de dados são só Dashboards?</a:t>
            </a:r>
            <a:endParaRPr sz="2800"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95575" y="2454000"/>
            <a:ext cx="1454700" cy="18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Storytelling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Nem só de dashboards vive o homem, podemos contar boas histórias utilizando visulização de dados.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2"/>
          </p:nvPr>
        </p:nvSpPr>
        <p:spPr>
          <a:xfrm>
            <a:off x="2465230" y="2454000"/>
            <a:ext cx="1454700" cy="18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Realtime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Dashboard é legal, mas imagine analisar dados em tempo real.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Para isso é necesáro uma boa estratégia de visualization.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3"/>
          </p:nvPr>
        </p:nvSpPr>
        <p:spPr>
          <a:xfrm>
            <a:off x="4134884" y="2454000"/>
            <a:ext cx="1946427" cy="18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Advanced Analytics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E que tal prevermos o futuro utilizando ferramentas de Visualização?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Sem mágica, apenas tecnologia</a:t>
            </a:r>
            <a:endParaRPr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 idx="4294967295"/>
          </p:nvPr>
        </p:nvSpPr>
        <p:spPr>
          <a:xfrm>
            <a:off x="2984100" y="1053775"/>
            <a:ext cx="3175800" cy="303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Apenas a ponta o começo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l="24484" t="12924" r="1364" b="12924"/>
          <a:stretch/>
        </p:blipFill>
        <p:spPr>
          <a:xfrm>
            <a:off x="3941614" y="0"/>
            <a:ext cx="5143500" cy="5143500"/>
          </a:xfrm>
          <a:prstGeom prst="mathMultiply">
            <a:avLst>
              <a:gd name="adj1" fmla="val 23520"/>
            </a:avLst>
          </a:prstGeom>
          <a:noFill/>
          <a:ln>
            <a:noFill/>
          </a:ln>
        </p:spPr>
      </p:pic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95575" y="1990075"/>
            <a:ext cx="3425400" cy="56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Melhor que falar é praticar</a:t>
            </a:r>
            <a:endParaRPr sz="3600"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95575" y="2682600"/>
            <a:ext cx="3425400" cy="18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Vamos a um exercicio prático de Data Visualization.</a:t>
            </a:r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 idx="4294967295"/>
          </p:nvPr>
        </p:nvSpPr>
        <p:spPr>
          <a:xfrm>
            <a:off x="795575" y="1761475"/>
            <a:ext cx="3425400" cy="56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Rodolfo Barbosa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795575" y="2454000"/>
            <a:ext cx="3425400" cy="18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 smtClean="0"/>
              <a:t>Obrigado por aprender com vocês!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Estamos aqui por um único motivo, compartilhar aprendizado e isso nos faz capazes de mudar o mundo.</a:t>
            </a:r>
            <a:endParaRPr sz="2800" b="1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t="4084" r="14829"/>
          <a:stretch/>
        </p:blipFill>
        <p:spPr>
          <a:xfrm>
            <a:off x="4599082" y="-14514"/>
            <a:ext cx="4555935" cy="5158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dy Mortim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230</Words>
  <Application>Microsoft Office PowerPoint</Application>
  <PresentationFormat>Apresentação na tela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Work Sans Light</vt:lpstr>
      <vt:lpstr>Calibri</vt:lpstr>
      <vt:lpstr>Abril Fatface</vt:lpstr>
      <vt:lpstr>Arial</vt:lpstr>
      <vt:lpstr>Lady Mortimer template</vt:lpstr>
      <vt:lpstr>Visualização de Dados</vt:lpstr>
      <vt:lpstr>1. O que é ?</vt:lpstr>
      <vt:lpstr>Quando começou?</vt:lpstr>
      <vt:lpstr>Dias atuais</vt:lpstr>
      <vt:lpstr>Onde é usado?</vt:lpstr>
      <vt:lpstr>Visualização de dados são só Dashboards?</vt:lpstr>
      <vt:lpstr>Apenas a ponta o começo</vt:lpstr>
      <vt:lpstr>Melhor que falar é praticar</vt:lpstr>
      <vt:lpstr>Rodolfo Barbosa</vt:lpstr>
      <vt:lpstr>200 alunos</vt:lpstr>
      <vt:lpstr>Por onde andei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José Rodolfo de Sousa Barbosa</dc:creator>
  <cp:lastModifiedBy>José Rodolfo de Sousa Barbosa</cp:lastModifiedBy>
  <cp:revision>5</cp:revision>
  <dcterms:modified xsi:type="dcterms:W3CDTF">2019-03-25T18:13:33Z</dcterms:modified>
</cp:coreProperties>
</file>