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76" r:id="rId3"/>
    <p:sldId id="282" r:id="rId4"/>
    <p:sldId id="291" r:id="rId5"/>
    <p:sldId id="284" r:id="rId6"/>
    <p:sldId id="286" r:id="rId7"/>
    <p:sldId id="287" r:id="rId8"/>
    <p:sldId id="288" r:id="rId9"/>
    <p:sldId id="285" r:id="rId10"/>
    <p:sldId id="292"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A50021"/>
    <a:srgbClr val="660033"/>
    <a:srgbClr val="990033"/>
    <a:srgbClr val="D60093"/>
    <a:srgbClr val="FFFFFF"/>
    <a:srgbClr val="D434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C40EEE-2B57-411E-A42C-519E4B3085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1050E9F-B8E1-408A-9574-F371BA5140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0222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4CB2-6DA2-47FA-8CCF-98A57963A2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C5EDDF-BC4F-4742-9701-6B807EA05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979A2-FA8A-4706-9B1A-F5E8A2AE0C7F}"/>
              </a:ext>
            </a:extLst>
          </p:cNvPr>
          <p:cNvSpPr>
            <a:spLocks noGrp="1"/>
          </p:cNvSpPr>
          <p:nvPr>
            <p:ph type="dt" sz="half" idx="10"/>
          </p:nvPr>
        </p:nvSpPr>
        <p:spPr/>
        <p:txBody>
          <a:bodyPr/>
          <a:lstStyle/>
          <a:p>
            <a:fld id="{B0FA5953-9174-4933-978C-6BA290C680AC}" type="datetimeFigureOut">
              <a:rPr lang="en-US" smtClean="0"/>
              <a:t>6/29/2021</a:t>
            </a:fld>
            <a:endParaRPr lang="en-US"/>
          </a:p>
        </p:txBody>
      </p:sp>
      <p:sp>
        <p:nvSpPr>
          <p:cNvPr id="5" name="Footer Placeholder 4">
            <a:extLst>
              <a:ext uri="{FF2B5EF4-FFF2-40B4-BE49-F238E27FC236}">
                <a16:creationId xmlns:a16="http://schemas.microsoft.com/office/drawing/2014/main" id="{3BDA6FB8-5A8A-43C7-8700-AA20C0A5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3C329-A668-4CF1-AAC8-6E9529076CD2}"/>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254093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8C98D-E301-4B99-AFEE-D081D204FE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E2C62-42D8-4347-A0B2-76525BAB1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0F88C-3D6E-4337-A05D-8B8560594D5D}"/>
              </a:ext>
            </a:extLst>
          </p:cNvPr>
          <p:cNvSpPr>
            <a:spLocks noGrp="1"/>
          </p:cNvSpPr>
          <p:nvPr>
            <p:ph type="dt" sz="half" idx="10"/>
          </p:nvPr>
        </p:nvSpPr>
        <p:spPr/>
        <p:txBody>
          <a:bodyPr/>
          <a:lstStyle/>
          <a:p>
            <a:fld id="{B0FA5953-9174-4933-978C-6BA290C680AC}" type="datetimeFigureOut">
              <a:rPr lang="en-US" smtClean="0"/>
              <a:t>6/29/2021</a:t>
            </a:fld>
            <a:endParaRPr lang="en-US"/>
          </a:p>
        </p:txBody>
      </p:sp>
      <p:sp>
        <p:nvSpPr>
          <p:cNvPr id="5" name="Footer Placeholder 4">
            <a:extLst>
              <a:ext uri="{FF2B5EF4-FFF2-40B4-BE49-F238E27FC236}">
                <a16:creationId xmlns:a16="http://schemas.microsoft.com/office/drawing/2014/main" id="{ADE2D7CE-B077-4F78-BCF3-5DE897516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ED926-E17E-4A3B-BD82-30FC03EE09DB}"/>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71482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8FA4-043C-40E1-8A56-C6DB5261CE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68982-FDAA-4755-AE79-E1850E293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D1410-241E-457C-9DAE-585E387EC491}"/>
              </a:ext>
            </a:extLst>
          </p:cNvPr>
          <p:cNvSpPr>
            <a:spLocks noGrp="1"/>
          </p:cNvSpPr>
          <p:nvPr>
            <p:ph type="dt" sz="half" idx="10"/>
          </p:nvPr>
        </p:nvSpPr>
        <p:spPr/>
        <p:txBody>
          <a:bodyPr/>
          <a:lstStyle/>
          <a:p>
            <a:fld id="{B0FA5953-9174-4933-978C-6BA290C680AC}" type="datetimeFigureOut">
              <a:rPr lang="en-US" smtClean="0"/>
              <a:t>6/29/2021</a:t>
            </a:fld>
            <a:endParaRPr lang="en-US"/>
          </a:p>
        </p:txBody>
      </p:sp>
      <p:sp>
        <p:nvSpPr>
          <p:cNvPr id="5" name="Footer Placeholder 4">
            <a:extLst>
              <a:ext uri="{FF2B5EF4-FFF2-40B4-BE49-F238E27FC236}">
                <a16:creationId xmlns:a16="http://schemas.microsoft.com/office/drawing/2014/main" id="{E012C52B-8908-4FB1-82DE-C884D78BF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58700-E0A1-4B2F-B377-7D57C0EF9D5C}"/>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420062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6CFA-AEB2-4ABE-A06B-30DED3BA4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28E75-56A3-4F47-BBED-9F698D754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2AA0F7-E8E3-4BD1-B9C0-648119E1C8E7}"/>
              </a:ext>
            </a:extLst>
          </p:cNvPr>
          <p:cNvSpPr>
            <a:spLocks noGrp="1"/>
          </p:cNvSpPr>
          <p:nvPr>
            <p:ph type="dt" sz="half" idx="10"/>
          </p:nvPr>
        </p:nvSpPr>
        <p:spPr/>
        <p:txBody>
          <a:bodyPr/>
          <a:lstStyle/>
          <a:p>
            <a:fld id="{B0FA5953-9174-4933-978C-6BA290C680AC}" type="datetimeFigureOut">
              <a:rPr lang="en-US" smtClean="0"/>
              <a:t>6/29/2021</a:t>
            </a:fld>
            <a:endParaRPr lang="en-US"/>
          </a:p>
        </p:txBody>
      </p:sp>
      <p:sp>
        <p:nvSpPr>
          <p:cNvPr id="5" name="Footer Placeholder 4">
            <a:extLst>
              <a:ext uri="{FF2B5EF4-FFF2-40B4-BE49-F238E27FC236}">
                <a16:creationId xmlns:a16="http://schemas.microsoft.com/office/drawing/2014/main" id="{0E868578-34BF-4E88-B867-419501DA5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742DC-8474-4A73-8428-1BFCE0C2C8E2}"/>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46774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E3E5-D165-4688-AC9E-50A17A3CC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74C28-736D-4722-8616-34B4292F4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C61EFB-ABE2-4123-9474-3875D8DCA3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B72EA7-4C9B-49E3-8E46-1BC665B3D4E7}"/>
              </a:ext>
            </a:extLst>
          </p:cNvPr>
          <p:cNvSpPr>
            <a:spLocks noGrp="1"/>
          </p:cNvSpPr>
          <p:nvPr>
            <p:ph type="dt" sz="half" idx="10"/>
          </p:nvPr>
        </p:nvSpPr>
        <p:spPr/>
        <p:txBody>
          <a:bodyPr/>
          <a:lstStyle/>
          <a:p>
            <a:fld id="{B0FA5953-9174-4933-978C-6BA290C680AC}" type="datetimeFigureOut">
              <a:rPr lang="en-US" smtClean="0"/>
              <a:t>6/29/2021</a:t>
            </a:fld>
            <a:endParaRPr lang="en-US"/>
          </a:p>
        </p:txBody>
      </p:sp>
      <p:sp>
        <p:nvSpPr>
          <p:cNvPr id="6" name="Footer Placeholder 5">
            <a:extLst>
              <a:ext uri="{FF2B5EF4-FFF2-40B4-BE49-F238E27FC236}">
                <a16:creationId xmlns:a16="http://schemas.microsoft.com/office/drawing/2014/main" id="{16489C3A-D0CD-4C9B-A7D3-6D3511092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1DE79-D242-4750-8E4E-CCA75BF610C6}"/>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86204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B634-6131-4EC1-A962-D37463B59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9C8E8-74D0-44AF-9256-4D115E3D6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F31B1-7E12-43CD-BEC4-7966217533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0BFDF2-39DB-4F42-BE3B-7D52BD208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31D5EA-CFFA-4878-BBB7-AEA324EE8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B7986A-064F-44CC-A2FF-C12C6C2E0A54}"/>
              </a:ext>
            </a:extLst>
          </p:cNvPr>
          <p:cNvSpPr>
            <a:spLocks noGrp="1"/>
          </p:cNvSpPr>
          <p:nvPr>
            <p:ph type="dt" sz="half" idx="10"/>
          </p:nvPr>
        </p:nvSpPr>
        <p:spPr/>
        <p:txBody>
          <a:bodyPr/>
          <a:lstStyle/>
          <a:p>
            <a:fld id="{B0FA5953-9174-4933-978C-6BA290C680AC}" type="datetimeFigureOut">
              <a:rPr lang="en-US" smtClean="0"/>
              <a:t>6/29/2021</a:t>
            </a:fld>
            <a:endParaRPr lang="en-US"/>
          </a:p>
        </p:txBody>
      </p:sp>
      <p:sp>
        <p:nvSpPr>
          <p:cNvPr id="8" name="Footer Placeholder 7">
            <a:extLst>
              <a:ext uri="{FF2B5EF4-FFF2-40B4-BE49-F238E27FC236}">
                <a16:creationId xmlns:a16="http://schemas.microsoft.com/office/drawing/2014/main" id="{BBEE9531-9DFD-4E7C-A05C-77B094ED01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E260CB-2F3F-48B8-94C1-F681A04A3E95}"/>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280211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4890-0636-4CA9-ACE7-D4FBB70A2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E2BE7A-2761-4E3A-A642-41265694E03F}"/>
              </a:ext>
            </a:extLst>
          </p:cNvPr>
          <p:cNvSpPr>
            <a:spLocks noGrp="1"/>
          </p:cNvSpPr>
          <p:nvPr>
            <p:ph type="dt" sz="half" idx="10"/>
          </p:nvPr>
        </p:nvSpPr>
        <p:spPr/>
        <p:txBody>
          <a:bodyPr/>
          <a:lstStyle/>
          <a:p>
            <a:fld id="{B0FA5953-9174-4933-978C-6BA290C680AC}" type="datetimeFigureOut">
              <a:rPr lang="en-US" smtClean="0"/>
              <a:t>6/29/2021</a:t>
            </a:fld>
            <a:endParaRPr lang="en-US"/>
          </a:p>
        </p:txBody>
      </p:sp>
      <p:sp>
        <p:nvSpPr>
          <p:cNvPr id="4" name="Footer Placeholder 3">
            <a:extLst>
              <a:ext uri="{FF2B5EF4-FFF2-40B4-BE49-F238E27FC236}">
                <a16:creationId xmlns:a16="http://schemas.microsoft.com/office/drawing/2014/main" id="{A07CABAD-6352-4A68-A141-44909312CE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A0DE52-7169-4996-B41D-0B324FD1BA76}"/>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1751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308FCB-B035-46DB-A911-1D3ED8B9F427}"/>
              </a:ext>
            </a:extLst>
          </p:cNvPr>
          <p:cNvSpPr>
            <a:spLocks noGrp="1"/>
          </p:cNvSpPr>
          <p:nvPr>
            <p:ph type="dt" sz="half" idx="10"/>
          </p:nvPr>
        </p:nvSpPr>
        <p:spPr/>
        <p:txBody>
          <a:bodyPr/>
          <a:lstStyle/>
          <a:p>
            <a:fld id="{B0FA5953-9174-4933-978C-6BA290C680AC}" type="datetimeFigureOut">
              <a:rPr lang="en-US" smtClean="0"/>
              <a:t>6/29/2021</a:t>
            </a:fld>
            <a:endParaRPr lang="en-US"/>
          </a:p>
        </p:txBody>
      </p:sp>
      <p:sp>
        <p:nvSpPr>
          <p:cNvPr id="3" name="Footer Placeholder 2">
            <a:extLst>
              <a:ext uri="{FF2B5EF4-FFF2-40B4-BE49-F238E27FC236}">
                <a16:creationId xmlns:a16="http://schemas.microsoft.com/office/drawing/2014/main" id="{55AE972D-70FF-4A63-9F11-0CD625542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BF83E-85D5-44FC-9186-1D3BC9C2C0AB}"/>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144812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8728-01BB-4980-B066-6BAF8D89E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D07566-8E94-442A-8262-87D80F5D2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073786-A2EC-492B-BEC0-D43C2B764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030C0-EFC1-40FC-AA66-286CFBFF7CE7}"/>
              </a:ext>
            </a:extLst>
          </p:cNvPr>
          <p:cNvSpPr>
            <a:spLocks noGrp="1"/>
          </p:cNvSpPr>
          <p:nvPr>
            <p:ph type="dt" sz="half" idx="10"/>
          </p:nvPr>
        </p:nvSpPr>
        <p:spPr/>
        <p:txBody>
          <a:bodyPr/>
          <a:lstStyle/>
          <a:p>
            <a:fld id="{B0FA5953-9174-4933-978C-6BA290C680AC}" type="datetimeFigureOut">
              <a:rPr lang="en-US" smtClean="0"/>
              <a:t>6/29/2021</a:t>
            </a:fld>
            <a:endParaRPr lang="en-US"/>
          </a:p>
        </p:txBody>
      </p:sp>
      <p:sp>
        <p:nvSpPr>
          <p:cNvPr id="6" name="Footer Placeholder 5">
            <a:extLst>
              <a:ext uri="{FF2B5EF4-FFF2-40B4-BE49-F238E27FC236}">
                <a16:creationId xmlns:a16="http://schemas.microsoft.com/office/drawing/2014/main" id="{E3BBF768-2362-43D2-A9AE-6B3ABCB49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341E2-1ACA-424E-AB7A-01A843320634}"/>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102637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BB3B-16C7-4BF6-9249-B87C73CA8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9B2AE4-28EC-46C8-92A7-F587E2A01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4F583-FF98-4B18-BC9A-A39D893D5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1B89D-F1BB-4222-9844-2BABA0B5C256}"/>
              </a:ext>
            </a:extLst>
          </p:cNvPr>
          <p:cNvSpPr>
            <a:spLocks noGrp="1"/>
          </p:cNvSpPr>
          <p:nvPr>
            <p:ph type="dt" sz="half" idx="10"/>
          </p:nvPr>
        </p:nvSpPr>
        <p:spPr/>
        <p:txBody>
          <a:bodyPr/>
          <a:lstStyle/>
          <a:p>
            <a:fld id="{B0FA5953-9174-4933-978C-6BA290C680AC}" type="datetimeFigureOut">
              <a:rPr lang="en-US" smtClean="0"/>
              <a:t>6/29/2021</a:t>
            </a:fld>
            <a:endParaRPr lang="en-US"/>
          </a:p>
        </p:txBody>
      </p:sp>
      <p:sp>
        <p:nvSpPr>
          <p:cNvPr id="6" name="Footer Placeholder 5">
            <a:extLst>
              <a:ext uri="{FF2B5EF4-FFF2-40B4-BE49-F238E27FC236}">
                <a16:creationId xmlns:a16="http://schemas.microsoft.com/office/drawing/2014/main" id="{FDE11B91-CE4F-4721-AE8E-CAC2ECC3A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F2C5C-D576-415E-96AF-010EB2F9E472}"/>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157126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528164-3538-41ED-97F9-80DBB87673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AB0348-C563-48AA-A915-8190FC64D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C12EB-502C-4497-A1CC-FD00674B24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A5953-9174-4933-978C-6BA290C680AC}" type="datetimeFigureOut">
              <a:rPr lang="en-US" smtClean="0"/>
              <a:t>6/29/2021</a:t>
            </a:fld>
            <a:endParaRPr lang="en-US"/>
          </a:p>
        </p:txBody>
      </p:sp>
      <p:sp>
        <p:nvSpPr>
          <p:cNvPr id="5" name="Footer Placeholder 4">
            <a:extLst>
              <a:ext uri="{FF2B5EF4-FFF2-40B4-BE49-F238E27FC236}">
                <a16:creationId xmlns:a16="http://schemas.microsoft.com/office/drawing/2014/main" id="{E571109D-A065-4352-B54F-BB7A9892B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6E63DC-1D03-4798-8FFD-CA80270D2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41883-1114-4BA2-852F-AB6CAF8917E8}" type="slidenum">
              <a:rPr lang="en-US" smtClean="0"/>
              <a:t>‹#›</a:t>
            </a:fld>
            <a:endParaRPr lang="en-US"/>
          </a:p>
        </p:txBody>
      </p:sp>
    </p:spTree>
    <p:extLst>
      <p:ext uri="{BB962C8B-B14F-4D97-AF65-F5344CB8AC3E}">
        <p14:creationId xmlns:p14="http://schemas.microsoft.com/office/powerpoint/2010/main" val="865507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eelraman.com/5-things-that-will-help-on-days-you-want-to-give-up/"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21C0335-F920-4052-9709-E33757EF73D5}"/>
              </a:ext>
            </a:extLst>
          </p:cNvPr>
          <p:cNvSpPr/>
          <p:nvPr/>
        </p:nvSpPr>
        <p:spPr>
          <a:xfrm>
            <a:off x="1832696" y="2425146"/>
            <a:ext cx="7858539" cy="2054087"/>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a:ln>
                <a:noFill/>
              </a:ln>
              <a:solidFill>
                <a:prstClr val="black"/>
              </a:solidFill>
              <a:effectLst/>
              <a:uLnTx/>
              <a:uFillTx/>
            </a:endParaRPr>
          </a:p>
        </p:txBody>
      </p:sp>
      <p:sp>
        <p:nvSpPr>
          <p:cNvPr id="2" name="AutoShape 2">
            <a:extLst>
              <a:ext uri="{FF2B5EF4-FFF2-40B4-BE49-F238E27FC236}">
                <a16:creationId xmlns:a16="http://schemas.microsoft.com/office/drawing/2014/main" id="{E8A0E125-B198-4359-8188-BE7C0D51DDC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44B3835E-DF16-41C1-97B9-B9C475639718}"/>
              </a:ext>
            </a:extLst>
          </p:cNvPr>
          <p:cNvSpPr txBox="1"/>
          <p:nvPr/>
        </p:nvSpPr>
        <p:spPr>
          <a:xfrm>
            <a:off x="7964558" y="5747107"/>
            <a:ext cx="3008243" cy="646331"/>
          </a:xfrm>
          <a:prstGeom prst="rect">
            <a:avLst/>
          </a:prstGeom>
          <a:noFill/>
        </p:spPr>
        <p:txBody>
          <a:bodyPr wrap="square" rtlCol="0">
            <a:spAutoFit/>
          </a:bodyPr>
          <a:lstStyle/>
          <a:p>
            <a:r>
              <a:rPr lang="en-US" b="1" dirty="0">
                <a:latin typeface="Bradley Hand ITC" panose="03070402050302030203" pitchFamily="66" charset="0"/>
              </a:rPr>
              <a:t>29th June, 2021</a:t>
            </a:r>
          </a:p>
          <a:p>
            <a:r>
              <a:rPr lang="en-US" b="1" dirty="0">
                <a:latin typeface="Bradley Hand ITC" panose="03070402050302030203" pitchFamily="66" charset="0"/>
              </a:rPr>
              <a:t>Abigail Akinniyi</a:t>
            </a:r>
          </a:p>
        </p:txBody>
      </p:sp>
      <p:sp>
        <p:nvSpPr>
          <p:cNvPr id="7" name="TextBox 6">
            <a:extLst>
              <a:ext uri="{FF2B5EF4-FFF2-40B4-BE49-F238E27FC236}">
                <a16:creationId xmlns:a16="http://schemas.microsoft.com/office/drawing/2014/main" id="{43C54A6B-F993-4347-9228-596CA52C77B8}"/>
              </a:ext>
            </a:extLst>
          </p:cNvPr>
          <p:cNvSpPr txBox="1"/>
          <p:nvPr/>
        </p:nvSpPr>
        <p:spPr>
          <a:xfrm>
            <a:off x="2378990" y="3165901"/>
            <a:ext cx="8156489" cy="830997"/>
          </a:xfrm>
          <a:prstGeom prst="rect">
            <a:avLst/>
          </a:prstGeom>
          <a:noFill/>
        </p:spPr>
        <p:txBody>
          <a:bodyPr wrap="square">
            <a:spAutoFit/>
            <a:scene3d>
              <a:camera prst="perspectiveRight"/>
              <a:lightRig rig="threePt" dir="t"/>
            </a:scene3d>
          </a:bodyPr>
          <a:lstStyle/>
          <a:p>
            <a:pPr marL="0" marR="0"/>
            <a:r>
              <a:rPr lang="en-US" sz="2400" dirty="0">
                <a:solidFill>
                  <a:schemeClr val="bg2"/>
                </a:solidFill>
                <a:effectLst>
                  <a:outerShdw blurRad="38100" dist="38100" dir="2700000" algn="tl">
                    <a:srgbClr val="000000">
                      <a:alpha val="43137"/>
                    </a:srgbClr>
                  </a:outerShdw>
                </a:effectLst>
                <a:latin typeface="Algerian" panose="04020705040A02060702" pitchFamily="82" charset="0"/>
                <a:ea typeface="Times New Roman" panose="02020603050405020304" pitchFamily="18" charset="0"/>
              </a:rPr>
              <a:t>Giving Up; A Temporary Action As Opposed To     			Quitting</a:t>
            </a:r>
          </a:p>
        </p:txBody>
      </p:sp>
    </p:spTree>
    <p:extLst>
      <p:ext uri="{BB962C8B-B14F-4D97-AF65-F5344CB8AC3E}">
        <p14:creationId xmlns:p14="http://schemas.microsoft.com/office/powerpoint/2010/main" val="87696896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Google Shape;315;p29">
            <a:extLst>
              <a:ext uri="{FF2B5EF4-FFF2-40B4-BE49-F238E27FC236}">
                <a16:creationId xmlns:a16="http://schemas.microsoft.com/office/drawing/2014/main" id="{24760E0F-DD35-439B-A49A-7C8D86F7A30E}"/>
              </a:ext>
            </a:extLst>
          </p:cNvPr>
          <p:cNvSpPr/>
          <p:nvPr/>
        </p:nvSpPr>
        <p:spPr>
          <a:xfrm>
            <a:off x="3001618" y="1293745"/>
            <a:ext cx="4982817" cy="606286"/>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algn="ctr">
              <a:buClr>
                <a:srgbClr val="000000"/>
              </a:buClr>
              <a:defRPr/>
            </a:pPr>
            <a:r>
              <a:rPr kumimoji="0" lang="en-US" sz="2000" b="1" u="none" strike="noStrike" kern="0" cap="none" spc="0" normalizeH="0" baseline="0" noProof="0" dirty="0">
                <a:ln>
                  <a:noFill/>
                </a:ln>
                <a:solidFill>
                  <a:schemeClr val="bg1"/>
                </a:solidFill>
                <a:effectLst/>
                <a:uLnTx/>
                <a:uFillTx/>
                <a:latin typeface="Copperplate Gothic Light" panose="020E0507020206020404" pitchFamily="34" charset="0"/>
                <a:ea typeface="Fira Sans SemiBold"/>
                <a:cs typeface="Fira Sans SemiBold"/>
                <a:sym typeface="Fira Sans SemiBold"/>
              </a:rPr>
              <a:t>SOURCES</a:t>
            </a:r>
          </a:p>
        </p:txBody>
      </p:sp>
      <p:sp>
        <p:nvSpPr>
          <p:cNvPr id="2" name="Rectangle 1">
            <a:extLst>
              <a:ext uri="{FF2B5EF4-FFF2-40B4-BE49-F238E27FC236}">
                <a16:creationId xmlns:a16="http://schemas.microsoft.com/office/drawing/2014/main" id="{31AB13F0-FD5C-46A9-B809-006C85714B43}"/>
              </a:ext>
            </a:extLst>
          </p:cNvPr>
          <p:cNvSpPr/>
          <p:nvPr/>
        </p:nvSpPr>
        <p:spPr>
          <a:xfrm>
            <a:off x="1365676" y="2375452"/>
            <a:ext cx="7394012" cy="1215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800" u="sng" dirty="0">
                <a:solidFill>
                  <a:srgbClr val="0000FF"/>
                </a:solidFill>
                <a:effectLst/>
                <a:latin typeface="Calibri" panose="020F0502020204030204" pitchFamily="34" charset="0"/>
                <a:ea typeface="Calibri" panose="020F0502020204030204" pitchFamily="34" charset="0"/>
                <a:hlinkClick r:id="rId2"/>
              </a:rPr>
              <a:t>https://neelraman.com/category/personal-development/</a:t>
            </a:r>
          </a:p>
          <a:p>
            <a:pPr marL="0" marR="0">
              <a:lnSpc>
                <a:spcPct val="107000"/>
              </a:lnSpc>
              <a:spcBef>
                <a:spcPts val="0"/>
              </a:spcBef>
              <a:spcAft>
                <a:spcPts val="800"/>
              </a:spcAft>
            </a:pPr>
            <a:r>
              <a:rPr lang="en-US" sz="1800" u="sng" dirty="0">
                <a:solidFill>
                  <a:srgbClr val="0000FF"/>
                </a:solidFill>
                <a:effectLst/>
                <a:latin typeface="Calibri" panose="020F0502020204030204" pitchFamily="34" charset="0"/>
                <a:ea typeface="Calibri" panose="020F0502020204030204" pitchFamily="34" charset="0"/>
                <a:hlinkClick r:id="rId2"/>
              </a:rPr>
              <a:t>https://neelraman.com/5-things-that-will-help-on-days-you-want-to-give-up/</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22238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E2559B-07F1-4C62-946A-7DB64C69A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247" y="1627123"/>
            <a:ext cx="7207506" cy="3603753"/>
          </a:xfrm>
          <a:prstGeom prst="rect">
            <a:avLst/>
          </a:prstGeom>
        </p:spPr>
      </p:pic>
    </p:spTree>
    <p:extLst>
      <p:ext uri="{BB962C8B-B14F-4D97-AF65-F5344CB8AC3E}">
        <p14:creationId xmlns:p14="http://schemas.microsoft.com/office/powerpoint/2010/main" val="334509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Google Shape;315;p29">
            <a:extLst>
              <a:ext uri="{FF2B5EF4-FFF2-40B4-BE49-F238E27FC236}">
                <a16:creationId xmlns:a16="http://schemas.microsoft.com/office/drawing/2014/main" id="{24760E0F-DD35-439B-A49A-7C8D86F7A30E}"/>
              </a:ext>
            </a:extLst>
          </p:cNvPr>
          <p:cNvSpPr/>
          <p:nvPr/>
        </p:nvSpPr>
        <p:spPr>
          <a:xfrm>
            <a:off x="2279374" y="1086777"/>
            <a:ext cx="6652591" cy="728771"/>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800" b="1" kern="0" dirty="0">
                <a:solidFill>
                  <a:srgbClr val="FFFFFF"/>
                </a:solidFill>
                <a:latin typeface="Copperplate Gothic Light" panose="020E0507020206020404" pitchFamily="34" charset="0"/>
                <a:ea typeface="Fira Sans SemiBold"/>
                <a:cs typeface="Fira Sans SemiBold"/>
                <a:sym typeface="Fira Sans SemiBold"/>
              </a:rPr>
              <a:t>INTRODUCTION</a:t>
            </a:r>
            <a:endParaRPr kumimoji="0" sz="2800" i="1" u="none" strike="noStrike" kern="0" cap="none" spc="0" normalizeH="0" baseline="0" noProof="0" dirty="0">
              <a:ln>
                <a:noFill/>
              </a:ln>
              <a:solidFill>
                <a:schemeClr val="bg1"/>
              </a:solidFill>
              <a:effectLst/>
              <a:uLnTx/>
              <a:uFillTx/>
              <a:latin typeface="Copperplate Gothic Light" panose="020E0507020206020404" pitchFamily="34" charset="0"/>
              <a:ea typeface="Fira Sans SemiBold"/>
              <a:cs typeface="Fira Sans SemiBold"/>
              <a:sym typeface="Fira Sans SemiBold"/>
            </a:endParaRPr>
          </a:p>
        </p:txBody>
      </p:sp>
      <p:sp>
        <p:nvSpPr>
          <p:cNvPr id="6" name="Rectangle 5">
            <a:extLst>
              <a:ext uri="{FF2B5EF4-FFF2-40B4-BE49-F238E27FC236}">
                <a16:creationId xmlns:a16="http://schemas.microsoft.com/office/drawing/2014/main" id="{CE1818FA-6E18-49C0-88F0-6557B7072648}"/>
              </a:ext>
            </a:extLst>
          </p:cNvPr>
          <p:cNvSpPr/>
          <p:nvPr/>
        </p:nvSpPr>
        <p:spPr>
          <a:xfrm>
            <a:off x="4916557" y="2411897"/>
            <a:ext cx="5465391" cy="3441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endParaRPr lang="en-US" dirty="0"/>
          </a:p>
          <a:p>
            <a:endParaRPr lang="en-US" dirty="0"/>
          </a:p>
          <a:p>
            <a:endParaRPr lang="en-US" sz="2200" dirty="0"/>
          </a:p>
          <a:p>
            <a:pPr marL="0" marR="0"/>
            <a:r>
              <a:rPr lang="en-US" sz="2200" dirty="0">
                <a:effectLst/>
                <a:ea typeface="Times New Roman" panose="02020603050405020304" pitchFamily="18" charset="0"/>
              </a:rPr>
              <a:t>You, like everyone, will go through challenging times that can cause you to want to give up.</a:t>
            </a:r>
          </a:p>
          <a:p>
            <a:pPr marL="0" marR="0"/>
            <a:r>
              <a:rPr lang="en-US" sz="2200" dirty="0">
                <a:effectLst/>
                <a:ea typeface="Times New Roman" panose="02020603050405020304" pitchFamily="18" charset="0"/>
              </a:rPr>
              <a:t>Sometimes, things don’t work out as planned, which can cause mental and emotional pain. If you don’t deal with it well, it can lead to destructive long-term patterns or habits.</a:t>
            </a:r>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CDB18D97-167E-4B10-A37A-8B3CF29E0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49" y="2252578"/>
            <a:ext cx="4083452" cy="1654203"/>
          </a:xfrm>
          <a:prstGeom prst="rect">
            <a:avLst/>
          </a:prstGeom>
        </p:spPr>
      </p:pic>
      <p:pic>
        <p:nvPicPr>
          <p:cNvPr id="1026" name="Picture 2" descr="11 Big SEO Challenges You'll Face in Your Career">
            <a:extLst>
              <a:ext uri="{FF2B5EF4-FFF2-40B4-BE49-F238E27FC236}">
                <a16:creationId xmlns:a16="http://schemas.microsoft.com/office/drawing/2014/main" id="{6A979553-A030-4563-A6A6-2CB3275CB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49" y="3992990"/>
            <a:ext cx="4083452" cy="2147106"/>
          </a:xfrm>
          <a:prstGeom prst="rect">
            <a:avLst/>
          </a:prstGeom>
          <a:noFill/>
        </p:spPr>
      </p:pic>
    </p:spTree>
    <p:extLst>
      <p:ext uri="{BB962C8B-B14F-4D97-AF65-F5344CB8AC3E}">
        <p14:creationId xmlns:p14="http://schemas.microsoft.com/office/powerpoint/2010/main" val="26066307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Google Shape;315;p29">
            <a:extLst>
              <a:ext uri="{FF2B5EF4-FFF2-40B4-BE49-F238E27FC236}">
                <a16:creationId xmlns:a16="http://schemas.microsoft.com/office/drawing/2014/main" id="{24760E0F-DD35-439B-A49A-7C8D86F7A30E}"/>
              </a:ext>
            </a:extLst>
          </p:cNvPr>
          <p:cNvSpPr/>
          <p:nvPr/>
        </p:nvSpPr>
        <p:spPr>
          <a:xfrm>
            <a:off x="2550608" y="1126434"/>
            <a:ext cx="6235584" cy="782201"/>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b="1" kern="0" dirty="0">
                <a:solidFill>
                  <a:srgbClr val="FFFFFF"/>
                </a:solidFill>
                <a:latin typeface="Copperplate Gothic Light" panose="020E0507020206020404" pitchFamily="34" charset="0"/>
                <a:ea typeface="Fira Sans SemiBold"/>
                <a:cs typeface="Fira Sans SemiBold"/>
                <a:sym typeface="Fira Sans SemiBold"/>
              </a:rPr>
              <a:t>the difference between quitting and giving up</a:t>
            </a:r>
            <a:endParaRPr kumimoji="0" lang="en-US" i="1" u="none" strike="noStrike" kern="0" cap="none" spc="0" normalizeH="0" baseline="0" noProof="0" dirty="0">
              <a:ln>
                <a:noFill/>
              </a:ln>
              <a:solidFill>
                <a:schemeClr val="bg1"/>
              </a:solidFill>
              <a:effectLst/>
              <a:uLnTx/>
              <a:uFillTx/>
              <a:latin typeface="Copperplate Gothic Light" panose="020E0507020206020404" pitchFamily="34" charset="0"/>
              <a:ea typeface="Fira Sans SemiBold"/>
              <a:cs typeface="Fira Sans SemiBold"/>
              <a:sym typeface="Fira Sans SemiBold"/>
            </a:endParaRPr>
          </a:p>
        </p:txBody>
      </p:sp>
      <p:sp>
        <p:nvSpPr>
          <p:cNvPr id="6" name="Rectangle 5">
            <a:extLst>
              <a:ext uri="{FF2B5EF4-FFF2-40B4-BE49-F238E27FC236}">
                <a16:creationId xmlns:a16="http://schemas.microsoft.com/office/drawing/2014/main" id="{CE1818FA-6E18-49C0-88F0-6557B7072648}"/>
              </a:ext>
            </a:extLst>
          </p:cNvPr>
          <p:cNvSpPr/>
          <p:nvPr/>
        </p:nvSpPr>
        <p:spPr>
          <a:xfrm>
            <a:off x="5031155" y="2411897"/>
            <a:ext cx="5424809" cy="3737112"/>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r>
              <a:rPr lang="en-US" b="1" dirty="0">
                <a:effectLst/>
                <a:ea typeface="Times New Roman" panose="02020603050405020304" pitchFamily="18" charset="0"/>
              </a:rPr>
              <a:t>Quitting</a:t>
            </a:r>
            <a:r>
              <a:rPr lang="en-US" dirty="0">
                <a:effectLst/>
                <a:ea typeface="Times New Roman" panose="02020603050405020304" pitchFamily="18" charset="0"/>
              </a:rPr>
              <a:t> involves removing any possibility of achieving an outcome you want. It means you have decided not to give time, energy, or focus to something.</a:t>
            </a:r>
          </a:p>
          <a:p>
            <a:pPr marL="0" marR="0"/>
            <a:endParaRPr lang="en-US" dirty="0">
              <a:effectLst/>
              <a:ea typeface="Times New Roman" panose="02020603050405020304" pitchFamily="18" charset="0"/>
            </a:endParaRPr>
          </a:p>
          <a:p>
            <a:pPr marL="0" marR="0"/>
            <a:r>
              <a:rPr lang="en-US" b="1" dirty="0">
                <a:effectLst/>
                <a:ea typeface="Times New Roman" panose="02020603050405020304" pitchFamily="18" charset="0"/>
              </a:rPr>
              <a:t>Giving up </a:t>
            </a:r>
            <a:r>
              <a:rPr lang="en-US" dirty="0">
                <a:effectLst/>
                <a:ea typeface="Times New Roman" panose="02020603050405020304" pitchFamily="18" charset="0"/>
              </a:rPr>
              <a:t>is an emotional response to something you don’t believe you can deal with and overcome. It’s usually a temporary response.</a:t>
            </a:r>
          </a:p>
          <a:p>
            <a:r>
              <a:rPr lang="en-US" b="1" dirty="0">
                <a:effectLst/>
                <a:ea typeface="Calibri" panose="020F0502020204030204" pitchFamily="34" charset="0"/>
              </a:rPr>
              <a:t>Giving up </a:t>
            </a:r>
            <a:r>
              <a:rPr lang="en-US" dirty="0">
                <a:effectLst/>
                <a:ea typeface="Calibri" panose="020F0502020204030204" pitchFamily="34" charset="0"/>
              </a:rPr>
              <a:t>does not mean you will quit. It means there are things you need to address if you want to achieve the outcomes you want.</a:t>
            </a:r>
            <a:endParaRPr lang="en-US" dirty="0"/>
          </a:p>
          <a:p>
            <a:endParaRPr lang="en-US" dirty="0"/>
          </a:p>
        </p:txBody>
      </p:sp>
      <p:pic>
        <p:nvPicPr>
          <p:cNvPr id="2050" name="Picture 2" descr="Giving up Is Not an Option! How to Not Give up and Stay Motivated">
            <a:extLst>
              <a:ext uri="{FF2B5EF4-FFF2-40B4-BE49-F238E27FC236}">
                <a16:creationId xmlns:a16="http://schemas.microsoft.com/office/drawing/2014/main" id="{036ACCBA-1E54-43D7-983D-FA890FE9C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19" y="3003067"/>
            <a:ext cx="4436578" cy="2218289"/>
          </a:xfrm>
          <a:prstGeom prst="rect">
            <a:avLst/>
          </a:prstGeom>
          <a:noFill/>
        </p:spPr>
      </p:pic>
    </p:spTree>
    <p:extLst>
      <p:ext uri="{BB962C8B-B14F-4D97-AF65-F5344CB8AC3E}">
        <p14:creationId xmlns:p14="http://schemas.microsoft.com/office/powerpoint/2010/main" val="30608821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Google Shape;315;p29">
            <a:extLst>
              <a:ext uri="{FF2B5EF4-FFF2-40B4-BE49-F238E27FC236}">
                <a16:creationId xmlns:a16="http://schemas.microsoft.com/office/drawing/2014/main" id="{24760E0F-DD35-439B-A49A-7C8D86F7A30E}"/>
              </a:ext>
            </a:extLst>
          </p:cNvPr>
          <p:cNvSpPr/>
          <p:nvPr/>
        </p:nvSpPr>
        <p:spPr>
          <a:xfrm>
            <a:off x="2392009" y="1135280"/>
            <a:ext cx="5665313" cy="614007"/>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US" sz="2800" b="1" kern="0" dirty="0">
                <a:solidFill>
                  <a:schemeClr val="bg1"/>
                </a:solidFill>
                <a:latin typeface="Copperplate Gothic Light" panose="020E0507020206020404" pitchFamily="34" charset="0"/>
                <a:ea typeface="Fira Sans SemiBold"/>
                <a:cs typeface="Fira Sans SemiBold"/>
                <a:sym typeface="Fira Sans SemiBold"/>
              </a:rPr>
              <a:t>Causes of giving up</a:t>
            </a:r>
            <a:endParaRPr kumimoji="0" lang="en-US" sz="2800" b="1" u="none" strike="noStrike" kern="0" cap="none" spc="0" normalizeH="0" baseline="0" noProof="0" dirty="0">
              <a:ln>
                <a:noFill/>
              </a:ln>
              <a:solidFill>
                <a:schemeClr val="bg1"/>
              </a:solidFill>
              <a:effectLst/>
              <a:uLnTx/>
              <a:uFillTx/>
              <a:latin typeface="Copperplate Gothic Light" panose="020E0507020206020404" pitchFamily="34" charset="0"/>
              <a:ea typeface="Fira Sans SemiBold"/>
              <a:cs typeface="Fira Sans SemiBold"/>
              <a:sym typeface="Fira Sans SemiBold"/>
            </a:endParaRPr>
          </a:p>
        </p:txBody>
      </p:sp>
      <p:sp>
        <p:nvSpPr>
          <p:cNvPr id="6" name="Rectangle 5">
            <a:extLst>
              <a:ext uri="{FF2B5EF4-FFF2-40B4-BE49-F238E27FC236}">
                <a16:creationId xmlns:a16="http://schemas.microsoft.com/office/drawing/2014/main" id="{CE1818FA-6E18-49C0-88F0-6557B7072648}"/>
              </a:ext>
            </a:extLst>
          </p:cNvPr>
          <p:cNvSpPr/>
          <p:nvPr/>
        </p:nvSpPr>
        <p:spPr>
          <a:xfrm>
            <a:off x="1580316" y="2056666"/>
            <a:ext cx="7288697" cy="3860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endParaRPr lang="en-US" dirty="0">
              <a:solidFill>
                <a:schemeClr val="bg1"/>
              </a:solidFill>
            </a:endParaRPr>
          </a:p>
          <a:p>
            <a:pPr marL="0" marR="0"/>
            <a:r>
              <a:rPr lang="en-US" sz="2000" dirty="0">
                <a:effectLst/>
                <a:ea typeface="Times New Roman" panose="02020603050405020304" pitchFamily="18" charset="0"/>
              </a:rPr>
              <a:t>Things that can cause you to want to give up include:</a:t>
            </a:r>
          </a:p>
          <a:p>
            <a:pPr marL="0" marR="0"/>
            <a:endParaRPr lang="en-US" sz="2000" dirty="0">
              <a:effectLst/>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Calibri" panose="020F0502020204030204" pitchFamily="34" charset="0"/>
              </a:rPr>
              <a:t>Not achieving something, which you interpret as a failure.</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Calibri" panose="020F0502020204030204" pitchFamily="34" charset="0"/>
              </a:rPr>
              <a:t>Having a conflict with someone.</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Calibri" panose="020F0502020204030204" pitchFamily="34" charset="0"/>
              </a:rPr>
              <a:t>Feeling overwhelmed with your life.</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Calibri" panose="020F0502020204030204" pitchFamily="34" charset="0"/>
              </a:rPr>
              <a:t>Not having clarity on what actions to take next.</a:t>
            </a:r>
            <a:endParaRPr lang="en-US"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effectLst/>
                <a:ea typeface="Calibri" panose="020F0502020204030204" pitchFamily="34" charset="0"/>
                <a:cs typeface="Calibri" panose="020F0502020204030204" pitchFamily="34" charset="0"/>
              </a:rPr>
              <a:t>Experiencing emotions such as helplessness, frustration, confusion, anger, guilt or shame</a:t>
            </a:r>
            <a:r>
              <a:rPr lang="en-US" sz="2200" dirty="0">
                <a:effectLst/>
                <a:ea typeface="Calibri" panose="020F0502020204030204" pitchFamily="34" charset="0"/>
                <a:cs typeface="Calibri" panose="020F0502020204030204" pitchFamily="34" charset="0"/>
              </a:rPr>
              <a:t>.</a:t>
            </a:r>
            <a:endParaRPr lang="en-US" sz="2200" dirty="0">
              <a:effectLst/>
              <a:ea typeface="Calibri" panose="020F0502020204030204" pitchFamily="34" charset="0"/>
              <a:cs typeface="Times New Roman" panose="02020603050405020304" pitchFamily="18" charset="0"/>
            </a:endParaRPr>
          </a:p>
          <a:p>
            <a:pPr algn="ctr"/>
            <a:endParaRPr lang="en-US" dirty="0">
              <a:solidFill>
                <a:schemeClr val="bg1"/>
              </a:solidFill>
            </a:endParaRPr>
          </a:p>
          <a:p>
            <a:pPr algn="ctr"/>
            <a:endParaRPr lang="en-US" dirty="0">
              <a:solidFill>
                <a:schemeClr val="bg1"/>
              </a:solidFill>
            </a:endParaRPr>
          </a:p>
        </p:txBody>
      </p:sp>
    </p:spTree>
    <p:extLst>
      <p:ext uri="{BB962C8B-B14F-4D97-AF65-F5344CB8AC3E}">
        <p14:creationId xmlns:p14="http://schemas.microsoft.com/office/powerpoint/2010/main" val="15450528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315;p29">
            <a:extLst>
              <a:ext uri="{FF2B5EF4-FFF2-40B4-BE49-F238E27FC236}">
                <a16:creationId xmlns:a16="http://schemas.microsoft.com/office/drawing/2014/main" id="{24760E0F-DD35-439B-A49A-7C8D86F7A30E}"/>
              </a:ext>
            </a:extLst>
          </p:cNvPr>
          <p:cNvSpPr/>
          <p:nvPr/>
        </p:nvSpPr>
        <p:spPr>
          <a:xfrm>
            <a:off x="2467550" y="1115379"/>
            <a:ext cx="7256900" cy="541142"/>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lvl="0" algn="ctr">
              <a:buClr>
                <a:srgbClr val="000000"/>
              </a:buClr>
              <a:defRPr/>
            </a:pPr>
            <a:r>
              <a:rPr kumimoji="0" lang="en-US" sz="1600" b="1" u="none" strike="noStrike" kern="0" cap="none" spc="0" normalizeH="0" baseline="0" noProof="0" dirty="0">
                <a:ln>
                  <a:noFill/>
                </a:ln>
                <a:solidFill>
                  <a:schemeClr val="bg1"/>
                </a:solidFill>
                <a:effectLst/>
                <a:uLnTx/>
                <a:uFillTx/>
                <a:latin typeface="Copperplate Gothic Light" panose="020E0507020206020404" pitchFamily="34" charset="0"/>
                <a:ea typeface="Fira Sans SemiBold"/>
                <a:cs typeface="Fira Sans SemiBold"/>
                <a:sym typeface="Fira Sans SemiBold"/>
              </a:rPr>
              <a:t>QUESTIONS YOU CAN ASK TO FIND OUT WHY YOU WANT TO GIVE UP</a:t>
            </a:r>
          </a:p>
        </p:txBody>
      </p:sp>
      <p:sp>
        <p:nvSpPr>
          <p:cNvPr id="6" name="Rectangle 5">
            <a:extLst>
              <a:ext uri="{FF2B5EF4-FFF2-40B4-BE49-F238E27FC236}">
                <a16:creationId xmlns:a16="http://schemas.microsoft.com/office/drawing/2014/main" id="{CE1818FA-6E18-49C0-88F0-6557B7072648}"/>
              </a:ext>
            </a:extLst>
          </p:cNvPr>
          <p:cNvSpPr/>
          <p:nvPr/>
        </p:nvSpPr>
        <p:spPr>
          <a:xfrm>
            <a:off x="410817" y="1789044"/>
            <a:ext cx="9430381" cy="4386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endParaRPr lang="en-US" sz="1800" dirty="0">
              <a:effectLst/>
              <a:latin typeface="Calibri" panose="020F0502020204030204" pitchFamily="34"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Knowing why you want to give up on something will help you identify the root cause. This means you will have a better chance of doing things to get going again.</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Times New Roman" panose="02020603050405020304" pitchFamily="18" charset="0"/>
              </a:rPr>
              <a:t>Here are examples of questions you can ask if you ever feel you want to give up.</a:t>
            </a:r>
          </a:p>
          <a:p>
            <a:pPr marL="0" marR="0"/>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Do I want to give up or am I just tired and need a break?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Am I considering giving up because that’s the only option I think I have?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What will happen if I give up now?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Who is relying on me to keep going?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What am I telling myself why I want to give 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Why did I start this or want this in the first place?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Who can I reach out to for advice or support?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What is within my control that I can change?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19991129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Google Shape;315;p29">
            <a:extLst>
              <a:ext uri="{FF2B5EF4-FFF2-40B4-BE49-F238E27FC236}">
                <a16:creationId xmlns:a16="http://schemas.microsoft.com/office/drawing/2014/main" id="{24760E0F-DD35-439B-A49A-7C8D86F7A30E}"/>
              </a:ext>
            </a:extLst>
          </p:cNvPr>
          <p:cNvSpPr/>
          <p:nvPr/>
        </p:nvSpPr>
        <p:spPr>
          <a:xfrm>
            <a:off x="3021496" y="1134529"/>
            <a:ext cx="6612834" cy="661510"/>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400" b="1" u="none" strike="noStrike" kern="0" cap="none" spc="0" normalizeH="0" baseline="0" noProof="0" dirty="0">
                <a:ln>
                  <a:noFill/>
                </a:ln>
                <a:solidFill>
                  <a:schemeClr val="bg1"/>
                </a:solidFill>
                <a:effectLst/>
                <a:uLnTx/>
                <a:uFillTx/>
                <a:latin typeface="Copperplate Gothic Light" panose="020E0507020206020404" pitchFamily="34" charset="0"/>
                <a:ea typeface="Fira Sans SemiBold"/>
                <a:cs typeface="Fira Sans SemiBold"/>
                <a:sym typeface="Fira Sans SemiBold"/>
              </a:rPr>
              <a:t>ACTIONS THAT CAN BE TAKING</a:t>
            </a:r>
          </a:p>
        </p:txBody>
      </p:sp>
      <p:sp>
        <p:nvSpPr>
          <p:cNvPr id="2" name="Rectangle 1">
            <a:extLst>
              <a:ext uri="{FF2B5EF4-FFF2-40B4-BE49-F238E27FC236}">
                <a16:creationId xmlns:a16="http://schemas.microsoft.com/office/drawing/2014/main" id="{31AB13F0-FD5C-46A9-B809-006C85714B43}"/>
              </a:ext>
            </a:extLst>
          </p:cNvPr>
          <p:cNvSpPr/>
          <p:nvPr/>
        </p:nvSpPr>
        <p:spPr>
          <a:xfrm>
            <a:off x="735496" y="2272747"/>
            <a:ext cx="4909931" cy="36031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r>
              <a:rPr lang="en-US" sz="2000" dirty="0">
                <a:effectLst/>
                <a:ea typeface="Times New Roman" panose="02020603050405020304" pitchFamily="18" charset="0"/>
              </a:rPr>
              <a:t>Here are things that will help on days you want to give up, so you can readjust and get going again.</a:t>
            </a:r>
          </a:p>
          <a:p>
            <a:pPr marL="0" marR="0"/>
            <a:endParaRPr lang="en-US" sz="2000" dirty="0">
              <a:effectLst/>
              <a:ea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Ø"/>
              <a:tabLst>
                <a:tab pos="457200" algn="l"/>
              </a:tabLst>
            </a:pPr>
            <a:r>
              <a:rPr lang="en-US" sz="2000" b="1" dirty="0">
                <a:effectLst/>
                <a:ea typeface="Calibri" panose="020F0502020204030204" pitchFamily="34" charset="0"/>
                <a:cs typeface="Calibri" panose="020F0502020204030204" pitchFamily="34" charset="0"/>
              </a:rPr>
              <a:t>Surrender and let go of any attachments you may have.</a:t>
            </a:r>
            <a:r>
              <a:rPr lang="en-US" sz="2000" dirty="0">
                <a:effectLst/>
                <a:ea typeface="Calibri" panose="020F0502020204030204" pitchFamily="34" charset="0"/>
                <a:cs typeface="Calibri" panose="020F0502020204030204" pitchFamily="34" charset="0"/>
              </a:rPr>
              <a:t> It’s helpful to be still, without forcing yourself to do things. It’s when you are quiet that you are more likely to receive new insights that will help you deal with your situation better.</a:t>
            </a:r>
          </a:p>
          <a:p>
            <a:pPr marL="342900" marR="0" lvl="0" indent="-342900">
              <a:lnSpc>
                <a:spcPct val="107000"/>
              </a:lnSpc>
              <a:spcBef>
                <a:spcPts val="0"/>
              </a:spcBef>
              <a:spcAft>
                <a:spcPts val="80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0EF61DBC-6895-41F0-8A01-4FE3B6DF5F58}"/>
              </a:ext>
            </a:extLst>
          </p:cNvPr>
          <p:cNvSpPr/>
          <p:nvPr/>
        </p:nvSpPr>
        <p:spPr>
          <a:xfrm>
            <a:off x="6003236" y="2272747"/>
            <a:ext cx="4704522" cy="36031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07000"/>
              </a:lnSpc>
              <a:spcAft>
                <a:spcPts val="800"/>
              </a:spcAft>
              <a:buFont typeface="Wingdings" panose="05000000000000000000" pitchFamily="2" charset="2"/>
              <a:buChar char="Ø"/>
              <a:tabLst>
                <a:tab pos="457200" algn="l"/>
              </a:tabLst>
            </a:pPr>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spcAft>
                <a:spcPts val="800"/>
              </a:spcAft>
              <a:buFont typeface="Wingdings" panose="05000000000000000000" pitchFamily="2" charset="2"/>
              <a:buChar char="Ø"/>
              <a:tabLst>
                <a:tab pos="457200" algn="l"/>
              </a:tabLst>
            </a:pPr>
            <a:r>
              <a:rPr lang="en-US" sz="2000" b="1" dirty="0">
                <a:effectLst/>
                <a:ea typeface="Calibri" panose="020F0502020204030204" pitchFamily="34" charset="0"/>
                <a:cs typeface="Calibri" panose="020F0502020204030204" pitchFamily="34" charset="0"/>
              </a:rPr>
              <a:t>Focus on your wellness and self-care.</a:t>
            </a:r>
            <a:r>
              <a:rPr lang="en-US" sz="2000" dirty="0">
                <a:effectLst/>
                <a:ea typeface="Calibri" panose="020F0502020204030204" pitchFamily="34" charset="0"/>
                <a:cs typeface="Calibri" panose="020F0502020204030204" pitchFamily="34" charset="0"/>
              </a:rPr>
              <a:t> When you don’t pay attention to your health and wellness, it will affect your mental and emotional states and how you cope with things. </a:t>
            </a:r>
            <a:r>
              <a:rPr lang="en-US" sz="2000" dirty="0">
                <a:ea typeface="Calibri" panose="020F0502020204030204" pitchFamily="34" charset="0"/>
                <a:cs typeface="Calibri" panose="020F0502020204030204" pitchFamily="34" charset="0"/>
              </a:rPr>
              <a:t>Giving more attention to your self-care </a:t>
            </a:r>
            <a:r>
              <a:rPr lang="en-US" sz="2000" dirty="0">
                <a:effectLst/>
                <a:ea typeface="Calibri" panose="020F0502020204030204" pitchFamily="34" charset="0"/>
                <a:cs typeface="Calibri" panose="020F0502020204030204" pitchFamily="34" charset="0"/>
              </a:rPr>
              <a:t>will give you energy to face your challenges and overcome them.</a:t>
            </a:r>
            <a:endParaRPr lang="en-US" sz="2000"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04917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 name="Rectangle 1">
            <a:extLst>
              <a:ext uri="{FF2B5EF4-FFF2-40B4-BE49-F238E27FC236}">
                <a16:creationId xmlns:a16="http://schemas.microsoft.com/office/drawing/2014/main" id="{31AB13F0-FD5C-46A9-B809-006C85714B43}"/>
              </a:ext>
            </a:extLst>
          </p:cNvPr>
          <p:cNvSpPr/>
          <p:nvPr/>
        </p:nvSpPr>
        <p:spPr>
          <a:xfrm>
            <a:off x="437322" y="2549336"/>
            <a:ext cx="4923176" cy="311594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endParaRPr lang="en-US" dirty="0">
              <a:solidFill>
                <a:schemeClr val="bg1"/>
              </a:solidFill>
            </a:endParaRPr>
          </a:p>
          <a:p>
            <a:pPr algn="ctr"/>
            <a:endParaRPr lang="en-US" sz="2400" b="1" dirty="0">
              <a:solidFill>
                <a:schemeClr val="bg1"/>
              </a:solidFill>
            </a:endParaRP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b="1" dirty="0">
                <a:effectLst/>
                <a:latin typeface="Calibri" panose="020F0502020204030204" pitchFamily="34" charset="0"/>
                <a:ea typeface="Calibri" panose="020F0502020204030204" pitchFamily="34" charset="0"/>
                <a:cs typeface="Calibri" panose="020F0502020204030204" pitchFamily="34" charset="0"/>
              </a:rPr>
              <a:t>Identify the cost of giving up.</a:t>
            </a:r>
            <a:r>
              <a:rPr lang="en-US" sz="2000" dirty="0">
                <a:effectLst/>
                <a:latin typeface="Calibri" panose="020F0502020204030204" pitchFamily="34" charset="0"/>
                <a:ea typeface="Calibri" panose="020F0502020204030204" pitchFamily="34" charset="0"/>
                <a:cs typeface="Calibri" panose="020F0502020204030204" pitchFamily="34" charset="0"/>
              </a:rPr>
              <a:t> If you choose to not continue, determine what could happen. Who is counting on you to not give up? Also identify what may happen if you do not give up. This is like doing a cost/benefit analysis.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a:p>
            <a:pPr algn="ctr"/>
            <a:endParaRPr lang="en-US" dirty="0"/>
          </a:p>
          <a:p>
            <a:pPr algn="ctr"/>
            <a:endParaRPr lang="en-US" dirty="0"/>
          </a:p>
          <a:p>
            <a:pPr algn="ctr"/>
            <a:endParaRPr lang="en-US" dirty="0"/>
          </a:p>
          <a:p>
            <a:pPr algn="ctr"/>
            <a:endParaRPr lang="en-US" dirty="0"/>
          </a:p>
        </p:txBody>
      </p:sp>
      <p:sp>
        <p:nvSpPr>
          <p:cNvPr id="7" name="Rectangle 6">
            <a:extLst>
              <a:ext uri="{FF2B5EF4-FFF2-40B4-BE49-F238E27FC236}">
                <a16:creationId xmlns:a16="http://schemas.microsoft.com/office/drawing/2014/main" id="{1E1BC8E9-3AF6-4413-B135-8170218A437F}"/>
              </a:ext>
            </a:extLst>
          </p:cNvPr>
          <p:cNvSpPr/>
          <p:nvPr/>
        </p:nvSpPr>
        <p:spPr>
          <a:xfrm>
            <a:off x="5797826" y="2549336"/>
            <a:ext cx="4750903" cy="311594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000" b="1" dirty="0">
                <a:effectLst/>
                <a:latin typeface="Calibri" panose="020F0502020204030204" pitchFamily="34" charset="0"/>
                <a:ea typeface="Calibri" panose="020F0502020204030204" pitchFamily="34" charset="0"/>
              </a:rPr>
              <a:t>Rely on social support to keep going.</a:t>
            </a:r>
            <a:r>
              <a:rPr lang="en-US" sz="2000" dirty="0">
                <a:effectLst/>
                <a:latin typeface="Calibri" panose="020F0502020204030204" pitchFamily="34" charset="0"/>
                <a:ea typeface="Calibri" panose="020F0502020204030204" pitchFamily="34" charset="0"/>
              </a:rPr>
              <a:t> You do not need to struggle on your own. Help is always available. Sometimes, all it takes is to have a conversation with someone to get a fresh perspective</a:t>
            </a:r>
            <a:r>
              <a:rPr lang="en-US" sz="1800" dirty="0">
                <a:effectLst/>
                <a:latin typeface="Calibri" panose="020F0502020204030204" pitchFamily="34" charset="0"/>
                <a:ea typeface="Calibri" panose="020F0502020204030204" pitchFamily="34" charset="0"/>
              </a:rPr>
              <a:t>. </a:t>
            </a:r>
            <a:endParaRPr lang="en-US" dirty="0"/>
          </a:p>
        </p:txBody>
      </p:sp>
      <p:sp>
        <p:nvSpPr>
          <p:cNvPr id="8" name="Google Shape;315;p29">
            <a:extLst>
              <a:ext uri="{FF2B5EF4-FFF2-40B4-BE49-F238E27FC236}">
                <a16:creationId xmlns:a16="http://schemas.microsoft.com/office/drawing/2014/main" id="{B8BAEDCC-2E1B-4DEA-A82E-34042B8483CA}"/>
              </a:ext>
            </a:extLst>
          </p:cNvPr>
          <p:cNvSpPr/>
          <p:nvPr/>
        </p:nvSpPr>
        <p:spPr>
          <a:xfrm>
            <a:off x="2339010" y="1192717"/>
            <a:ext cx="6612834" cy="661510"/>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400" b="1" u="none" strike="noStrike" kern="0" cap="none" spc="0" normalizeH="0" baseline="0" noProof="0" dirty="0">
                <a:ln>
                  <a:noFill/>
                </a:ln>
                <a:solidFill>
                  <a:schemeClr val="bg1"/>
                </a:solidFill>
                <a:effectLst/>
                <a:uLnTx/>
                <a:uFillTx/>
                <a:latin typeface="Copperplate Gothic Light" panose="020E0507020206020404" pitchFamily="34" charset="0"/>
                <a:ea typeface="Fira Sans SemiBold"/>
                <a:cs typeface="Fira Sans SemiBold"/>
                <a:sym typeface="Fira Sans SemiBold"/>
              </a:rPr>
              <a:t>ACTIONS THAT CAN BE TAKING</a:t>
            </a:r>
          </a:p>
        </p:txBody>
      </p:sp>
    </p:spTree>
    <p:extLst>
      <p:ext uri="{BB962C8B-B14F-4D97-AF65-F5344CB8AC3E}">
        <p14:creationId xmlns:p14="http://schemas.microsoft.com/office/powerpoint/2010/main" val="159471214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Google Shape;315;p29">
            <a:extLst>
              <a:ext uri="{FF2B5EF4-FFF2-40B4-BE49-F238E27FC236}">
                <a16:creationId xmlns:a16="http://schemas.microsoft.com/office/drawing/2014/main" id="{24760E0F-DD35-439B-A49A-7C8D86F7A30E}"/>
              </a:ext>
            </a:extLst>
          </p:cNvPr>
          <p:cNvSpPr/>
          <p:nvPr/>
        </p:nvSpPr>
        <p:spPr>
          <a:xfrm>
            <a:off x="240569" y="2140231"/>
            <a:ext cx="2290597" cy="470448"/>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algn="ctr">
              <a:buClr>
                <a:srgbClr val="000000"/>
              </a:buClr>
              <a:defRPr/>
            </a:pPr>
            <a:endParaRPr kumimoji="0" lang="en-US" sz="2800" i="1" u="none" strike="noStrike" kern="0" cap="none" spc="0" normalizeH="0" baseline="0" noProof="0" dirty="0">
              <a:ln>
                <a:noFill/>
              </a:ln>
              <a:solidFill>
                <a:schemeClr val="bg1"/>
              </a:solidFill>
              <a:effectLst/>
              <a:uLnTx/>
              <a:uFillTx/>
              <a:latin typeface="Fira Sans SemiBold"/>
              <a:ea typeface="Fira Sans SemiBold"/>
              <a:cs typeface="Fira Sans SemiBold"/>
              <a:sym typeface="Fira Sans SemiBold"/>
            </a:endParaRPr>
          </a:p>
          <a:p>
            <a:pPr algn="ctr">
              <a:buClr>
                <a:srgbClr val="000000"/>
              </a:buClr>
              <a:defRPr/>
            </a:pPr>
            <a:r>
              <a:rPr kumimoji="0" lang="en-US" sz="1600" b="1" i="1" u="none" strike="noStrike" kern="0" cap="none" spc="0" normalizeH="0" baseline="0" noProof="0" dirty="0">
                <a:ln>
                  <a:noFill/>
                </a:ln>
                <a:solidFill>
                  <a:schemeClr val="bg1"/>
                </a:solidFill>
                <a:effectLst/>
                <a:uLnTx/>
                <a:uFillTx/>
                <a:latin typeface="Copperplate Gothic Light" panose="020E0507020206020404" pitchFamily="34" charset="0"/>
                <a:ea typeface="Fira Sans SemiBold"/>
                <a:cs typeface="Fira Sans SemiBold"/>
                <a:sym typeface="Fira Sans SemiBold"/>
              </a:rPr>
              <a:t>FINAL THOUGHTS</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800" i="1" u="none" strike="noStrike" kern="0" cap="none" spc="0" normalizeH="0" baseline="0" noProof="0" dirty="0">
              <a:ln>
                <a:noFill/>
              </a:ln>
              <a:solidFill>
                <a:schemeClr val="bg1"/>
              </a:solidFill>
              <a:effectLst/>
              <a:uLnTx/>
              <a:uFillTx/>
              <a:latin typeface="Fira Sans SemiBold"/>
              <a:ea typeface="Fira Sans SemiBold"/>
              <a:cs typeface="Fira Sans SemiBold"/>
              <a:sym typeface="Fira Sans SemiBold"/>
            </a:endParaRPr>
          </a:p>
        </p:txBody>
      </p:sp>
      <p:sp>
        <p:nvSpPr>
          <p:cNvPr id="2" name="Rectangle 1">
            <a:extLst>
              <a:ext uri="{FF2B5EF4-FFF2-40B4-BE49-F238E27FC236}">
                <a16:creationId xmlns:a16="http://schemas.microsoft.com/office/drawing/2014/main" id="{31AB13F0-FD5C-46A9-B809-006C85714B43}"/>
              </a:ext>
            </a:extLst>
          </p:cNvPr>
          <p:cNvSpPr/>
          <p:nvPr/>
        </p:nvSpPr>
        <p:spPr>
          <a:xfrm>
            <a:off x="1976603" y="2849218"/>
            <a:ext cx="6650562" cy="307450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1"/>
              </a:solidFill>
            </a:endParaRPr>
          </a:p>
          <a:p>
            <a:pPr marL="0" marR="0"/>
            <a:r>
              <a:rPr lang="en-US" sz="2000" i="1" dirty="0">
                <a:effectLst/>
                <a:ea typeface="Times New Roman" panose="02020603050405020304" pitchFamily="18" charset="0"/>
              </a:rPr>
              <a:t>If you ever feel you want to give up, it doesn’t mean you haven’t got the ability to cope with your situation. It’s feedback you need to address things so you can reach your outcomes.</a:t>
            </a:r>
          </a:p>
          <a:p>
            <a:pPr marL="0" marR="0"/>
            <a:r>
              <a:rPr lang="en-US" sz="2000" i="1" dirty="0">
                <a:effectLst/>
                <a:ea typeface="Times New Roman" panose="02020603050405020304" pitchFamily="18" charset="0"/>
              </a:rPr>
              <a:t>No matter how hard things may seem, you can overcome them and learn valuable lessons that will make you a stronger and wiser person.</a:t>
            </a:r>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02142002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84EC4D-B263-4971-960F-6D4C4EE6A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963" y="2297801"/>
            <a:ext cx="2143125" cy="2143125"/>
          </a:xfrm>
          <a:prstGeom prst="rect">
            <a:avLst/>
          </a:prstGeom>
        </p:spPr>
      </p:pic>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 name="Rectangle 1">
            <a:extLst>
              <a:ext uri="{FF2B5EF4-FFF2-40B4-BE49-F238E27FC236}">
                <a16:creationId xmlns:a16="http://schemas.microsoft.com/office/drawing/2014/main" id="{31AB13F0-FD5C-46A9-B809-006C85714B43}"/>
              </a:ext>
            </a:extLst>
          </p:cNvPr>
          <p:cNvSpPr/>
          <p:nvPr/>
        </p:nvSpPr>
        <p:spPr>
          <a:xfrm>
            <a:off x="1276640" y="3101007"/>
            <a:ext cx="7456544" cy="715616"/>
          </a:xfrm>
          <a:prstGeom prst="rect">
            <a:avLst/>
          </a:prstGeom>
          <a:solidFill>
            <a:srgbClr val="002060"/>
          </a:solidFill>
          <a:ln>
            <a:solidFill>
              <a:schemeClr val="bg1"/>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US" sz="1800" b="1" i="1" dirty="0">
              <a:effectLst/>
              <a:latin typeface="Calibri" panose="020F0502020204030204" pitchFamily="34" charset="0"/>
              <a:ea typeface="Times New Roman" panose="02020603050405020304" pitchFamily="18" charset="0"/>
            </a:endParaRPr>
          </a:p>
          <a:p>
            <a:pPr>
              <a:lnSpc>
                <a:spcPct val="107000"/>
              </a:lnSpc>
              <a:spcAft>
                <a:spcPts val="800"/>
              </a:spcAft>
            </a:pPr>
            <a:r>
              <a:rPr lang="en-US" sz="1800" b="1" i="1" dirty="0">
                <a:effectLst/>
                <a:latin typeface="Calibri" panose="020F0502020204030204" pitchFamily="34" charset="0"/>
                <a:ea typeface="Times New Roman" panose="02020603050405020304" pitchFamily="18" charset="0"/>
              </a:rPr>
              <a:t>Question: What are other things that will help on days you want to give up?</a:t>
            </a:r>
            <a:endParaRPr lang="en-US"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512240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4742</TotalTime>
  <Words>713</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Arial</vt:lpstr>
      <vt:lpstr>Bradley Hand ITC</vt:lpstr>
      <vt:lpstr>Calibri</vt:lpstr>
      <vt:lpstr>Calibri Light</vt:lpstr>
      <vt:lpstr>Copperplate Gothic Light</vt:lpstr>
      <vt:lpstr>Fira Sans SemiBold</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Godfrey  Egbuokporo</dc:creator>
  <cp:lastModifiedBy>Abigail Akinniyi</cp:lastModifiedBy>
  <cp:revision>59</cp:revision>
  <dcterms:created xsi:type="dcterms:W3CDTF">2020-08-14T09:53:12Z</dcterms:created>
  <dcterms:modified xsi:type="dcterms:W3CDTF">2021-06-29T08:19:10Z</dcterms:modified>
</cp:coreProperties>
</file>