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80" r:id="rId4"/>
    <p:sldId id="277" r:id="rId5"/>
    <p:sldId id="278" r:id="rId6"/>
    <p:sldId id="279" r:id="rId7"/>
    <p:sldId id="274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3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59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6C40EEE-2B57-411E-A42C-519E4B3085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1050E9F-B8E1-408A-9574-F371BA5140B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226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94CB2-6DA2-47FA-8CCF-98A57963A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C5EDDF-BC4F-4742-9701-6B807EA05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979A2-FA8A-4706-9B1A-F5E8A2AE0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5953-9174-4933-978C-6BA290C680AC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A6FB8-5A8A-43C7-8700-AA20C0A54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3C329-A668-4CF1-AAC8-6E9529076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41883-1114-4BA2-852F-AB6CAF89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38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48C98D-E301-4B99-AFEE-D081D204F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FE2C62-42D8-4347-A0B2-76525BAB1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0F88C-3D6E-4337-A05D-8B8560594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5953-9174-4933-978C-6BA290C680AC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2D7CE-B077-4F78-BCF3-5DE897516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ED926-E17E-4A3B-BD82-30FC03EE0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41883-1114-4BA2-852F-AB6CAF89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2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E8FA4-043C-40E1-8A56-C6DB5261C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68982-FDAA-4755-AE79-E1850E293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D1410-241E-457C-9DAE-585E387E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5953-9174-4933-978C-6BA290C680AC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2C52B-8908-4FB1-82DE-C884D78BF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58700-E0A1-4B2F-B377-7D57C0EF9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41883-1114-4BA2-852F-AB6CAF89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21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96CFA-AEB2-4ABE-A06B-30DED3BA4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28E75-56A3-4F47-BBED-9F698D754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AA0F7-E8E3-4BD1-B9C0-648119E1C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5953-9174-4933-978C-6BA290C680AC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68578-34BF-4E88-B867-419501DA5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742DC-8474-4A73-8428-1BFCE0C2C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41883-1114-4BA2-852F-AB6CAF89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45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6E3E5-D165-4688-AC9E-50A17A3CC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74C28-736D-4722-8616-34B4292F48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C61EFB-ABE2-4123-9474-3875D8DCA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72EA7-4C9B-49E3-8E46-1BC665B3D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5953-9174-4933-978C-6BA290C680AC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89C3A-D0CD-4C9B-A7D3-6D3511092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1DE79-D242-4750-8E4E-CCA75BF61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41883-1114-4BA2-852F-AB6CAF89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43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3B634-6131-4EC1-A962-D37463B59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9C8E8-74D0-44AF-9256-4D115E3D6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3F31B1-7E12-43CD-BEC4-796621753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0BFDF2-39DB-4F42-BE3B-7D52BD2084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31D5EA-CFFA-4878-BBB7-AEA324EE8F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B7986A-064F-44CC-A2FF-C12C6C2E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5953-9174-4933-978C-6BA290C680AC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EE9531-9DFD-4E7C-A05C-77B094ED0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E260CB-2F3F-48B8-94C1-F681A04A3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41883-1114-4BA2-852F-AB6CAF89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13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34890-0636-4CA9-ACE7-D4FBB70A2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E2BE7A-2761-4E3A-A642-41265694E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5953-9174-4933-978C-6BA290C680AC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7CABAD-6352-4A68-A141-44909312C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A0DE52-7169-4996-B41D-0B324FD1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41883-1114-4BA2-852F-AB6CAF89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308FCB-B035-46DB-A911-1D3ED8B9F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5953-9174-4933-978C-6BA290C680AC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AE972D-70FF-4A63-9F11-0CD625542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4BF83E-85D5-44FC-9186-1D3BC9C2C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41883-1114-4BA2-852F-AB6CAF89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24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38728-01BB-4980-B066-6BAF8D89E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07566-8E94-442A-8262-87D80F5D2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073786-A2EC-492B-BEC0-D43C2B764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F030C0-EFC1-40FC-AA66-286CFBFF7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5953-9174-4933-978C-6BA290C680AC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BF768-2362-43D2-A9AE-6B3ABCB49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341E2-1ACA-424E-AB7A-01A843320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41883-1114-4BA2-852F-AB6CAF89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77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CBB3B-16C7-4BF6-9249-B87C73CA8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9B2AE4-28EC-46C8-92A7-F587E2A01C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24F583-FF98-4B18-BC9A-A39D893D5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1B89D-F1BB-4222-9844-2BABA0B5C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5953-9174-4933-978C-6BA290C680AC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E11B91-CE4F-4721-AE8E-CAC2ECC3A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F2C5C-D576-415E-96AF-010EB2F9E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41883-1114-4BA2-852F-AB6CAF89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69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528164-3538-41ED-97F9-80DBB8767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B0348-C563-48AA-A915-8190FC64D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C12EB-502C-4497-A1CC-FD00674B24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A5953-9174-4933-978C-6BA290C680AC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1109D-A065-4352-B54F-BB7A9892B5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E63DC-1D03-4798-8FFD-CA80270D2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41883-1114-4BA2-852F-AB6CAF89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07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gi-global.com/dictionary/win-win-strategy/77498" TargetMode="External"/><Relationship Id="rId2" Type="http://schemas.openxmlformats.org/officeDocument/2006/relationships/hyperlink" Target="https://neelraman.com/5-ways-to-prepare-for-better-productivity/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2" descr="State of Employee Engagement in 2019: 4 Key Points">
            <a:extLst>
              <a:ext uri="{FF2B5EF4-FFF2-40B4-BE49-F238E27FC236}">
                <a16:creationId xmlns:a16="http://schemas.microsoft.com/office/drawing/2014/main" id="{9292460F-374E-4C1E-B0AD-6FEED2CEE7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76122" y="253214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E8A0E125-B198-4359-8188-BE7C0D51DD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28522" y="268454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6D2F112-4E1D-421D-8A3B-F7B813EC4800}"/>
              </a:ext>
            </a:extLst>
          </p:cNvPr>
          <p:cNvSpPr/>
          <p:nvPr/>
        </p:nvSpPr>
        <p:spPr>
          <a:xfrm>
            <a:off x="655983" y="2532147"/>
            <a:ext cx="4658140" cy="234465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34F982-B03F-48A2-8856-E3D31FBF2F67}"/>
              </a:ext>
            </a:extLst>
          </p:cNvPr>
          <p:cNvSpPr txBox="1"/>
          <p:nvPr/>
        </p:nvSpPr>
        <p:spPr>
          <a:xfrm>
            <a:off x="808382" y="2756456"/>
            <a:ext cx="45587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USING THE WIN-WIN STRATEGY TO YOUR ADVANTAGE.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E55E04-D389-4231-AC2E-66CBEAE8D1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322" y="1812236"/>
            <a:ext cx="3756991" cy="323352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7229690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0B17C5-3B38-49BF-9CC0-70E405C95A69}"/>
              </a:ext>
            </a:extLst>
          </p:cNvPr>
          <p:cNvSpPr txBox="1"/>
          <p:nvPr/>
        </p:nvSpPr>
        <p:spPr>
          <a:xfrm>
            <a:off x="5486400" y="1510748"/>
            <a:ext cx="5592417" cy="3617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: Single Corner Rounded 2">
            <a:extLst>
              <a:ext uri="{FF2B5EF4-FFF2-40B4-BE49-F238E27FC236}">
                <a16:creationId xmlns:a16="http://schemas.microsoft.com/office/drawing/2014/main" id="{094603FF-0759-44C0-A4E1-3A367BE2B8DA}"/>
              </a:ext>
            </a:extLst>
          </p:cNvPr>
          <p:cNvSpPr/>
          <p:nvPr/>
        </p:nvSpPr>
        <p:spPr>
          <a:xfrm>
            <a:off x="6771861" y="2324100"/>
            <a:ext cx="3617844" cy="3180521"/>
          </a:xfrm>
          <a:prstGeom prst="round1Rect">
            <a:avLst/>
          </a:prstGeom>
          <a:solidFill>
            <a:schemeClr val="accent3">
              <a:lumMod val="75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Using a win-win strategy is a powerful way to get the outcomes you and others want, without unneeded conflict.</a:t>
            </a:r>
          </a:p>
          <a:p>
            <a:endParaRPr lang="en-US" sz="1600" dirty="0"/>
          </a:p>
          <a:p>
            <a:r>
              <a:rPr lang="en-US" sz="1600" dirty="0"/>
              <a:t>When you consider how you can reach a win-win solution in every interaction, you will help yourself and those you work with, achieve their outcomes a lot easier.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F179DD-80AB-44BF-8BA9-212E51C61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99" y="1877046"/>
            <a:ext cx="573405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39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31CABD3-BF74-4DE4-879C-1FD425C6AAD1}"/>
              </a:ext>
            </a:extLst>
          </p:cNvPr>
          <p:cNvSpPr/>
          <p:nvPr/>
        </p:nvSpPr>
        <p:spPr>
          <a:xfrm>
            <a:off x="5645426" y="1948070"/>
            <a:ext cx="4956313" cy="3366052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This is a strategy that ensures both sides are satisfied and there is added value for all stakeholders.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However, in this situation, </a:t>
            </a:r>
            <a:r>
              <a:rPr lang="en-US" b="1" dirty="0">
                <a:solidFill>
                  <a:schemeClr val="tx1"/>
                </a:solidFill>
              </a:rPr>
              <a:t>COMPROMISE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b="1" dirty="0">
                <a:solidFill>
                  <a:schemeClr val="tx1"/>
                </a:solidFill>
              </a:rPr>
              <a:t>COOPERATION </a:t>
            </a:r>
            <a:r>
              <a:rPr lang="en-US" dirty="0">
                <a:solidFill>
                  <a:schemeClr val="tx1"/>
                </a:solidFill>
              </a:rPr>
              <a:t>are important factors that come to play.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778692-EF17-4606-A29D-9F89D0045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026" y="1737278"/>
            <a:ext cx="3165821" cy="19335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FEF69D-3055-4C7E-B9A4-769A74201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055" y="3987662"/>
            <a:ext cx="4676330" cy="137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121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8F38F6-2F87-417C-9EAC-601835B00BC5}"/>
              </a:ext>
            </a:extLst>
          </p:cNvPr>
          <p:cNvSpPr txBox="1"/>
          <p:nvPr/>
        </p:nvSpPr>
        <p:spPr>
          <a:xfrm>
            <a:off x="4452733" y="3246787"/>
            <a:ext cx="41346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Algerian" panose="04020705040A02060702" pitchFamily="82" charset="0"/>
              </a:rPr>
              <a:t>WHY?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A8578E-2544-40F7-B543-16348B6348D7}"/>
              </a:ext>
            </a:extLst>
          </p:cNvPr>
          <p:cNvSpPr/>
          <p:nvPr/>
        </p:nvSpPr>
        <p:spPr>
          <a:xfrm>
            <a:off x="6811616" y="2097969"/>
            <a:ext cx="4969567" cy="2845908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  <a:latin typeface="Algerian" panose="04020705040A02060702" pitchFamily="82" charset="0"/>
              </a:rPr>
              <a:t>WHAT DO YOU STAND TO GAIN?</a:t>
            </a:r>
          </a:p>
          <a:p>
            <a:r>
              <a:rPr lang="en-US" sz="1600" dirty="0">
                <a:solidFill>
                  <a:schemeClr val="tx1"/>
                </a:solidFill>
              </a:rPr>
              <a:t>A win-win strategy will help you achieve what you want faster, without affecting what others want. You can call it a habit of mutual benefit.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Better collaboration and support.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Conflicts are resolved quickly.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Everyone gets an outcome they want.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Improved negotiation and problem-solving skills.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Save time and money.</a:t>
            </a:r>
          </a:p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F8B768-9627-459E-A453-E47C3F78C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17" y="2292627"/>
            <a:ext cx="3763618" cy="247815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D1407A-F354-47CC-82B6-2C94BC1E3A79}"/>
              </a:ext>
            </a:extLst>
          </p:cNvPr>
          <p:cNvCxnSpPr/>
          <p:nvPr/>
        </p:nvCxnSpPr>
        <p:spPr>
          <a:xfrm>
            <a:off x="4479235" y="3949148"/>
            <a:ext cx="19745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816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5DF684F-7AE8-4D96-ACCD-53BFCD255E4E}"/>
              </a:ext>
            </a:extLst>
          </p:cNvPr>
          <p:cNvSpPr/>
          <p:nvPr/>
        </p:nvSpPr>
        <p:spPr>
          <a:xfrm>
            <a:off x="6387547" y="1709540"/>
            <a:ext cx="5088835" cy="355157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Get clear on the outcome you and everyone want.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Focus on the long-term gain rather than a short-term benefit.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Use problem-solving skills to address objections or disagreements.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Aim to reach a consensus before ending the conversation or negotiation.</a:t>
            </a:r>
          </a:p>
          <a:p>
            <a:endParaRPr lang="en-US" b="1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7199EA-B387-4E31-AA42-4E7AFF464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58" y="1987826"/>
            <a:ext cx="3472072" cy="388288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5232B7-81ED-4B4B-B16E-D6C5B8D5681D}"/>
              </a:ext>
            </a:extLst>
          </p:cNvPr>
          <p:cNvSpPr txBox="1"/>
          <p:nvPr/>
        </p:nvSpPr>
        <p:spPr>
          <a:xfrm>
            <a:off x="4134676" y="2922102"/>
            <a:ext cx="14709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lgerian" panose="04020705040A02060702" pitchFamily="82" charset="0"/>
              </a:rPr>
              <a:t>HOW?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09C217E-2A51-4C2D-B342-85E609D2CC00}"/>
              </a:ext>
            </a:extLst>
          </p:cNvPr>
          <p:cNvCxnSpPr/>
          <p:nvPr/>
        </p:nvCxnSpPr>
        <p:spPr>
          <a:xfrm>
            <a:off x="4041910" y="3629988"/>
            <a:ext cx="15637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662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08DC007-F63D-406B-84CF-8094ADBCA8B5}"/>
              </a:ext>
            </a:extLst>
          </p:cNvPr>
          <p:cNvSpPr/>
          <p:nvPr/>
        </p:nvSpPr>
        <p:spPr>
          <a:xfrm>
            <a:off x="6361044" y="1871870"/>
            <a:ext cx="4914486" cy="311426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lgerian" panose="04020705040A02060702" pitchFamily="82" charset="0"/>
              </a:rPr>
              <a:t>RISKS OF NOT USING THIS STRATEGY</a:t>
            </a:r>
          </a:p>
          <a:p>
            <a:pPr algn="ctr"/>
            <a:endParaRPr lang="en-US" b="1" dirty="0">
              <a:solidFill>
                <a:schemeClr val="tx1"/>
              </a:solidFill>
              <a:latin typeface="Algerian" panose="04020705040A02060702" pitchFamily="8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More conflict, which means more time will be wasted getting to desired outcomes.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Higher levels of disengagement.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Delay in achieving goals.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Reduced motivation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F1DBD8-EE1B-44AC-B887-0EF9F059A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30" y="1742662"/>
            <a:ext cx="5777949" cy="369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381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2" descr="State of Employee Engagement in 2019: 4 Key Points">
            <a:extLst>
              <a:ext uri="{FF2B5EF4-FFF2-40B4-BE49-F238E27FC236}">
                <a16:creationId xmlns:a16="http://schemas.microsoft.com/office/drawing/2014/main" id="{9292460F-374E-4C1E-B0AD-6FEED2CEE7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93027" y="32500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2" name="Google Shape;315;p29">
            <a:extLst>
              <a:ext uri="{FF2B5EF4-FFF2-40B4-BE49-F238E27FC236}">
                <a16:creationId xmlns:a16="http://schemas.microsoft.com/office/drawing/2014/main" id="{24760E0F-DD35-439B-A49A-7C8D86F7A30E}"/>
              </a:ext>
            </a:extLst>
          </p:cNvPr>
          <p:cNvSpPr/>
          <p:nvPr/>
        </p:nvSpPr>
        <p:spPr>
          <a:xfrm>
            <a:off x="2500451" y="1445586"/>
            <a:ext cx="7191097" cy="669000"/>
          </a:xfrm>
          <a:prstGeom prst="homePlate">
            <a:avLst>
              <a:gd name="adj" fmla="val 50000"/>
            </a:avLst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Sans SemiBold"/>
                <a:ea typeface="Fira Sans SemiBold"/>
                <a:cs typeface="Fira Sans SemiBold"/>
                <a:sym typeface="Fira Sans SemiBold"/>
              </a:rPr>
              <a:t>Sources</a:t>
            </a:r>
            <a:endParaRPr kumimoji="0" sz="2800" i="1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62881D-1B24-43C6-8DCB-9CCE49D9B453}"/>
              </a:ext>
            </a:extLst>
          </p:cNvPr>
          <p:cNvSpPr txBox="1"/>
          <p:nvPr/>
        </p:nvSpPr>
        <p:spPr>
          <a:xfrm>
            <a:off x="2500451" y="2590133"/>
            <a:ext cx="86446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https://neelraman.com/how-to-use-a-win-win-strategy-to-get-what-you-want/ /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https://www.igi-global.com/dictionary/win-win-strategy/77498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037956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A52CB1-B91D-471F-901A-FBA935ABB7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255" r="-1123"/>
          <a:stretch/>
        </p:blipFill>
        <p:spPr>
          <a:xfrm>
            <a:off x="3379304" y="2010069"/>
            <a:ext cx="4452731" cy="305892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345094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5475</TotalTime>
  <Words>261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Algerian</vt:lpstr>
      <vt:lpstr>Arial</vt:lpstr>
      <vt:lpstr>Calibri</vt:lpstr>
      <vt:lpstr>Calibri Light</vt:lpstr>
      <vt:lpstr>Fira Sans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Godfrey  Egbuokporo</dc:creator>
  <cp:lastModifiedBy>Damilola Ishola</cp:lastModifiedBy>
  <cp:revision>63</cp:revision>
  <dcterms:created xsi:type="dcterms:W3CDTF">2020-08-14T09:53:12Z</dcterms:created>
  <dcterms:modified xsi:type="dcterms:W3CDTF">2021-11-16T07:05:27Z</dcterms:modified>
</cp:coreProperties>
</file>