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8" r:id="rId4"/>
    <p:sldId id="270" r:id="rId5"/>
    <p:sldId id="271" r:id="rId6"/>
    <p:sldId id="272" r:id="rId7"/>
    <p:sldId id="273" r:id="rId8"/>
    <p:sldId id="269" r:id="rId9"/>
    <p:sldId id="274"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2" d="100"/>
          <a:sy n="72"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C40EEE-2B57-411E-A42C-519E4B30858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01050E9F-B8E1-408A-9574-F371BA5140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0222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4CB2-6DA2-47FA-8CCF-98A57963A2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C5EDDF-BC4F-4742-9701-6B807EA05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979A2-FA8A-4706-9B1A-F5E8A2AE0C7F}"/>
              </a:ext>
            </a:extLst>
          </p:cNvPr>
          <p:cNvSpPr>
            <a:spLocks noGrp="1"/>
          </p:cNvSpPr>
          <p:nvPr>
            <p:ph type="dt" sz="half" idx="10"/>
          </p:nvPr>
        </p:nvSpPr>
        <p:spPr/>
        <p:txBody>
          <a:bodyPr/>
          <a:lstStyle/>
          <a:p>
            <a:fld id="{B0FA5953-9174-4933-978C-6BA290C680AC}" type="datetimeFigureOut">
              <a:rPr lang="en-US" smtClean="0"/>
              <a:t>10/7/2020</a:t>
            </a:fld>
            <a:endParaRPr lang="en-US"/>
          </a:p>
        </p:txBody>
      </p:sp>
      <p:sp>
        <p:nvSpPr>
          <p:cNvPr id="5" name="Footer Placeholder 4">
            <a:extLst>
              <a:ext uri="{FF2B5EF4-FFF2-40B4-BE49-F238E27FC236}">
                <a16:creationId xmlns:a16="http://schemas.microsoft.com/office/drawing/2014/main" id="{3BDA6FB8-5A8A-43C7-8700-AA20C0A5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3C329-A668-4CF1-AAC8-6E9529076CD2}"/>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254093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8C98D-E301-4B99-AFEE-D081D204FE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E2C62-42D8-4347-A0B2-76525BAB1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0F88C-3D6E-4337-A05D-8B8560594D5D}"/>
              </a:ext>
            </a:extLst>
          </p:cNvPr>
          <p:cNvSpPr>
            <a:spLocks noGrp="1"/>
          </p:cNvSpPr>
          <p:nvPr>
            <p:ph type="dt" sz="half" idx="10"/>
          </p:nvPr>
        </p:nvSpPr>
        <p:spPr/>
        <p:txBody>
          <a:bodyPr/>
          <a:lstStyle/>
          <a:p>
            <a:fld id="{B0FA5953-9174-4933-978C-6BA290C680AC}" type="datetimeFigureOut">
              <a:rPr lang="en-US" smtClean="0"/>
              <a:t>10/7/2020</a:t>
            </a:fld>
            <a:endParaRPr lang="en-US"/>
          </a:p>
        </p:txBody>
      </p:sp>
      <p:sp>
        <p:nvSpPr>
          <p:cNvPr id="5" name="Footer Placeholder 4">
            <a:extLst>
              <a:ext uri="{FF2B5EF4-FFF2-40B4-BE49-F238E27FC236}">
                <a16:creationId xmlns:a16="http://schemas.microsoft.com/office/drawing/2014/main" id="{ADE2D7CE-B077-4F78-BCF3-5DE897516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ED926-E17E-4A3B-BD82-30FC03EE09DB}"/>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71482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8FA4-043C-40E1-8A56-C6DB5261CE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68982-FDAA-4755-AE79-E1850E293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D1410-241E-457C-9DAE-585E387EC491}"/>
              </a:ext>
            </a:extLst>
          </p:cNvPr>
          <p:cNvSpPr>
            <a:spLocks noGrp="1"/>
          </p:cNvSpPr>
          <p:nvPr>
            <p:ph type="dt" sz="half" idx="10"/>
          </p:nvPr>
        </p:nvSpPr>
        <p:spPr/>
        <p:txBody>
          <a:bodyPr/>
          <a:lstStyle/>
          <a:p>
            <a:fld id="{B0FA5953-9174-4933-978C-6BA290C680AC}" type="datetimeFigureOut">
              <a:rPr lang="en-US" smtClean="0"/>
              <a:t>10/7/2020</a:t>
            </a:fld>
            <a:endParaRPr lang="en-US"/>
          </a:p>
        </p:txBody>
      </p:sp>
      <p:sp>
        <p:nvSpPr>
          <p:cNvPr id="5" name="Footer Placeholder 4">
            <a:extLst>
              <a:ext uri="{FF2B5EF4-FFF2-40B4-BE49-F238E27FC236}">
                <a16:creationId xmlns:a16="http://schemas.microsoft.com/office/drawing/2014/main" id="{E012C52B-8908-4FB1-82DE-C884D78BF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58700-E0A1-4B2F-B377-7D57C0EF9D5C}"/>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420062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6CFA-AEB2-4ABE-A06B-30DED3BA4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28E75-56A3-4F47-BBED-9F698D754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2AA0F7-E8E3-4BD1-B9C0-648119E1C8E7}"/>
              </a:ext>
            </a:extLst>
          </p:cNvPr>
          <p:cNvSpPr>
            <a:spLocks noGrp="1"/>
          </p:cNvSpPr>
          <p:nvPr>
            <p:ph type="dt" sz="half" idx="10"/>
          </p:nvPr>
        </p:nvSpPr>
        <p:spPr/>
        <p:txBody>
          <a:bodyPr/>
          <a:lstStyle/>
          <a:p>
            <a:fld id="{B0FA5953-9174-4933-978C-6BA290C680AC}" type="datetimeFigureOut">
              <a:rPr lang="en-US" smtClean="0"/>
              <a:t>10/7/2020</a:t>
            </a:fld>
            <a:endParaRPr lang="en-US"/>
          </a:p>
        </p:txBody>
      </p:sp>
      <p:sp>
        <p:nvSpPr>
          <p:cNvPr id="5" name="Footer Placeholder 4">
            <a:extLst>
              <a:ext uri="{FF2B5EF4-FFF2-40B4-BE49-F238E27FC236}">
                <a16:creationId xmlns:a16="http://schemas.microsoft.com/office/drawing/2014/main" id="{0E868578-34BF-4E88-B867-419501DA5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742DC-8474-4A73-8428-1BFCE0C2C8E2}"/>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46774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E3E5-D165-4688-AC9E-50A17A3CCD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B74C28-736D-4722-8616-34B4292F4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C61EFB-ABE2-4123-9474-3875D8DCA3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B72EA7-4C9B-49E3-8E46-1BC665B3D4E7}"/>
              </a:ext>
            </a:extLst>
          </p:cNvPr>
          <p:cNvSpPr>
            <a:spLocks noGrp="1"/>
          </p:cNvSpPr>
          <p:nvPr>
            <p:ph type="dt" sz="half" idx="10"/>
          </p:nvPr>
        </p:nvSpPr>
        <p:spPr/>
        <p:txBody>
          <a:bodyPr/>
          <a:lstStyle/>
          <a:p>
            <a:fld id="{B0FA5953-9174-4933-978C-6BA290C680AC}" type="datetimeFigureOut">
              <a:rPr lang="en-US" smtClean="0"/>
              <a:t>10/7/2020</a:t>
            </a:fld>
            <a:endParaRPr lang="en-US"/>
          </a:p>
        </p:txBody>
      </p:sp>
      <p:sp>
        <p:nvSpPr>
          <p:cNvPr id="6" name="Footer Placeholder 5">
            <a:extLst>
              <a:ext uri="{FF2B5EF4-FFF2-40B4-BE49-F238E27FC236}">
                <a16:creationId xmlns:a16="http://schemas.microsoft.com/office/drawing/2014/main" id="{16489C3A-D0CD-4C9B-A7D3-6D3511092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1DE79-D242-4750-8E4E-CCA75BF610C6}"/>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86204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3B634-6131-4EC1-A962-D37463B599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9C8E8-74D0-44AF-9256-4D115E3D6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F31B1-7E12-43CD-BEC4-7966217533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0BFDF2-39DB-4F42-BE3B-7D52BD208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31D5EA-CFFA-4878-BBB7-AEA324EE8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B7986A-064F-44CC-A2FF-C12C6C2E0A54}"/>
              </a:ext>
            </a:extLst>
          </p:cNvPr>
          <p:cNvSpPr>
            <a:spLocks noGrp="1"/>
          </p:cNvSpPr>
          <p:nvPr>
            <p:ph type="dt" sz="half" idx="10"/>
          </p:nvPr>
        </p:nvSpPr>
        <p:spPr/>
        <p:txBody>
          <a:bodyPr/>
          <a:lstStyle/>
          <a:p>
            <a:fld id="{B0FA5953-9174-4933-978C-6BA290C680AC}" type="datetimeFigureOut">
              <a:rPr lang="en-US" smtClean="0"/>
              <a:t>10/7/2020</a:t>
            </a:fld>
            <a:endParaRPr lang="en-US"/>
          </a:p>
        </p:txBody>
      </p:sp>
      <p:sp>
        <p:nvSpPr>
          <p:cNvPr id="8" name="Footer Placeholder 7">
            <a:extLst>
              <a:ext uri="{FF2B5EF4-FFF2-40B4-BE49-F238E27FC236}">
                <a16:creationId xmlns:a16="http://schemas.microsoft.com/office/drawing/2014/main" id="{BBEE9531-9DFD-4E7C-A05C-77B094ED01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E260CB-2F3F-48B8-94C1-F681A04A3E95}"/>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280211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4890-0636-4CA9-ACE7-D4FBB70A2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E2BE7A-2761-4E3A-A642-41265694E03F}"/>
              </a:ext>
            </a:extLst>
          </p:cNvPr>
          <p:cNvSpPr>
            <a:spLocks noGrp="1"/>
          </p:cNvSpPr>
          <p:nvPr>
            <p:ph type="dt" sz="half" idx="10"/>
          </p:nvPr>
        </p:nvSpPr>
        <p:spPr/>
        <p:txBody>
          <a:bodyPr/>
          <a:lstStyle/>
          <a:p>
            <a:fld id="{B0FA5953-9174-4933-978C-6BA290C680AC}" type="datetimeFigureOut">
              <a:rPr lang="en-US" smtClean="0"/>
              <a:t>10/7/2020</a:t>
            </a:fld>
            <a:endParaRPr lang="en-US"/>
          </a:p>
        </p:txBody>
      </p:sp>
      <p:sp>
        <p:nvSpPr>
          <p:cNvPr id="4" name="Footer Placeholder 3">
            <a:extLst>
              <a:ext uri="{FF2B5EF4-FFF2-40B4-BE49-F238E27FC236}">
                <a16:creationId xmlns:a16="http://schemas.microsoft.com/office/drawing/2014/main" id="{A07CABAD-6352-4A68-A141-44909312CE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A0DE52-7169-4996-B41D-0B324FD1BA76}"/>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1751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308FCB-B035-46DB-A911-1D3ED8B9F427}"/>
              </a:ext>
            </a:extLst>
          </p:cNvPr>
          <p:cNvSpPr>
            <a:spLocks noGrp="1"/>
          </p:cNvSpPr>
          <p:nvPr>
            <p:ph type="dt" sz="half" idx="10"/>
          </p:nvPr>
        </p:nvSpPr>
        <p:spPr/>
        <p:txBody>
          <a:bodyPr/>
          <a:lstStyle/>
          <a:p>
            <a:fld id="{B0FA5953-9174-4933-978C-6BA290C680AC}" type="datetimeFigureOut">
              <a:rPr lang="en-US" smtClean="0"/>
              <a:t>10/7/2020</a:t>
            </a:fld>
            <a:endParaRPr lang="en-US"/>
          </a:p>
        </p:txBody>
      </p:sp>
      <p:sp>
        <p:nvSpPr>
          <p:cNvPr id="3" name="Footer Placeholder 2">
            <a:extLst>
              <a:ext uri="{FF2B5EF4-FFF2-40B4-BE49-F238E27FC236}">
                <a16:creationId xmlns:a16="http://schemas.microsoft.com/office/drawing/2014/main" id="{55AE972D-70FF-4A63-9F11-0CD6255420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4BF83E-85D5-44FC-9186-1D3BC9C2C0AB}"/>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144812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8728-01BB-4980-B066-6BAF8D89E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D07566-8E94-442A-8262-87D80F5D2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073786-A2EC-492B-BEC0-D43C2B764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030C0-EFC1-40FC-AA66-286CFBFF7CE7}"/>
              </a:ext>
            </a:extLst>
          </p:cNvPr>
          <p:cNvSpPr>
            <a:spLocks noGrp="1"/>
          </p:cNvSpPr>
          <p:nvPr>
            <p:ph type="dt" sz="half" idx="10"/>
          </p:nvPr>
        </p:nvSpPr>
        <p:spPr/>
        <p:txBody>
          <a:bodyPr/>
          <a:lstStyle/>
          <a:p>
            <a:fld id="{B0FA5953-9174-4933-978C-6BA290C680AC}" type="datetimeFigureOut">
              <a:rPr lang="en-US" smtClean="0"/>
              <a:t>10/7/2020</a:t>
            </a:fld>
            <a:endParaRPr lang="en-US"/>
          </a:p>
        </p:txBody>
      </p:sp>
      <p:sp>
        <p:nvSpPr>
          <p:cNvPr id="6" name="Footer Placeholder 5">
            <a:extLst>
              <a:ext uri="{FF2B5EF4-FFF2-40B4-BE49-F238E27FC236}">
                <a16:creationId xmlns:a16="http://schemas.microsoft.com/office/drawing/2014/main" id="{E3BBF768-2362-43D2-A9AE-6B3ABCB49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341E2-1ACA-424E-AB7A-01A843320634}"/>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102637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BB3B-16C7-4BF6-9249-B87C73CA8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9B2AE4-28EC-46C8-92A7-F587E2A01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4F583-FF98-4B18-BC9A-A39D893D5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1B89D-F1BB-4222-9844-2BABA0B5C256}"/>
              </a:ext>
            </a:extLst>
          </p:cNvPr>
          <p:cNvSpPr>
            <a:spLocks noGrp="1"/>
          </p:cNvSpPr>
          <p:nvPr>
            <p:ph type="dt" sz="half" idx="10"/>
          </p:nvPr>
        </p:nvSpPr>
        <p:spPr/>
        <p:txBody>
          <a:bodyPr/>
          <a:lstStyle/>
          <a:p>
            <a:fld id="{B0FA5953-9174-4933-978C-6BA290C680AC}" type="datetimeFigureOut">
              <a:rPr lang="en-US" smtClean="0"/>
              <a:t>10/7/2020</a:t>
            </a:fld>
            <a:endParaRPr lang="en-US"/>
          </a:p>
        </p:txBody>
      </p:sp>
      <p:sp>
        <p:nvSpPr>
          <p:cNvPr id="6" name="Footer Placeholder 5">
            <a:extLst>
              <a:ext uri="{FF2B5EF4-FFF2-40B4-BE49-F238E27FC236}">
                <a16:creationId xmlns:a16="http://schemas.microsoft.com/office/drawing/2014/main" id="{FDE11B91-CE4F-4721-AE8E-CAC2ECC3A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F2C5C-D576-415E-96AF-010EB2F9E472}"/>
              </a:ext>
            </a:extLst>
          </p:cNvPr>
          <p:cNvSpPr>
            <a:spLocks noGrp="1"/>
          </p:cNvSpPr>
          <p:nvPr>
            <p:ph type="sldNum" sz="quarter" idx="12"/>
          </p:nvPr>
        </p:nvSpPr>
        <p:spPr/>
        <p:txBody>
          <a:bodyPr/>
          <a:lstStyle/>
          <a:p>
            <a:fld id="{37641883-1114-4BA2-852F-AB6CAF8917E8}" type="slidenum">
              <a:rPr lang="en-US" smtClean="0"/>
              <a:t>‹#›</a:t>
            </a:fld>
            <a:endParaRPr lang="en-US"/>
          </a:p>
        </p:txBody>
      </p:sp>
    </p:spTree>
    <p:extLst>
      <p:ext uri="{BB962C8B-B14F-4D97-AF65-F5344CB8AC3E}">
        <p14:creationId xmlns:p14="http://schemas.microsoft.com/office/powerpoint/2010/main" val="157126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528164-3538-41ED-97F9-80DBB87673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AB0348-C563-48AA-A915-8190FC64D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C12EB-502C-4497-A1CC-FD00674B24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A5953-9174-4933-978C-6BA290C680AC}" type="datetimeFigureOut">
              <a:rPr lang="en-US" smtClean="0"/>
              <a:t>10/7/2020</a:t>
            </a:fld>
            <a:endParaRPr lang="en-US"/>
          </a:p>
        </p:txBody>
      </p:sp>
      <p:sp>
        <p:nvSpPr>
          <p:cNvPr id="5" name="Footer Placeholder 4">
            <a:extLst>
              <a:ext uri="{FF2B5EF4-FFF2-40B4-BE49-F238E27FC236}">
                <a16:creationId xmlns:a16="http://schemas.microsoft.com/office/drawing/2014/main" id="{E571109D-A065-4352-B54F-BB7A9892B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6E63DC-1D03-4798-8FFD-CA80270D27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41883-1114-4BA2-852F-AB6CAF8917E8}" type="slidenum">
              <a:rPr lang="en-US" smtClean="0"/>
              <a:t>‹#›</a:t>
            </a:fld>
            <a:endParaRPr lang="en-US"/>
          </a:p>
        </p:txBody>
      </p:sp>
    </p:spTree>
    <p:extLst>
      <p:ext uri="{BB962C8B-B14F-4D97-AF65-F5344CB8AC3E}">
        <p14:creationId xmlns:p14="http://schemas.microsoft.com/office/powerpoint/2010/main" val="865507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Tea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eamwork" TargetMode="External"/><Relationship Id="rId2" Type="http://schemas.openxmlformats.org/officeDocument/2006/relationships/hyperlink" Target="https://www.upliftevents.com.au/blog/top-tips-effective-teamwork" TargetMode="External"/><Relationship Id="rId1" Type="http://schemas.openxmlformats.org/officeDocument/2006/relationships/slideLayout" Target="../slideLayouts/slideLayout1.xml"/><Relationship Id="rId4" Type="http://schemas.openxmlformats.org/officeDocument/2006/relationships/hyperlink" Target="https://www.potential.com/articles/5-important-reasons-why-teamwork-matt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3AD8411-140B-4C01-A918-220FE9B030E0}"/>
              </a:ext>
            </a:extLst>
          </p:cNvPr>
          <p:cNvSpPr txBox="1">
            <a:spLocks/>
          </p:cNvSpPr>
          <p:nvPr/>
        </p:nvSpPr>
        <p:spPr>
          <a:xfrm>
            <a:off x="3109911" y="4545496"/>
            <a:ext cx="5966682" cy="1392364"/>
          </a:xfrm>
          <a:prstGeom prst="rect">
            <a:avLst/>
          </a:prstGeom>
        </p:spPr>
        <p:txBody>
          <a:bodyPr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600" b="1"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Teamwork</a:t>
            </a:r>
          </a:p>
        </p:txBody>
      </p:sp>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pic>
        <p:nvPicPr>
          <p:cNvPr id="4" name="Picture 3">
            <a:extLst>
              <a:ext uri="{FF2B5EF4-FFF2-40B4-BE49-F238E27FC236}">
                <a16:creationId xmlns:a16="http://schemas.microsoft.com/office/drawing/2014/main" id="{CA23E7D9-4F7A-4F3B-802C-ECFC155889F1}"/>
              </a:ext>
            </a:extLst>
          </p:cNvPr>
          <p:cNvPicPr>
            <a:picLocks noChangeAspect="1"/>
          </p:cNvPicPr>
          <p:nvPr/>
        </p:nvPicPr>
        <p:blipFill>
          <a:blip r:embed="rId2"/>
          <a:stretch>
            <a:fillRect/>
          </a:stretch>
        </p:blipFill>
        <p:spPr>
          <a:xfrm>
            <a:off x="3259564" y="1208846"/>
            <a:ext cx="5667375" cy="3190875"/>
          </a:xfrm>
          <a:prstGeom prst="rect">
            <a:avLst/>
          </a:prstGeom>
        </p:spPr>
      </p:pic>
    </p:spTree>
    <p:extLst>
      <p:ext uri="{BB962C8B-B14F-4D97-AF65-F5344CB8AC3E}">
        <p14:creationId xmlns:p14="http://schemas.microsoft.com/office/powerpoint/2010/main" val="7229690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7DB4740-F7CE-4F0F-B404-40878D60242E}"/>
              </a:ext>
            </a:extLst>
          </p:cNvPr>
          <p:cNvSpPr/>
          <p:nvPr/>
        </p:nvSpPr>
        <p:spPr>
          <a:xfrm>
            <a:off x="3551257" y="1135428"/>
            <a:ext cx="4909930" cy="5063418"/>
          </a:xfrm>
          <a:prstGeom prst="ellipse">
            <a:avLst/>
          </a:prstGeom>
          <a:solidFill>
            <a:schemeClr val="tx1"/>
          </a:solidFill>
          <a:ln w="38100"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r>
              <a:rPr lang="en-US" altLang="ko-KR" sz="4800" b="1" dirty="0">
                <a:solidFill>
                  <a:prstClr val="white"/>
                </a:solidFill>
                <a:latin typeface="Calibri Light" panose="020F0302020204030204"/>
                <a:cs typeface="Arial" pitchFamily="34" charset="0"/>
              </a:rPr>
              <a:t>Thank you</a:t>
            </a:r>
            <a:endParaRPr lang="ko-KR" altLang="en-US" sz="4800" b="1" dirty="0">
              <a:solidFill>
                <a:prstClr val="white"/>
              </a:solidFill>
              <a:latin typeface="Calibri Light" panose="020F0302020204030204"/>
              <a:cs typeface="Arial" pitchFamily="34" charset="0"/>
            </a:endParaRPr>
          </a:p>
        </p:txBody>
      </p:sp>
    </p:spTree>
    <p:extLst>
      <p:ext uri="{BB962C8B-B14F-4D97-AF65-F5344CB8AC3E}">
        <p14:creationId xmlns:p14="http://schemas.microsoft.com/office/powerpoint/2010/main" val="334509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6A24A2E-8568-4A4D-9FB7-229846F3781C}"/>
              </a:ext>
            </a:extLst>
          </p:cNvPr>
          <p:cNvSpPr/>
          <p:nvPr/>
        </p:nvSpPr>
        <p:spPr>
          <a:xfrm>
            <a:off x="609601" y="2458986"/>
            <a:ext cx="5486399" cy="3716527"/>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21" name="Google Shape;314;p29">
            <a:extLst>
              <a:ext uri="{FF2B5EF4-FFF2-40B4-BE49-F238E27FC236}">
                <a16:creationId xmlns:a16="http://schemas.microsoft.com/office/drawing/2014/main" id="{47338B88-2062-47D6-B57C-77349A86E261}"/>
              </a:ext>
            </a:extLst>
          </p:cNvPr>
          <p:cNvGrpSpPr/>
          <p:nvPr/>
        </p:nvGrpSpPr>
        <p:grpSpPr>
          <a:xfrm>
            <a:off x="832729" y="1445586"/>
            <a:ext cx="8858819" cy="2453710"/>
            <a:chOff x="2769916" y="1043725"/>
            <a:chExt cx="4700248" cy="2453710"/>
          </a:xfrm>
        </p:grpSpPr>
        <p:sp>
          <p:nvSpPr>
            <p:cNvPr id="22" name="Google Shape;315;p29">
              <a:extLst>
                <a:ext uri="{FF2B5EF4-FFF2-40B4-BE49-F238E27FC236}">
                  <a16:creationId xmlns:a16="http://schemas.microsoft.com/office/drawing/2014/main" id="{24760E0F-DD35-439B-A49A-7C8D86F7A30E}"/>
                </a:ext>
              </a:extLst>
            </p:cNvPr>
            <p:cNvSpPr/>
            <p:nvPr/>
          </p:nvSpPr>
          <p:spPr>
            <a:xfrm>
              <a:off x="3654764" y="1043725"/>
              <a:ext cx="3815400" cy="669000"/>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FFFFFF"/>
                  </a:solidFill>
                  <a:effectLst/>
                  <a:uLnTx/>
                  <a:uFillTx/>
                  <a:latin typeface="Fira Sans SemiBold"/>
                  <a:ea typeface="Fira Sans SemiBold"/>
                  <a:cs typeface="Fira Sans SemiBold"/>
                  <a:sym typeface="Fira Sans SemiBold"/>
                </a:rPr>
                <a:t>Overview</a:t>
              </a:r>
              <a:endParaRPr kumimoji="0" sz="2800" i="1" u="none" strike="noStrike" kern="0" cap="none" spc="0" normalizeH="0" baseline="0" noProof="0" dirty="0">
                <a:ln>
                  <a:noFill/>
                </a:ln>
                <a:solidFill>
                  <a:schemeClr val="bg1"/>
                </a:solidFill>
                <a:effectLst/>
                <a:uLnTx/>
                <a:uFillTx/>
                <a:latin typeface="Fira Sans SemiBold"/>
                <a:ea typeface="Fira Sans SemiBold"/>
                <a:cs typeface="Fira Sans SemiBold"/>
                <a:sym typeface="Fira Sans SemiBold"/>
              </a:endParaRPr>
            </a:p>
          </p:txBody>
        </p:sp>
        <p:sp>
          <p:nvSpPr>
            <p:cNvPr id="23" name="Google Shape;316;p29">
              <a:extLst>
                <a:ext uri="{FF2B5EF4-FFF2-40B4-BE49-F238E27FC236}">
                  <a16:creationId xmlns:a16="http://schemas.microsoft.com/office/drawing/2014/main" id="{56F7CAA6-49C8-47A7-879D-B9D372E886A2}"/>
                </a:ext>
              </a:extLst>
            </p:cNvPr>
            <p:cNvSpPr txBox="1"/>
            <p:nvPr/>
          </p:nvSpPr>
          <p:spPr>
            <a:xfrm>
              <a:off x="2769916" y="2199035"/>
              <a:ext cx="2674163" cy="1298400"/>
            </a:xfrm>
            <a:prstGeom prst="rect">
              <a:avLst/>
            </a:prstGeom>
            <a:noFill/>
            <a:ln>
              <a:noFill/>
            </a:ln>
          </p:spPr>
          <p:txBody>
            <a:bodyPr spcFirstLastPara="1" wrap="square" lIns="91425" tIns="91425" rIns="91425" bIns="91425" anchor="t" anchorCtr="0">
              <a:noAutofit/>
            </a:bodyPr>
            <a:lstStyle/>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lang="en-US" b="1" i="0" dirty="0">
                  <a:solidFill>
                    <a:schemeClr val="bg1"/>
                  </a:solidFill>
                  <a:effectLst/>
                  <a:latin typeface="Arial" panose="020B0604020202020204" pitchFamily="34" charset="0"/>
                </a:rPr>
                <a:t>Teamwork</a:t>
              </a:r>
              <a:r>
                <a:rPr lang="en-US" b="0" i="0" dirty="0">
                  <a:solidFill>
                    <a:schemeClr val="bg1"/>
                  </a:solidFill>
                  <a:effectLst/>
                  <a:latin typeface="Arial" panose="020B0604020202020204" pitchFamily="34" charset="0"/>
                </a:rPr>
                <a:t> is the collaborative effort of a group to achieve a common goal or to complete a task in the most effective and efficient way.</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endParaRPr lang="en-US" b="0" i="0" dirty="0">
                <a:solidFill>
                  <a:schemeClr val="bg1"/>
                </a:solidFill>
                <a:effectLst/>
                <a:latin typeface="Arial" panose="020B0604020202020204" pitchFamily="34" charset="0"/>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u="none" strike="noStrike" kern="0" cap="none" spc="0" normalizeH="0" baseline="0" noProof="0" dirty="0">
                  <a:ln>
                    <a:noFill/>
                  </a:ln>
                  <a:solidFill>
                    <a:schemeClr val="bg1"/>
                  </a:solidFill>
                  <a:uLnTx/>
                  <a:uFillTx/>
                  <a:latin typeface="Arial" panose="020B0604020202020204" pitchFamily="34" charset="0"/>
                  <a:ea typeface="Fira Sans Light"/>
                  <a:cs typeface="Fira Sans Light"/>
                  <a:sym typeface="Fira Sans Light"/>
                </a:rPr>
                <a:t>It is </a:t>
              </a:r>
              <a:r>
                <a:rPr lang="en-US" b="0" i="0" dirty="0">
                  <a:solidFill>
                    <a:schemeClr val="bg1"/>
                  </a:solidFill>
                  <a:effectLst/>
                  <a:latin typeface="Arial" panose="020B0604020202020204" pitchFamily="34" charset="0"/>
                </a:rPr>
                <a:t>seen within the greater framework of a </a:t>
              </a:r>
              <a:r>
                <a:rPr lang="en-US" b="0" i="0" u="sng" strike="noStrike" dirty="0">
                  <a:solidFill>
                    <a:schemeClr val="bg1"/>
                  </a:solidFill>
                  <a:effectLst/>
                  <a:latin typeface="Arial" panose="020B0604020202020204" pitchFamily="34" charset="0"/>
                  <a:hlinkClick r:id="rId2" tooltip="Team">
                    <a:extLst>
                      <a:ext uri="{A12FA001-AC4F-418D-AE19-62706E023703}">
                        <ahyp:hlinkClr xmlns:ahyp="http://schemas.microsoft.com/office/drawing/2018/hyperlinkcolor" val="tx"/>
                      </a:ext>
                    </a:extLst>
                  </a:hlinkClick>
                </a:rPr>
                <a:t>team</a:t>
              </a:r>
              <a:r>
                <a:rPr lang="en-US" b="0" i="0" dirty="0">
                  <a:solidFill>
                    <a:schemeClr val="bg1"/>
                  </a:solidFill>
                  <a:effectLst/>
                  <a:latin typeface="Arial" panose="020B0604020202020204" pitchFamily="34" charset="0"/>
                </a:rPr>
                <a:t>, which is a group of interdependent </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lang="en-US" b="0" i="0" dirty="0">
                  <a:solidFill>
                    <a:schemeClr val="bg1"/>
                  </a:solidFill>
                  <a:effectLst/>
                  <a:latin typeface="Arial" panose="020B0604020202020204" pitchFamily="34" charset="0"/>
                </a:rPr>
                <a:t>individuals who work together towards a common goal.</a:t>
              </a:r>
              <a:r>
                <a:rPr lang="en-US" b="0" i="0" baseline="30000" dirty="0">
                  <a:solidFill>
                    <a:schemeClr val="bg1"/>
                  </a:solidFill>
                  <a:effectLst/>
                  <a:latin typeface="Arial" panose="020B0604020202020204" pitchFamily="34" charset="0"/>
                </a:rPr>
                <a:t> </a:t>
              </a:r>
              <a:r>
                <a:rPr lang="en-US" b="0" i="0" dirty="0">
                  <a:solidFill>
                    <a:schemeClr val="bg1"/>
                  </a:solidFill>
                  <a:effectLst/>
                  <a:latin typeface="Arial" panose="020B0604020202020204" pitchFamily="34" charset="0"/>
                </a:rPr>
                <a:t>Basic requirements for effective teamwork are an adequate team size.</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endParaRPr kumimoji="0" lang="en-US" b="0"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endParaRPr>
            </a:p>
          </p:txBody>
        </p:sp>
      </p:grpSp>
      <p:pic>
        <p:nvPicPr>
          <p:cNvPr id="2050" name="Picture 2" descr="10 Team Characteristics for Effective Teamwork | by Mike Schoultz | Medium">
            <a:extLst>
              <a:ext uri="{FF2B5EF4-FFF2-40B4-BE49-F238E27FC236}">
                <a16:creationId xmlns:a16="http://schemas.microsoft.com/office/drawing/2014/main" id="{745407A2-04AC-4AF1-A176-832728BD1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866" y="2825722"/>
            <a:ext cx="5521137" cy="3309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9161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6A24A2E-8568-4A4D-9FB7-229846F3781C}"/>
              </a:ext>
            </a:extLst>
          </p:cNvPr>
          <p:cNvSpPr/>
          <p:nvPr/>
        </p:nvSpPr>
        <p:spPr>
          <a:xfrm>
            <a:off x="609601" y="2458986"/>
            <a:ext cx="5486399" cy="3716527"/>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21" name="Google Shape;314;p29">
            <a:extLst>
              <a:ext uri="{FF2B5EF4-FFF2-40B4-BE49-F238E27FC236}">
                <a16:creationId xmlns:a16="http://schemas.microsoft.com/office/drawing/2014/main" id="{47338B88-2062-47D6-B57C-77349A86E261}"/>
              </a:ext>
            </a:extLst>
          </p:cNvPr>
          <p:cNvGrpSpPr/>
          <p:nvPr/>
        </p:nvGrpSpPr>
        <p:grpSpPr>
          <a:xfrm>
            <a:off x="832729" y="1445586"/>
            <a:ext cx="8752801" cy="2453710"/>
            <a:chOff x="2769916" y="1043725"/>
            <a:chExt cx="4643998" cy="2453710"/>
          </a:xfrm>
        </p:grpSpPr>
        <p:sp>
          <p:nvSpPr>
            <p:cNvPr id="22" name="Google Shape;315;p29">
              <a:extLst>
                <a:ext uri="{FF2B5EF4-FFF2-40B4-BE49-F238E27FC236}">
                  <a16:creationId xmlns:a16="http://schemas.microsoft.com/office/drawing/2014/main" id="{24760E0F-DD35-439B-A49A-7C8D86F7A30E}"/>
                </a:ext>
              </a:extLst>
            </p:cNvPr>
            <p:cNvSpPr/>
            <p:nvPr/>
          </p:nvSpPr>
          <p:spPr>
            <a:xfrm>
              <a:off x="3598514" y="1043725"/>
              <a:ext cx="3815400" cy="669000"/>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algn="ctr"/>
              <a:r>
                <a:rPr lang="en-US" sz="2800" b="1" i="0" dirty="0">
                  <a:solidFill>
                    <a:schemeClr val="bg1"/>
                  </a:solidFill>
                  <a:effectLst/>
                  <a:latin typeface="Helvetica Neue"/>
                </a:rPr>
                <a:t>Why it matters</a:t>
              </a:r>
              <a:endParaRPr lang="en-US" sz="2800" b="0" i="0" dirty="0">
                <a:solidFill>
                  <a:schemeClr val="bg1"/>
                </a:solidFill>
                <a:effectLst/>
                <a:latin typeface="Helvetica Neue"/>
              </a:endParaRPr>
            </a:p>
          </p:txBody>
        </p:sp>
        <p:sp>
          <p:nvSpPr>
            <p:cNvPr id="23" name="Google Shape;316;p29">
              <a:extLst>
                <a:ext uri="{FF2B5EF4-FFF2-40B4-BE49-F238E27FC236}">
                  <a16:creationId xmlns:a16="http://schemas.microsoft.com/office/drawing/2014/main" id="{56F7CAA6-49C8-47A7-879D-B9D372E886A2}"/>
                </a:ext>
              </a:extLst>
            </p:cNvPr>
            <p:cNvSpPr txBox="1"/>
            <p:nvPr/>
          </p:nvSpPr>
          <p:spPr>
            <a:xfrm>
              <a:off x="2769916" y="2199035"/>
              <a:ext cx="2674163" cy="1298400"/>
            </a:xfrm>
            <a:prstGeom prst="rect">
              <a:avLst/>
            </a:prstGeom>
            <a:noFill/>
            <a:ln>
              <a:noFill/>
            </a:ln>
          </p:spPr>
          <p:txBody>
            <a:bodyPr spcFirstLastPara="1" wrap="square" lIns="91425" tIns="91425" rIns="91425" bIns="91425" anchor="t" anchorCtr="0">
              <a:noAutofit/>
            </a:bodyPr>
            <a:lstStyle/>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1.</a:t>
              </a:r>
              <a:r>
                <a:rPr kumimoji="0" lang="en-US" b="0"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	</a:t>
              </a:r>
              <a:r>
                <a:rPr kumimoji="0" lang="en-US" b="1"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Teamwork motivates unity in the 	workplace</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endParaRPr kumimoji="0" lang="en-US" b="0"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A teamwork environment promotes an atmosphere that fosters friendship and loyalty. These close-knit relationships motivate employees in parallel and align them to work harder, cooperate and be supportive of one another.</a:t>
              </a:r>
              <a:endParaRPr lang="en-US" kern="0" dirty="0">
                <a:solidFill>
                  <a:schemeClr val="bg1"/>
                </a:solidFill>
                <a:latin typeface="Fira Sans Light"/>
                <a:ea typeface="Fira Sans Light"/>
                <a:cs typeface="Fira Sans Light"/>
                <a:sym typeface="Fira Sans Light"/>
              </a:endParaRPr>
            </a:p>
            <a:p>
              <a:pPr>
                <a:lnSpc>
                  <a:spcPct val="115000"/>
                </a:lnSpc>
                <a:buClr>
                  <a:srgbClr val="000000"/>
                </a:buClr>
                <a:defRPr/>
              </a:pPr>
              <a:r>
                <a:rPr kumimoji="0" lang="en-US" b="0"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 </a:t>
              </a:r>
            </a:p>
            <a:p>
              <a:pPr>
                <a:lnSpc>
                  <a:spcPct val="115000"/>
                </a:lnSpc>
                <a:buClr>
                  <a:srgbClr val="000000"/>
                </a:buClr>
                <a:defRPr/>
              </a:pPr>
              <a:endParaRPr kumimoji="0" lang="en-US" b="0"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endParaRPr>
            </a:p>
          </p:txBody>
        </p:sp>
      </p:grpSp>
      <p:pic>
        <p:nvPicPr>
          <p:cNvPr id="3074" name="Picture 2" descr="10 Powerful Benefits of Teamwork in the Workplace">
            <a:extLst>
              <a:ext uri="{FF2B5EF4-FFF2-40B4-BE49-F238E27FC236}">
                <a16:creationId xmlns:a16="http://schemas.microsoft.com/office/drawing/2014/main" id="{B2FC8DFB-129D-4F59-BAC0-03BE2A722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128" y="2736849"/>
            <a:ext cx="5531400" cy="31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7502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6A24A2E-8568-4A4D-9FB7-229846F3781C}"/>
              </a:ext>
            </a:extLst>
          </p:cNvPr>
          <p:cNvSpPr/>
          <p:nvPr/>
        </p:nvSpPr>
        <p:spPr>
          <a:xfrm>
            <a:off x="609601" y="2458986"/>
            <a:ext cx="5486399" cy="3716527"/>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21" name="Google Shape;314;p29">
            <a:extLst>
              <a:ext uri="{FF2B5EF4-FFF2-40B4-BE49-F238E27FC236}">
                <a16:creationId xmlns:a16="http://schemas.microsoft.com/office/drawing/2014/main" id="{47338B88-2062-47D6-B57C-77349A86E261}"/>
              </a:ext>
            </a:extLst>
          </p:cNvPr>
          <p:cNvGrpSpPr/>
          <p:nvPr/>
        </p:nvGrpSpPr>
        <p:grpSpPr>
          <a:xfrm>
            <a:off x="832729" y="1445586"/>
            <a:ext cx="8752801" cy="2453710"/>
            <a:chOff x="2769916" y="1043725"/>
            <a:chExt cx="4643998" cy="2453710"/>
          </a:xfrm>
        </p:grpSpPr>
        <p:sp>
          <p:nvSpPr>
            <p:cNvPr id="22" name="Google Shape;315;p29">
              <a:extLst>
                <a:ext uri="{FF2B5EF4-FFF2-40B4-BE49-F238E27FC236}">
                  <a16:creationId xmlns:a16="http://schemas.microsoft.com/office/drawing/2014/main" id="{24760E0F-DD35-439B-A49A-7C8D86F7A30E}"/>
                </a:ext>
              </a:extLst>
            </p:cNvPr>
            <p:cNvSpPr/>
            <p:nvPr/>
          </p:nvSpPr>
          <p:spPr>
            <a:xfrm>
              <a:off x="3598514" y="1043725"/>
              <a:ext cx="3815400" cy="669000"/>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algn="ctr"/>
              <a:r>
                <a:rPr lang="en-US" sz="2800" b="1" i="0" dirty="0">
                  <a:solidFill>
                    <a:schemeClr val="bg1"/>
                  </a:solidFill>
                  <a:effectLst/>
                  <a:latin typeface="Helvetica Neue"/>
                </a:rPr>
                <a:t>Why it matters</a:t>
              </a:r>
              <a:endParaRPr lang="en-US" sz="2800" b="0" i="0" dirty="0">
                <a:solidFill>
                  <a:schemeClr val="bg1"/>
                </a:solidFill>
                <a:effectLst/>
                <a:latin typeface="Helvetica Neue"/>
              </a:endParaRPr>
            </a:p>
          </p:txBody>
        </p:sp>
        <p:sp>
          <p:nvSpPr>
            <p:cNvPr id="23" name="Google Shape;316;p29">
              <a:extLst>
                <a:ext uri="{FF2B5EF4-FFF2-40B4-BE49-F238E27FC236}">
                  <a16:creationId xmlns:a16="http://schemas.microsoft.com/office/drawing/2014/main" id="{56F7CAA6-49C8-47A7-879D-B9D372E886A2}"/>
                </a:ext>
              </a:extLst>
            </p:cNvPr>
            <p:cNvSpPr txBox="1"/>
            <p:nvPr/>
          </p:nvSpPr>
          <p:spPr>
            <a:xfrm>
              <a:off x="2769916" y="2199035"/>
              <a:ext cx="2674163" cy="1298400"/>
            </a:xfrm>
            <a:prstGeom prst="rect">
              <a:avLst/>
            </a:prstGeom>
            <a:noFill/>
            <a:ln>
              <a:noFill/>
            </a:ln>
          </p:spPr>
          <p:txBody>
            <a:bodyPr spcFirstLastPara="1" wrap="square" lIns="91425" tIns="91425" rIns="91425" bIns="91425" anchor="t" anchorCtr="0">
              <a:noAutofit/>
            </a:bodyPr>
            <a:lstStyle/>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lang="en-US" b="1" kern="0" dirty="0">
                  <a:solidFill>
                    <a:schemeClr val="bg1"/>
                  </a:solidFill>
                  <a:latin typeface="Fira Sans Light"/>
                  <a:ea typeface="Fira Sans Light"/>
                  <a:cs typeface="Fira Sans Light"/>
                  <a:sym typeface="Fira Sans Light"/>
                </a:rPr>
                <a:t>2</a:t>
              </a:r>
              <a:r>
                <a:rPr kumimoji="0" lang="en-US" b="1"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a:t>
              </a:r>
              <a:r>
                <a:rPr kumimoji="0" lang="en-US" b="0"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	</a:t>
              </a:r>
              <a:r>
                <a:rPr kumimoji="0" lang="en-US" b="1"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Teamwork offers differing perspectives 	and feedback</a:t>
              </a: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endParaRPr kumimoji="0" lang="en-US" b="1"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Good teamwork structures provide the organization with a diversity of thought, creativity, perspectives, opportunities, and problem-solving approaches. A proper team environment allows individuals to brainstorm collectively, which in turn increases their success to problem solve and arrive at solutions more efficiently and effectively.</a:t>
              </a:r>
            </a:p>
          </p:txBody>
        </p:sp>
      </p:grpSp>
      <p:pic>
        <p:nvPicPr>
          <p:cNvPr id="4098" name="Picture 2" descr="The Value of Teamwork in the Workplace | Robert Half">
            <a:extLst>
              <a:ext uri="{FF2B5EF4-FFF2-40B4-BE49-F238E27FC236}">
                <a16:creationId xmlns:a16="http://schemas.microsoft.com/office/drawing/2014/main" id="{A7A611A7-4544-4AA5-BF87-FD5EEF001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128" y="2756452"/>
            <a:ext cx="4900947" cy="304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007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6A24A2E-8568-4A4D-9FB7-229846F3781C}"/>
              </a:ext>
            </a:extLst>
          </p:cNvPr>
          <p:cNvSpPr/>
          <p:nvPr/>
        </p:nvSpPr>
        <p:spPr>
          <a:xfrm>
            <a:off x="609601" y="2458986"/>
            <a:ext cx="5486399" cy="3716527"/>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21" name="Google Shape;314;p29">
            <a:extLst>
              <a:ext uri="{FF2B5EF4-FFF2-40B4-BE49-F238E27FC236}">
                <a16:creationId xmlns:a16="http://schemas.microsoft.com/office/drawing/2014/main" id="{47338B88-2062-47D6-B57C-77349A86E261}"/>
              </a:ext>
            </a:extLst>
          </p:cNvPr>
          <p:cNvGrpSpPr/>
          <p:nvPr/>
        </p:nvGrpSpPr>
        <p:grpSpPr>
          <a:xfrm>
            <a:off x="832729" y="1445586"/>
            <a:ext cx="8752801" cy="2453710"/>
            <a:chOff x="2769916" y="1043725"/>
            <a:chExt cx="4643998" cy="2453710"/>
          </a:xfrm>
        </p:grpSpPr>
        <p:sp>
          <p:nvSpPr>
            <p:cNvPr id="22" name="Google Shape;315;p29">
              <a:extLst>
                <a:ext uri="{FF2B5EF4-FFF2-40B4-BE49-F238E27FC236}">
                  <a16:creationId xmlns:a16="http://schemas.microsoft.com/office/drawing/2014/main" id="{24760E0F-DD35-439B-A49A-7C8D86F7A30E}"/>
                </a:ext>
              </a:extLst>
            </p:cNvPr>
            <p:cNvSpPr/>
            <p:nvPr/>
          </p:nvSpPr>
          <p:spPr>
            <a:xfrm>
              <a:off x="3598514" y="1043725"/>
              <a:ext cx="3815400" cy="669000"/>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algn="ctr"/>
              <a:r>
                <a:rPr lang="en-US" sz="2800" b="1" i="0" dirty="0">
                  <a:solidFill>
                    <a:schemeClr val="bg1"/>
                  </a:solidFill>
                  <a:effectLst/>
                  <a:latin typeface="Helvetica Neue"/>
                </a:rPr>
                <a:t>Why it matters</a:t>
              </a:r>
              <a:endParaRPr lang="en-US" sz="2800" b="0" i="0" dirty="0">
                <a:solidFill>
                  <a:schemeClr val="bg1"/>
                </a:solidFill>
                <a:effectLst/>
                <a:latin typeface="Helvetica Neue"/>
              </a:endParaRPr>
            </a:p>
          </p:txBody>
        </p:sp>
        <p:sp>
          <p:nvSpPr>
            <p:cNvPr id="23" name="Google Shape;316;p29">
              <a:extLst>
                <a:ext uri="{FF2B5EF4-FFF2-40B4-BE49-F238E27FC236}">
                  <a16:creationId xmlns:a16="http://schemas.microsoft.com/office/drawing/2014/main" id="{56F7CAA6-49C8-47A7-879D-B9D372E886A2}"/>
                </a:ext>
              </a:extLst>
            </p:cNvPr>
            <p:cNvSpPr txBox="1"/>
            <p:nvPr/>
          </p:nvSpPr>
          <p:spPr>
            <a:xfrm>
              <a:off x="2769916" y="2199035"/>
              <a:ext cx="2674163" cy="1298400"/>
            </a:xfrm>
            <a:prstGeom prst="rect">
              <a:avLst/>
            </a:prstGeom>
            <a:noFill/>
            <a:ln>
              <a:noFill/>
            </a:ln>
          </p:spPr>
          <p:txBody>
            <a:bodyPr spcFirstLastPara="1" wrap="square" lIns="91425" tIns="91425" rIns="91425" bIns="91425" anchor="t" anchorCtr="0">
              <a:noAutofit/>
            </a:bodyPr>
            <a:lstStyle/>
            <a:p>
              <a:pPr marR="0" lvl="0" defTabSz="914400" eaLnBrk="1" fontAlgn="auto" latinLnBrk="0" hangingPunct="1">
                <a:lnSpc>
                  <a:spcPct val="115000"/>
                </a:lnSpc>
                <a:spcBef>
                  <a:spcPts val="0"/>
                </a:spcBef>
                <a:spcAft>
                  <a:spcPts val="0"/>
                </a:spcAft>
                <a:buClr>
                  <a:srgbClr val="000000"/>
                </a:buClr>
                <a:buSzTx/>
                <a:tabLst/>
                <a:defRPr/>
              </a:pPr>
              <a:r>
                <a:rPr kumimoji="0" lang="en-US" b="1"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3.	Teamwork provides improved efficiency 	and productivity</a:t>
              </a:r>
            </a:p>
            <a:p>
              <a:pPr marL="342900" marR="0" lvl="0" indent="-342900" defTabSz="914400" eaLnBrk="1" fontAlgn="auto" latinLnBrk="0" hangingPunct="1">
                <a:lnSpc>
                  <a:spcPct val="115000"/>
                </a:lnSpc>
                <a:spcBef>
                  <a:spcPts val="0"/>
                </a:spcBef>
                <a:spcAft>
                  <a:spcPts val="0"/>
                </a:spcAft>
                <a:buClr>
                  <a:srgbClr val="000000"/>
                </a:buClr>
                <a:buSzTx/>
                <a:buAutoNum type="arabicPeriod" startAt="3"/>
                <a:tabLst/>
                <a:defRPr/>
              </a:pPr>
              <a:endParaRPr kumimoji="0" lang="en-US" b="1"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endParaRPr>
            </a:p>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r>
                <a:rPr kumimoji="0" lang="en-US"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When incorporating teamwork strategies, you become more efficient and productive. This is because it allows the workload to be shared, reducing the pressure on individuals, and ensure tasks are completed within a set time frame. It also allows goals to be more attainable, enhances the optimization of performance, improves job satisfaction and increases work pace.</a:t>
              </a:r>
            </a:p>
          </p:txBody>
        </p:sp>
      </p:grpSp>
      <p:pic>
        <p:nvPicPr>
          <p:cNvPr id="5122" name="Picture 2" descr="10 tips to successful teamwork - Empowering Futures">
            <a:extLst>
              <a:ext uri="{FF2B5EF4-FFF2-40B4-BE49-F238E27FC236}">
                <a16:creationId xmlns:a16="http://schemas.microsoft.com/office/drawing/2014/main" id="{4BB13B22-B358-4B68-9FC2-D8F0484E4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256" y="2676483"/>
            <a:ext cx="5040143" cy="32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2620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6A24A2E-8568-4A4D-9FB7-229846F3781C}"/>
              </a:ext>
            </a:extLst>
          </p:cNvPr>
          <p:cNvSpPr/>
          <p:nvPr/>
        </p:nvSpPr>
        <p:spPr>
          <a:xfrm>
            <a:off x="609601" y="2458986"/>
            <a:ext cx="5486399" cy="3716527"/>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21" name="Google Shape;314;p29">
            <a:extLst>
              <a:ext uri="{FF2B5EF4-FFF2-40B4-BE49-F238E27FC236}">
                <a16:creationId xmlns:a16="http://schemas.microsoft.com/office/drawing/2014/main" id="{47338B88-2062-47D6-B57C-77349A86E261}"/>
              </a:ext>
            </a:extLst>
          </p:cNvPr>
          <p:cNvGrpSpPr/>
          <p:nvPr/>
        </p:nvGrpSpPr>
        <p:grpSpPr>
          <a:xfrm>
            <a:off x="832729" y="1445586"/>
            <a:ext cx="8752801" cy="2453710"/>
            <a:chOff x="2769916" y="1043725"/>
            <a:chExt cx="4643998" cy="2453710"/>
          </a:xfrm>
        </p:grpSpPr>
        <p:sp>
          <p:nvSpPr>
            <p:cNvPr id="22" name="Google Shape;315;p29">
              <a:extLst>
                <a:ext uri="{FF2B5EF4-FFF2-40B4-BE49-F238E27FC236}">
                  <a16:creationId xmlns:a16="http://schemas.microsoft.com/office/drawing/2014/main" id="{24760E0F-DD35-439B-A49A-7C8D86F7A30E}"/>
                </a:ext>
              </a:extLst>
            </p:cNvPr>
            <p:cNvSpPr/>
            <p:nvPr/>
          </p:nvSpPr>
          <p:spPr>
            <a:xfrm>
              <a:off x="3598514" y="1043725"/>
              <a:ext cx="3815400" cy="669000"/>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algn="ctr"/>
              <a:r>
                <a:rPr lang="en-US" sz="2800" b="1" i="0" dirty="0">
                  <a:solidFill>
                    <a:schemeClr val="bg1"/>
                  </a:solidFill>
                  <a:effectLst/>
                  <a:latin typeface="Helvetica Neue"/>
                </a:rPr>
                <a:t>Why it matters</a:t>
              </a:r>
              <a:endParaRPr lang="en-US" sz="2800" b="0" i="0" dirty="0">
                <a:solidFill>
                  <a:schemeClr val="bg1"/>
                </a:solidFill>
                <a:effectLst/>
                <a:latin typeface="Helvetica Neue"/>
              </a:endParaRPr>
            </a:p>
          </p:txBody>
        </p:sp>
        <p:sp>
          <p:nvSpPr>
            <p:cNvPr id="23" name="Google Shape;316;p29">
              <a:extLst>
                <a:ext uri="{FF2B5EF4-FFF2-40B4-BE49-F238E27FC236}">
                  <a16:creationId xmlns:a16="http://schemas.microsoft.com/office/drawing/2014/main" id="{56F7CAA6-49C8-47A7-879D-B9D372E886A2}"/>
                </a:ext>
              </a:extLst>
            </p:cNvPr>
            <p:cNvSpPr txBox="1"/>
            <p:nvPr/>
          </p:nvSpPr>
          <p:spPr>
            <a:xfrm>
              <a:off x="2769916" y="2199035"/>
              <a:ext cx="2674163" cy="1298400"/>
            </a:xfrm>
            <a:prstGeom prst="rect">
              <a:avLst/>
            </a:prstGeom>
            <a:noFill/>
            <a:ln>
              <a:noFill/>
            </a:ln>
          </p:spPr>
          <p:txBody>
            <a:bodyPr spcFirstLastPara="1" wrap="square" lIns="91425" tIns="91425" rIns="91425" bIns="91425" anchor="t" anchorCtr="0">
              <a:noAutofit/>
            </a:bodyPr>
            <a:lstStyle/>
            <a:p>
              <a:pPr marR="0" lvl="0" defTabSz="914400" eaLnBrk="1" fontAlgn="auto" latinLnBrk="0" hangingPunct="1">
                <a:lnSpc>
                  <a:spcPct val="115000"/>
                </a:lnSpc>
                <a:spcBef>
                  <a:spcPts val="0"/>
                </a:spcBef>
                <a:spcAft>
                  <a:spcPts val="0"/>
                </a:spcAft>
                <a:buClr>
                  <a:srgbClr val="000000"/>
                </a:buClr>
                <a:buSzTx/>
                <a:tabLst/>
                <a:defRPr/>
              </a:pPr>
              <a:r>
                <a:rPr kumimoji="0" lang="en-US" b="1"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4.	Teamwork provides great learning 	opportunities</a:t>
              </a:r>
            </a:p>
            <a:p>
              <a:pPr marR="0" lvl="0" defTabSz="914400" eaLnBrk="1" fontAlgn="auto" latinLnBrk="0" hangingPunct="1">
                <a:lnSpc>
                  <a:spcPct val="115000"/>
                </a:lnSpc>
                <a:spcBef>
                  <a:spcPts val="0"/>
                </a:spcBef>
                <a:spcAft>
                  <a:spcPts val="0"/>
                </a:spcAft>
                <a:buClr>
                  <a:srgbClr val="000000"/>
                </a:buClr>
                <a:buSzTx/>
                <a:tabLst/>
                <a:defRPr/>
              </a:pPr>
              <a:endParaRPr kumimoji="0" lang="en-US" b="1"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endParaRPr>
            </a:p>
            <a:p>
              <a:pPr marR="0" lvl="0" defTabSz="914400" eaLnBrk="1" fontAlgn="auto" latinLnBrk="0" hangingPunct="1">
                <a:lnSpc>
                  <a:spcPct val="115000"/>
                </a:lnSpc>
                <a:spcBef>
                  <a:spcPts val="0"/>
                </a:spcBef>
                <a:spcAft>
                  <a:spcPts val="0"/>
                </a:spcAft>
                <a:buClr>
                  <a:srgbClr val="000000"/>
                </a:buClr>
                <a:buSzTx/>
                <a:tabLst/>
                <a:defRPr/>
              </a:pPr>
              <a:r>
                <a:rPr kumimoji="0" lang="en-US"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Working in a team enables us to learn from one another’s mistakes. You are able to avoid future errors, gain insight from differing perspectives, and learn new concepts from more experienced colleagues.</a:t>
              </a:r>
            </a:p>
          </p:txBody>
        </p:sp>
      </p:grpSp>
      <p:pic>
        <p:nvPicPr>
          <p:cNvPr id="6146" name="Picture 2" descr="Crucial Component in Classroom Education | Teamwork - The Knowledge Review">
            <a:extLst>
              <a:ext uri="{FF2B5EF4-FFF2-40B4-BE49-F238E27FC236}">
                <a16:creationId xmlns:a16="http://schemas.microsoft.com/office/drawing/2014/main" id="{077A1A2C-A750-44C0-B505-1935AEF19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7467" y="2809461"/>
            <a:ext cx="5402218" cy="3012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47425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6A24A2E-8568-4A4D-9FB7-229846F3781C}"/>
              </a:ext>
            </a:extLst>
          </p:cNvPr>
          <p:cNvSpPr/>
          <p:nvPr/>
        </p:nvSpPr>
        <p:spPr>
          <a:xfrm>
            <a:off x="609601" y="2458986"/>
            <a:ext cx="5486399" cy="3716527"/>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21" name="Google Shape;314;p29">
            <a:extLst>
              <a:ext uri="{FF2B5EF4-FFF2-40B4-BE49-F238E27FC236}">
                <a16:creationId xmlns:a16="http://schemas.microsoft.com/office/drawing/2014/main" id="{47338B88-2062-47D6-B57C-77349A86E261}"/>
              </a:ext>
            </a:extLst>
          </p:cNvPr>
          <p:cNvGrpSpPr/>
          <p:nvPr/>
        </p:nvGrpSpPr>
        <p:grpSpPr>
          <a:xfrm>
            <a:off x="832729" y="1445586"/>
            <a:ext cx="8752801" cy="2453710"/>
            <a:chOff x="2769916" y="1043725"/>
            <a:chExt cx="4643998" cy="2453710"/>
          </a:xfrm>
        </p:grpSpPr>
        <p:sp>
          <p:nvSpPr>
            <p:cNvPr id="22" name="Google Shape;315;p29">
              <a:extLst>
                <a:ext uri="{FF2B5EF4-FFF2-40B4-BE49-F238E27FC236}">
                  <a16:creationId xmlns:a16="http://schemas.microsoft.com/office/drawing/2014/main" id="{24760E0F-DD35-439B-A49A-7C8D86F7A30E}"/>
                </a:ext>
              </a:extLst>
            </p:cNvPr>
            <p:cNvSpPr/>
            <p:nvPr/>
          </p:nvSpPr>
          <p:spPr>
            <a:xfrm>
              <a:off x="3598514" y="1043725"/>
              <a:ext cx="3815400" cy="669000"/>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algn="ctr"/>
              <a:r>
                <a:rPr lang="en-US" sz="2800" b="1" i="0" dirty="0">
                  <a:solidFill>
                    <a:schemeClr val="bg1"/>
                  </a:solidFill>
                  <a:effectLst/>
                  <a:latin typeface="Helvetica Neue"/>
                </a:rPr>
                <a:t>Why it matters</a:t>
              </a:r>
              <a:endParaRPr lang="en-US" sz="2800" b="0" i="0" dirty="0">
                <a:solidFill>
                  <a:schemeClr val="bg1"/>
                </a:solidFill>
                <a:effectLst/>
                <a:latin typeface="Helvetica Neue"/>
              </a:endParaRPr>
            </a:p>
          </p:txBody>
        </p:sp>
        <p:sp>
          <p:nvSpPr>
            <p:cNvPr id="23" name="Google Shape;316;p29">
              <a:extLst>
                <a:ext uri="{FF2B5EF4-FFF2-40B4-BE49-F238E27FC236}">
                  <a16:creationId xmlns:a16="http://schemas.microsoft.com/office/drawing/2014/main" id="{56F7CAA6-49C8-47A7-879D-B9D372E886A2}"/>
                </a:ext>
              </a:extLst>
            </p:cNvPr>
            <p:cNvSpPr txBox="1"/>
            <p:nvPr/>
          </p:nvSpPr>
          <p:spPr>
            <a:xfrm>
              <a:off x="2769916" y="2199035"/>
              <a:ext cx="2674163" cy="1298400"/>
            </a:xfrm>
            <a:prstGeom prst="rect">
              <a:avLst/>
            </a:prstGeom>
            <a:noFill/>
            <a:ln>
              <a:noFill/>
            </a:ln>
          </p:spPr>
          <p:txBody>
            <a:bodyPr spcFirstLastPara="1" wrap="square" lIns="91425" tIns="91425" rIns="91425" bIns="91425" anchor="t" anchorCtr="0">
              <a:noAutofit/>
            </a:bodyPr>
            <a:lstStyle/>
            <a:p>
              <a:pPr marR="0" lvl="0" defTabSz="914400" eaLnBrk="1" fontAlgn="auto" latinLnBrk="0" hangingPunct="1">
                <a:lnSpc>
                  <a:spcPct val="115000"/>
                </a:lnSpc>
                <a:spcBef>
                  <a:spcPts val="0"/>
                </a:spcBef>
                <a:spcAft>
                  <a:spcPts val="0"/>
                </a:spcAft>
                <a:buClr>
                  <a:srgbClr val="000000"/>
                </a:buClr>
                <a:buSzTx/>
                <a:tabLst/>
                <a:defRPr/>
              </a:pPr>
              <a:r>
                <a:rPr lang="en-US" b="1" kern="0" dirty="0">
                  <a:solidFill>
                    <a:schemeClr val="bg1"/>
                  </a:solidFill>
                  <a:latin typeface="Fira Sans Light"/>
                  <a:ea typeface="Fira Sans Light"/>
                  <a:cs typeface="Fira Sans Light"/>
                  <a:sym typeface="Fira Sans Light"/>
                </a:rPr>
                <a:t>5.	T</a:t>
              </a:r>
              <a:r>
                <a:rPr kumimoji="0" lang="en-US" b="1" i="0" u="none" strike="noStrike" kern="0" cap="none" spc="0" normalizeH="0" baseline="0" noProof="0" dirty="0" err="1">
                  <a:ln>
                    <a:noFill/>
                  </a:ln>
                  <a:solidFill>
                    <a:schemeClr val="bg1"/>
                  </a:solidFill>
                  <a:effectLst/>
                  <a:uLnTx/>
                  <a:uFillTx/>
                  <a:latin typeface="Fira Sans Light"/>
                  <a:ea typeface="Fira Sans Light"/>
                  <a:cs typeface="Fira Sans Light"/>
                  <a:sym typeface="Fira Sans Light"/>
                </a:rPr>
                <a:t>eamwork</a:t>
              </a:r>
              <a:r>
                <a:rPr kumimoji="0" lang="en-US" b="1"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 promotes workplace synergy</a:t>
              </a:r>
            </a:p>
            <a:p>
              <a:pPr marR="0" lvl="0" defTabSz="914400" eaLnBrk="1" fontAlgn="auto" latinLnBrk="0" hangingPunct="1">
                <a:lnSpc>
                  <a:spcPct val="115000"/>
                </a:lnSpc>
                <a:spcBef>
                  <a:spcPts val="0"/>
                </a:spcBef>
                <a:spcAft>
                  <a:spcPts val="0"/>
                </a:spcAft>
                <a:buClr>
                  <a:srgbClr val="000000"/>
                </a:buClr>
                <a:buSzTx/>
                <a:tabLst/>
                <a:defRPr/>
              </a:pPr>
              <a:endParaRPr kumimoji="0" lang="en-US" b="1"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endParaRPr>
            </a:p>
            <a:p>
              <a:pPr marR="0" lvl="0" defTabSz="914400" eaLnBrk="1" fontAlgn="auto" latinLnBrk="0" hangingPunct="1">
                <a:lnSpc>
                  <a:spcPct val="115000"/>
                </a:lnSpc>
                <a:spcBef>
                  <a:spcPts val="0"/>
                </a:spcBef>
                <a:spcAft>
                  <a:spcPts val="0"/>
                </a:spcAft>
                <a:buClr>
                  <a:srgbClr val="000000"/>
                </a:buClr>
                <a:buSzTx/>
                <a:tabLst/>
                <a:defRPr/>
              </a:pPr>
              <a:r>
                <a:rPr kumimoji="0" lang="en-US"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rPr>
                <a:t>Mutual support shared goals, cooperation and encouragement provide workplace synergy. With this, team members are able to feel a greater sense of accomplishment, are collectively responsible for outcomes achieved and feed individuals with the incentive to perform at higher levels.</a:t>
              </a:r>
            </a:p>
          </p:txBody>
        </p:sp>
      </p:grpSp>
      <p:pic>
        <p:nvPicPr>
          <p:cNvPr id="7170" name="Picture 2" descr="5 Benefits of Teamwork in the Workplace - TOP CFOS">
            <a:extLst>
              <a:ext uri="{FF2B5EF4-FFF2-40B4-BE49-F238E27FC236}">
                <a16:creationId xmlns:a16="http://schemas.microsoft.com/office/drawing/2014/main" id="{1EDE370B-6E04-4F4A-9178-2F90DCA7D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128" y="2600896"/>
            <a:ext cx="5400302" cy="358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62502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6A24A2E-8568-4A4D-9FB7-229846F3781C}"/>
              </a:ext>
            </a:extLst>
          </p:cNvPr>
          <p:cNvSpPr/>
          <p:nvPr/>
        </p:nvSpPr>
        <p:spPr>
          <a:xfrm>
            <a:off x="609601" y="2458986"/>
            <a:ext cx="5486399" cy="3716527"/>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nvGrpSpPr>
          <p:cNvPr id="21" name="Google Shape;314;p29">
            <a:extLst>
              <a:ext uri="{FF2B5EF4-FFF2-40B4-BE49-F238E27FC236}">
                <a16:creationId xmlns:a16="http://schemas.microsoft.com/office/drawing/2014/main" id="{47338B88-2062-47D6-B57C-77349A86E261}"/>
              </a:ext>
            </a:extLst>
          </p:cNvPr>
          <p:cNvGrpSpPr/>
          <p:nvPr/>
        </p:nvGrpSpPr>
        <p:grpSpPr>
          <a:xfrm>
            <a:off x="832729" y="1445586"/>
            <a:ext cx="8858819" cy="2453710"/>
            <a:chOff x="2769916" y="1043725"/>
            <a:chExt cx="4700248" cy="2453710"/>
          </a:xfrm>
        </p:grpSpPr>
        <p:sp>
          <p:nvSpPr>
            <p:cNvPr id="22" name="Google Shape;315;p29">
              <a:extLst>
                <a:ext uri="{FF2B5EF4-FFF2-40B4-BE49-F238E27FC236}">
                  <a16:creationId xmlns:a16="http://schemas.microsoft.com/office/drawing/2014/main" id="{24760E0F-DD35-439B-A49A-7C8D86F7A30E}"/>
                </a:ext>
              </a:extLst>
            </p:cNvPr>
            <p:cNvSpPr/>
            <p:nvPr/>
          </p:nvSpPr>
          <p:spPr>
            <a:xfrm>
              <a:off x="3654764" y="1043725"/>
              <a:ext cx="3815400" cy="669000"/>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FFFFFF"/>
                  </a:solidFill>
                  <a:effectLst/>
                  <a:uLnTx/>
                  <a:uFillTx/>
                  <a:latin typeface="Fira Sans SemiBold"/>
                  <a:ea typeface="Fira Sans SemiBold"/>
                  <a:cs typeface="Fira Sans SemiBold"/>
                  <a:sym typeface="Fira Sans SemiBold"/>
                </a:rPr>
                <a:t>Top Tips for Effective Teamwork</a:t>
              </a:r>
            </a:p>
          </p:txBody>
        </p:sp>
        <p:sp>
          <p:nvSpPr>
            <p:cNvPr id="23" name="Google Shape;316;p29">
              <a:extLst>
                <a:ext uri="{FF2B5EF4-FFF2-40B4-BE49-F238E27FC236}">
                  <a16:creationId xmlns:a16="http://schemas.microsoft.com/office/drawing/2014/main" id="{56F7CAA6-49C8-47A7-879D-B9D372E886A2}"/>
                </a:ext>
              </a:extLst>
            </p:cNvPr>
            <p:cNvSpPr txBox="1"/>
            <p:nvPr/>
          </p:nvSpPr>
          <p:spPr>
            <a:xfrm>
              <a:off x="2769916" y="2199035"/>
              <a:ext cx="2674163" cy="1298400"/>
            </a:xfrm>
            <a:prstGeom prst="rect">
              <a:avLst/>
            </a:prstGeom>
            <a:noFill/>
            <a:ln>
              <a:noFill/>
            </a:ln>
          </p:spPr>
          <p:txBody>
            <a:bodyPr spcFirstLastPara="1" wrap="square" lIns="91425" tIns="91425" rIns="91425" bIns="91425" anchor="t" anchorCtr="0">
              <a:noAutofit/>
            </a:bodyPr>
            <a:lstStyle/>
            <a:p>
              <a:pPr marL="0" marR="0" lvl="0" indent="0" defTabSz="914400" eaLnBrk="1" fontAlgn="auto" latinLnBrk="0" hangingPunct="1">
                <a:lnSpc>
                  <a:spcPct val="115000"/>
                </a:lnSpc>
                <a:spcBef>
                  <a:spcPts val="0"/>
                </a:spcBef>
                <a:spcAft>
                  <a:spcPts val="0"/>
                </a:spcAft>
                <a:buClr>
                  <a:srgbClr val="000000"/>
                </a:buClr>
                <a:buSzTx/>
                <a:buFont typeface="Arial"/>
                <a:buNone/>
                <a:tabLst/>
                <a:defRPr/>
              </a:pPr>
              <a:endParaRPr kumimoji="0" lang="en-US" b="0" i="0" u="none" strike="noStrike" kern="0" cap="none" spc="0" normalizeH="0" baseline="0" noProof="0" dirty="0">
                <a:ln>
                  <a:noFill/>
                </a:ln>
                <a:solidFill>
                  <a:schemeClr val="bg1"/>
                </a:solidFill>
                <a:effectLst/>
                <a:uLnTx/>
                <a:uFillTx/>
                <a:latin typeface="Fira Sans Light"/>
                <a:ea typeface="Fira Sans Light"/>
                <a:cs typeface="Fira Sans Light"/>
                <a:sym typeface="Fira Sans Light"/>
              </a:endParaRPr>
            </a:p>
          </p:txBody>
        </p:sp>
      </p:grpSp>
      <p:pic>
        <p:nvPicPr>
          <p:cNvPr id="8194" name="Picture 2" descr="The Foundations of Teamwork » Community | GovLoop">
            <a:extLst>
              <a:ext uri="{FF2B5EF4-FFF2-40B4-BE49-F238E27FC236}">
                <a16:creationId xmlns:a16="http://schemas.microsoft.com/office/drawing/2014/main" id="{BD833F31-517E-476C-A0FD-13272C0C8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317" y="2458986"/>
            <a:ext cx="5139082" cy="38021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6F37C77-4ED9-4116-965F-E0462942B481}"/>
              </a:ext>
            </a:extLst>
          </p:cNvPr>
          <p:cNvSpPr txBox="1"/>
          <p:nvPr/>
        </p:nvSpPr>
        <p:spPr>
          <a:xfrm>
            <a:off x="807605" y="2709741"/>
            <a:ext cx="6096000" cy="3693319"/>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Clarify roles, responsibilities and accountabilities</a:t>
            </a:r>
          </a:p>
          <a:p>
            <a:pPr marL="285750" indent="-285750" algn="l">
              <a:buFont typeface="Arial" panose="020B0604020202020204" pitchFamily="34" charset="0"/>
              <a:buChar char="•"/>
            </a:pPr>
            <a:r>
              <a:rPr lang="en-US" dirty="0">
                <a:solidFill>
                  <a:schemeClr val="bg1"/>
                </a:solidFill>
              </a:rPr>
              <a:t>Set clear goals</a:t>
            </a:r>
          </a:p>
          <a:p>
            <a:pPr marL="285750" indent="-285750" algn="l">
              <a:buFont typeface="Arial" panose="020B0604020202020204" pitchFamily="34" charset="0"/>
              <a:buChar char="•"/>
            </a:pPr>
            <a:r>
              <a:rPr lang="en-US" dirty="0">
                <a:solidFill>
                  <a:schemeClr val="bg1"/>
                </a:solidFill>
              </a:rPr>
              <a:t>Communicate with each other</a:t>
            </a:r>
          </a:p>
          <a:p>
            <a:pPr marL="285750" indent="-285750" algn="l">
              <a:buFont typeface="Arial" panose="020B0604020202020204" pitchFamily="34" charset="0"/>
              <a:buChar char="•"/>
            </a:pPr>
            <a:r>
              <a:rPr lang="en-US" dirty="0">
                <a:solidFill>
                  <a:schemeClr val="bg1"/>
                </a:solidFill>
              </a:rPr>
              <a:t>Make decisions together</a:t>
            </a:r>
          </a:p>
          <a:p>
            <a:pPr marL="285750" indent="-285750" algn="l">
              <a:buFont typeface="Arial" panose="020B0604020202020204" pitchFamily="34" charset="0"/>
              <a:buChar char="•"/>
            </a:pPr>
            <a:r>
              <a:rPr lang="en-US" dirty="0">
                <a:solidFill>
                  <a:schemeClr val="bg1"/>
                </a:solidFill>
              </a:rPr>
              <a:t>Build trust and get to know each other better</a:t>
            </a:r>
          </a:p>
          <a:p>
            <a:pPr marL="285750" indent="-285750" algn="l">
              <a:buFont typeface="Arial" panose="020B0604020202020204" pitchFamily="34" charset="0"/>
              <a:buChar char="•"/>
            </a:pPr>
            <a:r>
              <a:rPr lang="en-US" dirty="0">
                <a:solidFill>
                  <a:schemeClr val="bg1"/>
                </a:solidFill>
              </a:rPr>
              <a:t>Celebrate differences/diversity</a:t>
            </a:r>
          </a:p>
          <a:p>
            <a:pPr marL="285750" indent="-285750" algn="l">
              <a:buFont typeface="Arial" panose="020B0604020202020204" pitchFamily="34" charset="0"/>
              <a:buChar char="•"/>
            </a:pPr>
            <a:r>
              <a:rPr lang="en-US" dirty="0">
                <a:solidFill>
                  <a:schemeClr val="bg1"/>
                </a:solidFill>
              </a:rPr>
              <a:t>Examine and improve teamwork processes and </a:t>
            </a:r>
          </a:p>
          <a:p>
            <a:pPr algn="l"/>
            <a:r>
              <a:rPr lang="en-US" dirty="0">
                <a:solidFill>
                  <a:schemeClr val="bg1"/>
                </a:solidFill>
              </a:rPr>
              <a:t>     practices</a:t>
            </a:r>
          </a:p>
          <a:p>
            <a:pPr algn="l"/>
            <a:endParaRPr lang="en-US" dirty="0">
              <a:solidFill>
                <a:schemeClr val="bg1"/>
              </a:solidFill>
            </a:endParaRPr>
          </a:p>
          <a:p>
            <a:pPr algn="l"/>
            <a:endParaRPr lang="en-US" dirty="0">
              <a:solidFill>
                <a:schemeClr val="bg1"/>
              </a:solidFill>
            </a:endParaRPr>
          </a:p>
          <a:p>
            <a:pPr algn="l"/>
            <a:endParaRPr lang="en-US" dirty="0">
              <a:solidFill>
                <a:schemeClr val="bg1"/>
              </a:solidFill>
            </a:endParaRPr>
          </a:p>
          <a:p>
            <a:pPr algn="l"/>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2661870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descr="State of Employee Engagement in 2019: 4 Key Points">
            <a:extLst>
              <a:ext uri="{FF2B5EF4-FFF2-40B4-BE49-F238E27FC236}">
                <a16:creationId xmlns:a16="http://schemas.microsoft.com/office/drawing/2014/main" id="{9292460F-374E-4C1E-B0AD-6FEED2CEE722}"/>
              </a:ext>
            </a:extLst>
          </p:cNvPr>
          <p:cNvSpPr>
            <a:spLocks noChangeAspect="1" noChangeArrowheads="1"/>
          </p:cNvSpPr>
          <p:nvPr/>
        </p:nvSpPr>
        <p:spPr bwMode="auto">
          <a:xfrm>
            <a:off x="5493027" y="32500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22" name="Google Shape;315;p29">
            <a:extLst>
              <a:ext uri="{FF2B5EF4-FFF2-40B4-BE49-F238E27FC236}">
                <a16:creationId xmlns:a16="http://schemas.microsoft.com/office/drawing/2014/main" id="{24760E0F-DD35-439B-A49A-7C8D86F7A30E}"/>
              </a:ext>
            </a:extLst>
          </p:cNvPr>
          <p:cNvSpPr/>
          <p:nvPr/>
        </p:nvSpPr>
        <p:spPr>
          <a:xfrm>
            <a:off x="2500451" y="1445586"/>
            <a:ext cx="7191097" cy="669000"/>
          </a:xfrm>
          <a:prstGeom prst="homePlate">
            <a:avLst>
              <a:gd name="adj" fmla="val 50000"/>
            </a:avLst>
          </a:prstGeom>
          <a:solidFill>
            <a:srgbClr val="FF703B"/>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FFFFFF"/>
                </a:solidFill>
                <a:effectLst/>
                <a:uLnTx/>
                <a:uFillTx/>
                <a:latin typeface="Fira Sans SemiBold"/>
                <a:ea typeface="Fira Sans SemiBold"/>
                <a:cs typeface="Fira Sans SemiBold"/>
                <a:sym typeface="Fira Sans SemiBold"/>
              </a:rPr>
              <a:t>Source</a:t>
            </a:r>
            <a:endParaRPr kumimoji="0" sz="2800" i="1" u="none" strike="noStrike" kern="0" cap="none" spc="0" normalizeH="0" baseline="0" noProof="0" dirty="0">
              <a:ln>
                <a:noFill/>
              </a:ln>
              <a:solidFill>
                <a:schemeClr val="bg1"/>
              </a:solidFill>
              <a:effectLst/>
              <a:uLnTx/>
              <a:uFillTx/>
              <a:latin typeface="Fira Sans SemiBold"/>
              <a:ea typeface="Fira Sans SemiBold"/>
              <a:cs typeface="Fira Sans SemiBold"/>
              <a:sym typeface="Fira Sans SemiBold"/>
            </a:endParaRPr>
          </a:p>
        </p:txBody>
      </p:sp>
      <p:sp>
        <p:nvSpPr>
          <p:cNvPr id="9" name="TextBox 8">
            <a:extLst>
              <a:ext uri="{FF2B5EF4-FFF2-40B4-BE49-F238E27FC236}">
                <a16:creationId xmlns:a16="http://schemas.microsoft.com/office/drawing/2014/main" id="{DA62881D-1B24-43C6-8DCB-9CCE49D9B453}"/>
              </a:ext>
            </a:extLst>
          </p:cNvPr>
          <p:cNvSpPr txBox="1"/>
          <p:nvPr/>
        </p:nvSpPr>
        <p:spPr>
          <a:xfrm>
            <a:off x="2500451" y="2525333"/>
            <a:ext cx="8163338" cy="1754326"/>
          </a:xfrm>
          <a:prstGeom prst="rect">
            <a:avLst/>
          </a:prstGeom>
          <a:noFill/>
        </p:spPr>
        <p:txBody>
          <a:bodyPr wrap="square">
            <a:spAutoFit/>
          </a:bodyPr>
          <a:lstStyle/>
          <a:p>
            <a:pPr marL="285750" indent="-285750">
              <a:buFont typeface="Arial" panose="020B0604020202020204" pitchFamily="34" charset="0"/>
              <a:buChar char="•"/>
            </a:pPr>
            <a:r>
              <a:rPr lang="en-US" dirty="0">
                <a:hlinkClick r:id="rId2"/>
              </a:rPr>
              <a:t>https://www.upliftevents.com.au/blog/top-tips-effective-teamwork</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https://en.wikipedia.org/wiki/Teamwork</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https://www.potential.com/articles/5-important-reasons-why-teamwork-matters/</a:t>
            </a:r>
            <a:endParaRPr lang="en-US" dirty="0"/>
          </a:p>
          <a:p>
            <a:endParaRPr lang="en-US" dirty="0"/>
          </a:p>
        </p:txBody>
      </p:sp>
    </p:spTree>
    <p:extLst>
      <p:ext uri="{BB962C8B-B14F-4D97-AF65-F5344CB8AC3E}">
        <p14:creationId xmlns:p14="http://schemas.microsoft.com/office/powerpoint/2010/main" val="57037956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436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Fira Sans Light</vt:lpstr>
      <vt:lpstr>Fira Sans SemiBold</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Godfrey  Egbuokporo</dc:creator>
  <cp:lastModifiedBy>hrdesk</cp:lastModifiedBy>
  <cp:revision>10</cp:revision>
  <dcterms:created xsi:type="dcterms:W3CDTF">2020-08-14T09:53:12Z</dcterms:created>
  <dcterms:modified xsi:type="dcterms:W3CDTF">2020-10-07T16:49:03Z</dcterms:modified>
</cp:coreProperties>
</file>