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4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1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9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8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9C75-545F-49BE-E470-8BB1E847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2724282"/>
            <a:ext cx="3528060" cy="3333618"/>
          </a:xfrm>
        </p:spPr>
        <p:txBody>
          <a:bodyPr anchor="b">
            <a:normAutofit/>
          </a:bodyPr>
          <a:lstStyle/>
          <a:p>
            <a:r>
              <a:rPr lang="es-AR" sz="3600"/>
              <a:t>League </a:t>
            </a:r>
            <a:br>
              <a:rPr lang="es-AR" sz="3600"/>
            </a:br>
            <a:r>
              <a:rPr lang="es-AR" sz="3600"/>
              <a:t>of </a:t>
            </a:r>
            <a:br>
              <a:rPr lang="es-AR" sz="3600"/>
            </a:br>
            <a:r>
              <a:rPr lang="es-AR" sz="3600"/>
              <a:t>Legends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F9CD2-18B8-87AD-1F8F-1FF5BF039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7" y="952505"/>
            <a:ext cx="3509513" cy="1676390"/>
          </a:xfrm>
        </p:spPr>
        <p:txBody>
          <a:bodyPr anchor="t">
            <a:normAutofit/>
          </a:bodyPr>
          <a:lstStyle/>
          <a:p>
            <a:r>
              <a:rPr lang="es-AR"/>
              <a:t>Predicciones de partidas en función a datos estáticos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close-up of a network&#10;&#10;Description automatically generated">
            <a:extLst>
              <a:ext uri="{FF2B5EF4-FFF2-40B4-BE49-F238E27FC236}">
                <a16:creationId xmlns:a16="http://schemas.microsoft.com/office/drawing/2014/main" id="{ADBE7442-6424-C929-9CEB-AB31A8B35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4625342" y="1558040"/>
            <a:ext cx="6923191" cy="389432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5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605D-0D7D-24CA-9CFE-2979710B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0B17-DFB8-6064-FB4E-02DB5481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La ventaja en </a:t>
            </a:r>
            <a:r>
              <a:rPr lang="es-AR" b="1" dirty="0"/>
              <a:t>oro</a:t>
            </a:r>
            <a:r>
              <a:rPr lang="es-AR" dirty="0"/>
              <a:t> y </a:t>
            </a:r>
            <a:r>
              <a:rPr lang="es-AR" b="1" dirty="0"/>
              <a:t>experiencia / nivel</a:t>
            </a:r>
            <a:r>
              <a:rPr lang="es-AR" dirty="0"/>
              <a:t> al minuto 10 de la partida parecen ser </a:t>
            </a:r>
            <a:r>
              <a:rPr lang="es-AR" b="1" dirty="0"/>
              <a:t>factores clave </a:t>
            </a:r>
            <a:r>
              <a:rPr lang="es-AR" dirty="0"/>
              <a:t>en la definición de la misma. Al juzgar por los sesgos en histogramas, la experiencia parece tener mayor peso. </a:t>
            </a:r>
          </a:p>
          <a:p>
            <a:r>
              <a:rPr lang="en-US" dirty="0"/>
              <a:t>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oro</a:t>
            </a:r>
            <a:r>
              <a:rPr lang="en-US" dirty="0"/>
              <a:t> </a:t>
            </a:r>
            <a:r>
              <a:rPr lang="en-US" dirty="0" err="1"/>
              <a:t>invertido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 err="1"/>
              <a:t>visión</a:t>
            </a:r>
            <a:r>
              <a:rPr lang="en-US" dirty="0"/>
              <a:t>, y la </a:t>
            </a:r>
            <a:r>
              <a:rPr lang="en-US" b="1" dirty="0"/>
              <a:t>performance de un </a:t>
            </a:r>
            <a:r>
              <a:rPr lang="en-US" b="1" dirty="0" err="1"/>
              <a:t>jugador</a:t>
            </a:r>
            <a:r>
              <a:rPr lang="en-US" b="1" dirty="0"/>
              <a:t> </a:t>
            </a:r>
            <a:r>
              <a:rPr lang="en-US" dirty="0"/>
              <a:t>“de </a:t>
            </a:r>
            <a:r>
              <a:rPr lang="en-US" dirty="0" err="1"/>
              <a:t>toda</a:t>
            </a:r>
            <a:r>
              <a:rPr lang="en-US" dirty="0"/>
              <a:t> la cancha” </a:t>
            </a:r>
            <a:r>
              <a:rPr lang="en-US" b="1" dirty="0"/>
              <a:t>no </a:t>
            </a:r>
            <a:r>
              <a:rPr lang="en-US" b="1" dirty="0" err="1"/>
              <a:t>parecen</a:t>
            </a:r>
            <a:r>
              <a:rPr lang="en-US" b="1" dirty="0"/>
              <a:t> </a:t>
            </a:r>
            <a:r>
              <a:rPr lang="en-US" b="1" dirty="0" err="1"/>
              <a:t>tener</a:t>
            </a:r>
            <a:r>
              <a:rPr lang="en-US" b="1" dirty="0"/>
              <a:t> un </a:t>
            </a:r>
            <a:r>
              <a:rPr lang="en-US" b="1" dirty="0" err="1"/>
              <a:t>impacto</a:t>
            </a:r>
            <a:r>
              <a:rPr lang="en-US" b="1" dirty="0"/>
              <a:t> </a:t>
            </a:r>
            <a:r>
              <a:rPr lang="es-AR" b="1" dirty="0"/>
              <a:t>significativo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probabilidades</a:t>
            </a:r>
            <a:r>
              <a:rPr lang="en-US" dirty="0"/>
              <a:t> de </a:t>
            </a:r>
            <a:r>
              <a:rPr lang="en-US" dirty="0" err="1"/>
              <a:t>victoria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impacto</a:t>
            </a:r>
            <a:r>
              <a:rPr lang="en-US" dirty="0"/>
              <a:t> de la First Blood </a:t>
            </a:r>
            <a:r>
              <a:rPr lang="en-US" dirty="0" err="1"/>
              <a:t>parecería</a:t>
            </a:r>
            <a:r>
              <a:rPr lang="en-US" dirty="0"/>
              <a:t> ser </a:t>
            </a:r>
            <a:r>
              <a:rPr lang="en-US" dirty="0" err="1"/>
              <a:t>menor</a:t>
            </a:r>
            <a:r>
              <a:rPr lang="en-US" dirty="0"/>
              <a:t> al que </a:t>
            </a:r>
            <a:r>
              <a:rPr lang="en-US" dirty="0" err="1"/>
              <a:t>popularmente</a:t>
            </a:r>
            <a:r>
              <a:rPr lang="en-US" dirty="0"/>
              <a:t> se le </a:t>
            </a:r>
            <a:r>
              <a:rPr lang="en-US" dirty="0" err="1"/>
              <a:t>atribuye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observan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partidas</a:t>
            </a:r>
            <a:r>
              <a:rPr lang="en-US" dirty="0"/>
              <a:t> con </a:t>
            </a:r>
            <a:r>
              <a:rPr lang="en-US" dirty="0" err="1"/>
              <a:t>claras</a:t>
            </a:r>
            <a:r>
              <a:rPr lang="en-US" dirty="0"/>
              <a:t> </a:t>
            </a:r>
            <a:r>
              <a:rPr lang="en-US" dirty="0" err="1"/>
              <a:t>ventajas</a:t>
            </a:r>
            <a:r>
              <a:rPr lang="en-US" dirty="0"/>
              <a:t> al </a:t>
            </a:r>
            <a:r>
              <a:rPr lang="en-US" dirty="0" err="1"/>
              <a:t>minuto</a:t>
            </a:r>
            <a:r>
              <a:rPr lang="en-US" dirty="0"/>
              <a:t> 10 que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remontadas</a:t>
            </a:r>
            <a:r>
              <a:rPr lang="en-US" dirty="0"/>
              <a:t>, lo que </a:t>
            </a:r>
            <a:r>
              <a:rPr lang="es-AR" dirty="0"/>
              <a:t>atestigua</a:t>
            </a:r>
            <a:r>
              <a:rPr lang="en-US" dirty="0"/>
              <a:t> la </a:t>
            </a:r>
            <a:r>
              <a:rPr lang="en-US" dirty="0" err="1"/>
              <a:t>volatilidad</a:t>
            </a:r>
            <a:r>
              <a:rPr lang="en-US" dirty="0"/>
              <a:t> del </a:t>
            </a:r>
            <a:r>
              <a:rPr lang="en-US" dirty="0" err="1"/>
              <a:t>juego</a:t>
            </a:r>
            <a:r>
              <a:rPr lang="en-US" dirty="0"/>
              <a:t>.</a:t>
            </a:r>
          </a:p>
          <a:p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 no </a:t>
            </a:r>
            <a:r>
              <a:rPr lang="en-US" dirty="0" err="1"/>
              <a:t>tenidos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para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 item, </a:t>
            </a:r>
            <a:r>
              <a:rPr lang="en-US" dirty="0" err="1"/>
              <a:t>particularmente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B89A-B831-E17C-E59B-9592FA65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se propone estudiar?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F33D-A198-530E-8A0E-2BFAA06D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League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Legends</a:t>
            </a:r>
            <a:r>
              <a:rPr lang="es-AR" dirty="0"/>
              <a:t> (</a:t>
            </a:r>
            <a:r>
              <a:rPr lang="es-AR" dirty="0" err="1"/>
              <a:t>LoL</a:t>
            </a:r>
            <a:r>
              <a:rPr lang="es-AR" dirty="0"/>
              <a:t>) es un exitoso juego 5vs5  de estrategia online, y buscaremos predecir el resultado de una partida en función al estado de la misma luego de transcurridos 10 minutos de juego. Las partidas suelen durar entre 30 y 50 minutos, y los resultados son altamente volátiles. </a:t>
            </a:r>
          </a:p>
          <a:p>
            <a:r>
              <a:rPr lang="es-AR" dirty="0"/>
              <a:t>Buscamos una respuesta tanto por hedonismo, como para obtener una ventaja si uno apuesta al resultado de partidas, o para ayudar al balance del juego entendiendo si hay variables con un impacto desmedido en el resultado final de la partida.</a:t>
            </a:r>
          </a:p>
          <a:p>
            <a:r>
              <a:rPr lang="en-US" dirty="0" err="1"/>
              <a:t>Esperamos</a:t>
            </a:r>
            <a:r>
              <a:rPr lang="en-US" dirty="0"/>
              <a:t> con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captar</a:t>
            </a:r>
            <a:r>
              <a:rPr lang="en-US" dirty="0"/>
              <a:t> la </a:t>
            </a:r>
            <a:r>
              <a:rPr lang="en-US" dirty="0" err="1"/>
              <a:t>atención</a:t>
            </a:r>
            <a:r>
              <a:rPr lang="en-US" dirty="0"/>
              <a:t> de </a:t>
            </a:r>
            <a:r>
              <a:rPr lang="en-US" dirty="0" err="1"/>
              <a:t>entusiastas</a:t>
            </a:r>
            <a:r>
              <a:rPr lang="en-US" dirty="0"/>
              <a:t>, </a:t>
            </a:r>
            <a:r>
              <a:rPr lang="en-US" dirty="0" err="1"/>
              <a:t>jugadores</a:t>
            </a:r>
            <a:r>
              <a:rPr lang="en-US" dirty="0"/>
              <a:t>, y </a:t>
            </a:r>
            <a:r>
              <a:rPr lang="en-US" dirty="0" err="1"/>
              <a:t>desarrolladores</a:t>
            </a:r>
            <a:r>
              <a:rPr lang="en-US" dirty="0"/>
              <a:t> de </a:t>
            </a:r>
            <a:r>
              <a:rPr lang="en-US" dirty="0" err="1"/>
              <a:t>juegos</a:t>
            </a:r>
            <a:r>
              <a:rPr lang="en-US" dirty="0"/>
              <a:t> online.</a:t>
            </a:r>
          </a:p>
        </p:txBody>
      </p:sp>
    </p:spTree>
    <p:extLst>
      <p:ext uri="{BB962C8B-B14F-4D97-AF65-F5344CB8AC3E}">
        <p14:creationId xmlns:p14="http://schemas.microsoft.com/office/powerpoint/2010/main" val="1498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CC5-D8B1-1C99-6EDC-617F762B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¿Cómo lo haremos?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E83A-AE34-199C-164F-50874F25A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Analizaremos un </a:t>
            </a:r>
            <a:r>
              <a:rPr lang="es-AR" dirty="0" err="1"/>
              <a:t>dataset</a:t>
            </a:r>
            <a:r>
              <a:rPr lang="es-AR" dirty="0"/>
              <a:t> bien balanceado de 9879 partidas de alto nivel, de los cuales contamos con amplia variedad de datos de un </a:t>
            </a:r>
            <a:r>
              <a:rPr lang="es-AR" dirty="0" err="1"/>
              <a:t>snapshot</a:t>
            </a:r>
            <a:r>
              <a:rPr lang="es-AR" dirty="0"/>
              <a:t> al minuto 10 de la partida, obtenida directamente de la API de </a:t>
            </a:r>
            <a:r>
              <a:rPr lang="es-AR" dirty="0" err="1"/>
              <a:t>Riot</a:t>
            </a:r>
            <a:r>
              <a:rPr lang="es-AR" dirty="0"/>
              <a:t> </a:t>
            </a:r>
            <a:r>
              <a:rPr lang="es-AR" dirty="0" err="1"/>
              <a:t>Games</a:t>
            </a:r>
            <a:r>
              <a:rPr lang="es-AR" dirty="0"/>
              <a:t>.</a:t>
            </a:r>
          </a:p>
          <a:p>
            <a:r>
              <a:rPr lang="es-AR" dirty="0"/>
              <a:t>Generaremos hipótesis acerca de los comúnmente considerados “indicadores clave” de ventaja, y validaremos o rechazaremos si estos realmente tienen un impacto </a:t>
            </a:r>
            <a:r>
              <a:rPr lang="es-AR" dirty="0" err="1"/>
              <a:t>pivotal</a:t>
            </a:r>
            <a:r>
              <a:rPr lang="es-AR" dirty="0"/>
              <a:t> en el resultado de una partida</a:t>
            </a:r>
          </a:p>
          <a:p>
            <a:r>
              <a:rPr lang="es-AR" dirty="0"/>
              <a:t> El </a:t>
            </a:r>
            <a:r>
              <a:rPr lang="es-AR" dirty="0" err="1"/>
              <a:t>dataset</a:t>
            </a:r>
            <a:r>
              <a:rPr lang="es-AR" dirty="0"/>
              <a:t> cuenta con:</a:t>
            </a:r>
          </a:p>
          <a:p>
            <a:pPr lvl="1"/>
            <a:r>
              <a:rPr lang="es-AR" dirty="0"/>
              <a:t>0 variables nulas</a:t>
            </a:r>
          </a:p>
          <a:p>
            <a:pPr lvl="1"/>
            <a:r>
              <a:rPr lang="es-AR" dirty="0"/>
              <a:t>39 columnas, con variable de clasificación objetivo (</a:t>
            </a:r>
            <a:r>
              <a:rPr lang="es-AR" dirty="0" err="1"/>
              <a:t>blueWins</a:t>
            </a:r>
            <a:r>
              <a:rPr lang="es-AR" dirty="0"/>
              <a:t>), y datos booleanos y numéricos</a:t>
            </a:r>
          </a:p>
          <a:p>
            <a:pPr lvl="1"/>
            <a:r>
              <a:rPr lang="es-AR" dirty="0"/>
              <a:t>4949 casos de éxito vs 4930 casos de fracaso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988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B356-725C-7F2A-D237-09692F07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Hipótesis a Explorar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191C-EA12-0650-5298-CC1C69BA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de vital interés explorar las siguientes variables y su relación con la </a:t>
            </a:r>
            <a:r>
              <a:rPr lang="es-ES" b="1" dirty="0"/>
              <a:t>probabilidad de victoria</a:t>
            </a:r>
            <a:r>
              <a:rPr lang="es-ES" dirty="0"/>
              <a:t>:</a:t>
            </a:r>
          </a:p>
          <a:p>
            <a:r>
              <a:rPr lang="es-ES" sz="1800" dirty="0"/>
              <a:t>La </a:t>
            </a:r>
            <a:r>
              <a:rPr lang="es-ES" sz="1800" b="1" dirty="0"/>
              <a:t>diferencia de oro</a:t>
            </a:r>
            <a:r>
              <a:rPr lang="es-ES" sz="1800" dirty="0"/>
              <a:t> a favor de un equipo al minuto 10.</a:t>
            </a:r>
          </a:p>
          <a:p>
            <a:r>
              <a:rPr lang="es-ES" sz="1800" dirty="0"/>
              <a:t>La inversión en visión, o "</a:t>
            </a:r>
            <a:r>
              <a:rPr lang="es-ES" sz="1800" b="1" dirty="0" err="1"/>
              <a:t>Vision</a:t>
            </a:r>
            <a:r>
              <a:rPr lang="es-ES" sz="1800" b="1" dirty="0"/>
              <a:t> Score</a:t>
            </a:r>
            <a:r>
              <a:rPr lang="es-ES" sz="1800" dirty="0"/>
              <a:t>".</a:t>
            </a:r>
          </a:p>
          <a:p>
            <a:r>
              <a:rPr lang="es-ES" sz="1800" dirty="0"/>
              <a:t>El </a:t>
            </a:r>
            <a:r>
              <a:rPr lang="es-ES" sz="1800" b="1" dirty="0"/>
              <a:t>nivel promedio</a:t>
            </a:r>
            <a:r>
              <a:rPr lang="es-ES" sz="1800" dirty="0"/>
              <a:t> del equipo al minuto 10 y la </a:t>
            </a:r>
            <a:r>
              <a:rPr lang="es-ES" sz="1800" b="1" dirty="0"/>
              <a:t>diferencia</a:t>
            </a:r>
            <a:r>
              <a:rPr lang="es-ES" sz="1800" dirty="0"/>
              <a:t> respecto a su adversario.</a:t>
            </a:r>
          </a:p>
          <a:p>
            <a:r>
              <a:rPr lang="es-ES" sz="1800" dirty="0"/>
              <a:t>La performance del </a:t>
            </a:r>
            <a:r>
              <a:rPr lang="es-ES" sz="1800" b="1" dirty="0" err="1"/>
              <a:t>Jungler</a:t>
            </a:r>
            <a:r>
              <a:rPr lang="es-ES" sz="1800" dirty="0"/>
              <a:t> (jugador que impacta todo el mapa y controla objetivos).</a:t>
            </a:r>
          </a:p>
          <a:p>
            <a:r>
              <a:rPr lang="es-ES" sz="1800" dirty="0"/>
              <a:t>La obtención de </a:t>
            </a:r>
            <a:r>
              <a:rPr lang="es-ES" sz="1800" b="1" dirty="0"/>
              <a:t>"</a:t>
            </a:r>
            <a:r>
              <a:rPr lang="es-ES" sz="1800" b="1" dirty="0" err="1"/>
              <a:t>First</a:t>
            </a:r>
            <a:r>
              <a:rPr lang="es-ES" sz="1800" b="1" dirty="0"/>
              <a:t> </a:t>
            </a:r>
            <a:r>
              <a:rPr lang="es-ES" sz="1800" b="1" dirty="0" err="1"/>
              <a:t>Blood</a:t>
            </a:r>
            <a:r>
              <a:rPr lang="es-ES" sz="1800" b="1" dirty="0"/>
              <a:t>" </a:t>
            </a:r>
            <a:r>
              <a:rPr lang="es-ES" sz="1800" dirty="0"/>
              <a:t>(obtener el primer asesinato de la partida vs un jugador enemigo), históricamente considerada como un punto </a:t>
            </a:r>
            <a:r>
              <a:rPr lang="es-ES" sz="1800" dirty="0" err="1"/>
              <a:t>pivotal</a:t>
            </a:r>
            <a:r>
              <a:rPr lang="es-ES" sz="1800" dirty="0"/>
              <a:t> de partidas.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591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967A7-BED6-288B-B6DA-6C1D9175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s-AR" sz="4400" dirty="0"/>
              <a:t>Diferencia de Oro</a:t>
            </a:r>
            <a:endParaRPr lang="en-US" sz="4400" dirty="0"/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Content Placeholder 1029">
            <a:extLst>
              <a:ext uri="{FF2B5EF4-FFF2-40B4-BE49-F238E27FC236}">
                <a16:creationId xmlns:a16="http://schemas.microsoft.com/office/drawing/2014/main" id="{25EB0601-55DE-CD1C-9433-40CEF2FB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514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Como es de esperarse, en la mayoría de las partidas donde gana Blue, tiene una diferencia de oro positiva al minuto 10. </a:t>
            </a:r>
            <a:br>
              <a:rPr lang="es-AR" dirty="0"/>
            </a:br>
            <a:br>
              <a:rPr lang="es-AR" dirty="0"/>
            </a:br>
            <a:r>
              <a:rPr lang="es-AR" sz="1500" dirty="0"/>
              <a:t>Que la mayoría se concentre en diferencias menores a 2.5k no implica que una ventaja menor implique victoria, sino que se encuentra dentro de lo esperable.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CA2661-1898-06A1-7B4A-CF91DF6F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8705" y="2641602"/>
            <a:ext cx="7454654" cy="29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2A6D8-A5A1-752D-BE4E-1586F1EE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>
            <a:normAutofit/>
          </a:bodyPr>
          <a:lstStyle/>
          <a:p>
            <a:r>
              <a:rPr lang="es-AR" dirty="0"/>
              <a:t>Impacto del </a:t>
            </a:r>
            <a:r>
              <a:rPr lang="es-AR" dirty="0" err="1"/>
              <a:t>Vision</a:t>
            </a:r>
            <a:r>
              <a:rPr lang="es-AR" dirty="0"/>
              <a:t> Score</a:t>
            </a:r>
            <a:endParaRPr lang="en-US" dirty="0"/>
          </a:p>
        </p:txBody>
      </p: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1BB7-4F10-BEA5-DF25-C10AF88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62" y="1889299"/>
            <a:ext cx="5547359" cy="3240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Investigamos el impacto del </a:t>
            </a:r>
            <a:r>
              <a:rPr lang="es-AR" b="1" dirty="0" err="1"/>
              <a:t>Vision</a:t>
            </a:r>
            <a:r>
              <a:rPr lang="es-AR" b="1" dirty="0"/>
              <a:t> Score </a:t>
            </a:r>
            <a:r>
              <a:rPr lang="es-AR" dirty="0"/>
              <a:t>(</a:t>
            </a:r>
            <a:r>
              <a:rPr lang="es-AR" dirty="0" err="1"/>
              <a:t>blueWardsPlaced</a:t>
            </a:r>
            <a:r>
              <a:rPr lang="es-AR" dirty="0"/>
              <a:t>) en la capacidad de asegurar objetivos tempranos (gráfico A) o de remontar partidas (gráfico B). </a:t>
            </a:r>
          </a:p>
          <a:p>
            <a:pPr marL="0" indent="0">
              <a:buNone/>
            </a:pPr>
            <a:r>
              <a:rPr lang="en-US" dirty="0"/>
              <a:t>En </a:t>
            </a:r>
            <a:r>
              <a:rPr lang="en-US" dirty="0" err="1"/>
              <a:t>gráfico</a:t>
            </a:r>
            <a:r>
              <a:rPr lang="en-US" dirty="0"/>
              <a:t> A </a:t>
            </a:r>
            <a:r>
              <a:rPr lang="en-US" b="1" dirty="0"/>
              <a:t>no </a:t>
            </a:r>
            <a:r>
              <a:rPr lang="en-US" b="1" dirty="0" err="1"/>
              <a:t>encontramos</a:t>
            </a:r>
            <a:r>
              <a:rPr lang="en-US" b="1" dirty="0"/>
              <a:t> </a:t>
            </a:r>
            <a:r>
              <a:rPr lang="en-US" b="1" dirty="0" err="1"/>
              <a:t>diferencias</a:t>
            </a:r>
            <a:r>
              <a:rPr lang="en-US" b="1" dirty="0"/>
              <a:t> </a:t>
            </a:r>
            <a:r>
              <a:rPr lang="en-US" b="1" dirty="0" err="1"/>
              <a:t>significativas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obtención</a:t>
            </a:r>
            <a:r>
              <a:rPr lang="en-US" dirty="0"/>
              <a:t> del Dragón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del Vision Score. </a:t>
            </a:r>
            <a:r>
              <a:rPr lang="en-US" b="1" dirty="0" err="1"/>
              <a:t>Tampoco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notar</a:t>
            </a:r>
            <a:r>
              <a:rPr lang="en-US" dirty="0"/>
              <a:t> </a:t>
            </a:r>
            <a:r>
              <a:rPr lang="en-US" dirty="0" err="1"/>
              <a:t>victorias</a:t>
            </a:r>
            <a:r>
              <a:rPr lang="en-US" dirty="0"/>
              <a:t> con alto Vision Score para blue </a:t>
            </a:r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oro</a:t>
            </a:r>
            <a:r>
              <a:rPr lang="en-US" dirty="0"/>
              <a:t> </a:t>
            </a:r>
            <a:r>
              <a:rPr lang="en-US" dirty="0" err="1"/>
              <a:t>estaba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contra.</a:t>
            </a:r>
            <a:endParaRPr lang="es-A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8A7AE1-7537-5D0A-7D36-63B819C1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682" y="1200000"/>
            <a:ext cx="4812827" cy="190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94D046E-794A-E968-28D4-EFFE4D20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0781" y="3509433"/>
            <a:ext cx="3364307" cy="254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BB65F052-B7CE-4E71-B2D6-9D9EF215A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E452F-31D7-6FDA-C8F0-0BA9565A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6652970" cy="1766587"/>
          </a:xfrm>
        </p:spPr>
        <p:txBody>
          <a:bodyPr>
            <a:normAutofit/>
          </a:bodyPr>
          <a:lstStyle/>
          <a:p>
            <a:r>
              <a:rPr lang="es-AR" sz="4400" dirty="0"/>
              <a:t>Diferencia en Nivel y Experiencia</a:t>
            </a:r>
            <a:endParaRPr lang="en-US" sz="4400" dirty="0"/>
          </a:p>
        </p:txBody>
      </p:sp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04B3D145-119F-40C1-AA84-CDAE7C23F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3E66-EC41-4B18-2AAF-567161E7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895600"/>
            <a:ext cx="6652969" cy="3202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Por el gráfico A, podríamos intuir que cuando un equipo tiene un </a:t>
            </a:r>
            <a:r>
              <a:rPr lang="es-AR" b="1" dirty="0"/>
              <a:t>nivel promedio &gt; 7.2</a:t>
            </a:r>
            <a:r>
              <a:rPr lang="es-AR" dirty="0"/>
              <a:t> al minuto 10 de la partida, sus posibilidades de victoria </a:t>
            </a:r>
            <a:r>
              <a:rPr lang="es-AR" b="1" dirty="0"/>
              <a:t>aumentan</a:t>
            </a:r>
            <a:r>
              <a:rPr lang="es-AR" dirty="0"/>
              <a:t> significativamente.</a:t>
            </a:r>
          </a:p>
          <a:p>
            <a:pPr marL="0" indent="0">
              <a:buNone/>
            </a:pPr>
            <a:r>
              <a:rPr lang="es-AR" dirty="0"/>
              <a:t>Por gráfico B, se ve que la diferencia total de experiencia a favor de un equipo es también muy influyente, con un aparente </a:t>
            </a:r>
            <a:r>
              <a:rPr lang="es-AR" b="1" dirty="0"/>
              <a:t>punto de quiebre arriba de los 1000 puntos </a:t>
            </a:r>
            <a:r>
              <a:rPr lang="es-AR" dirty="0"/>
              <a:t>de experiencia a favor. 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D7CD83-EF68-0173-846C-80F3EE8C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665" y="950976"/>
            <a:ext cx="3207478" cy="239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F57C58D-3DAF-0CE5-F768-B9C87B6A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7645" y="3509433"/>
            <a:ext cx="3364310" cy="25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40B61BC2-0EA2-4A47-9750-E07DF7EB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7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5C209-84E2-9ACB-E922-7EB21CB9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s-AR" dirty="0"/>
              <a:t>Performance del </a:t>
            </a:r>
            <a:r>
              <a:rPr lang="es-AR" dirty="0" err="1"/>
              <a:t>Jungler</a:t>
            </a:r>
            <a:endParaRPr lang="en-US" dirty="0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4EA0-4951-127A-35E9-287E5677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/>
              <a:t>El </a:t>
            </a:r>
            <a:r>
              <a:rPr lang="es-AR" dirty="0" err="1"/>
              <a:t>scatterplot</a:t>
            </a:r>
            <a:r>
              <a:rPr lang="es-AR" dirty="0"/>
              <a:t> en forma de mancha, </a:t>
            </a:r>
            <a:r>
              <a:rPr lang="es-AR" b="1" dirty="0"/>
              <a:t>sin clara agrupación respecto de </a:t>
            </a:r>
            <a:r>
              <a:rPr lang="es-AR" b="1" dirty="0" err="1"/>
              <a:t>blueWins</a:t>
            </a:r>
            <a:r>
              <a:rPr lang="es-AR" dirty="0"/>
              <a:t>, parece indicar que la capacidad del </a:t>
            </a:r>
            <a:r>
              <a:rPr lang="es-AR" dirty="0" err="1"/>
              <a:t>Jungler</a:t>
            </a:r>
            <a:r>
              <a:rPr lang="es-AR" dirty="0"/>
              <a:t> para acumular objetivos y experiencia </a:t>
            </a:r>
            <a:r>
              <a:rPr lang="es-AR" b="1" dirty="0"/>
              <a:t>no es crucial </a:t>
            </a:r>
            <a:r>
              <a:rPr lang="es-AR" dirty="0"/>
              <a:t>para definir una partida.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B2D0B5-76A6-DD86-3026-35D8C9519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4661" y="952500"/>
            <a:ext cx="6630386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9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3D92D-FE34-9C98-45FF-D82C9278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s-AR" dirty="0"/>
              <a:t>Impacto del </a:t>
            </a:r>
            <a:r>
              <a:rPr lang="es-AR" dirty="0" err="1"/>
              <a:t>First</a:t>
            </a:r>
            <a:r>
              <a:rPr lang="es-AR" dirty="0"/>
              <a:t> </a:t>
            </a:r>
            <a:r>
              <a:rPr lang="es-AR" dirty="0" err="1"/>
              <a:t>Blood</a:t>
            </a:r>
            <a:endParaRPr lang="en-US" dirty="0"/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BF3CD867-0F1D-750A-1F9D-D03C78F4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231136"/>
            <a:ext cx="3961999" cy="383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Sorprendentemente, existen </a:t>
            </a:r>
            <a:r>
              <a:rPr lang="es-ES" sz="1400" dirty="0" err="1"/>
              <a:t>whiskers</a:t>
            </a:r>
            <a:r>
              <a:rPr lang="es-ES" sz="1400" dirty="0"/>
              <a:t> en cajas que implicarían que habiendo obtenido Red la </a:t>
            </a:r>
            <a:r>
              <a:rPr lang="es-ES" sz="1400" dirty="0" err="1"/>
              <a:t>First</a:t>
            </a:r>
            <a:r>
              <a:rPr lang="es-ES" sz="1400" dirty="0"/>
              <a:t> </a:t>
            </a:r>
            <a:r>
              <a:rPr lang="es-ES" sz="1400" dirty="0" err="1"/>
              <a:t>Blood</a:t>
            </a:r>
            <a:r>
              <a:rPr lang="es-ES" sz="1400" dirty="0"/>
              <a:t>, y habiendo estado Blue con -5k Gold en el minuto 10, este logró remontar la partida.</a:t>
            </a:r>
          </a:p>
          <a:p>
            <a:pPr marL="0" indent="0">
              <a:buNone/>
            </a:pPr>
            <a:r>
              <a:rPr lang="es-ES" sz="1400" dirty="0"/>
              <a:t>Por otro lado, no sorprende que los casos de Blue </a:t>
            </a:r>
            <a:r>
              <a:rPr lang="es-ES" sz="1400" dirty="0" err="1"/>
              <a:t>First</a:t>
            </a:r>
            <a:r>
              <a:rPr lang="es-ES" sz="1400" dirty="0"/>
              <a:t> </a:t>
            </a:r>
            <a:r>
              <a:rPr lang="es-ES" sz="1400" dirty="0" err="1"/>
              <a:t>Blood</a:t>
            </a:r>
            <a:r>
              <a:rPr lang="es-ES" sz="1400" dirty="0"/>
              <a:t> con Blue </a:t>
            </a:r>
            <a:r>
              <a:rPr lang="es-ES" sz="1400" dirty="0" err="1"/>
              <a:t>Wins</a:t>
            </a:r>
            <a:r>
              <a:rPr lang="es-ES" sz="1400" dirty="0"/>
              <a:t> tengan el </a:t>
            </a:r>
            <a:r>
              <a:rPr lang="es-ES" sz="1400" b="1" dirty="0"/>
              <a:t>box entero por arriba de 0</a:t>
            </a:r>
            <a:r>
              <a:rPr lang="es-ES" sz="1400" dirty="0"/>
              <a:t>.</a:t>
            </a:r>
          </a:p>
          <a:p>
            <a:pPr marL="0" indent="0">
              <a:buNone/>
            </a:pPr>
            <a:r>
              <a:rPr lang="es-ES" sz="1400" dirty="0"/>
              <a:t>Podría decirse también que </a:t>
            </a:r>
            <a:r>
              <a:rPr lang="es-ES" sz="1400" dirty="0" err="1"/>
              <a:t>First</a:t>
            </a:r>
            <a:r>
              <a:rPr lang="es-ES" sz="1400" dirty="0"/>
              <a:t> </a:t>
            </a:r>
            <a:r>
              <a:rPr lang="es-ES" sz="1400" dirty="0" err="1"/>
              <a:t>Blood</a:t>
            </a:r>
            <a:r>
              <a:rPr lang="es-ES" sz="1400" dirty="0"/>
              <a:t> </a:t>
            </a:r>
            <a:r>
              <a:rPr lang="es-ES" sz="1400" b="1" dirty="0"/>
              <a:t>no resulta determinante en la </a:t>
            </a:r>
            <a:r>
              <a:rPr lang="es-ES" sz="1400" b="1" dirty="0" err="1"/>
              <a:t>goldDiff</a:t>
            </a:r>
            <a:r>
              <a:rPr lang="es-ES" sz="1400" dirty="0"/>
              <a:t>, ya que se ve que en los casos de </a:t>
            </a:r>
            <a:r>
              <a:rPr lang="es-ES" sz="1400" dirty="0" err="1"/>
              <a:t>blueWins</a:t>
            </a:r>
            <a:r>
              <a:rPr lang="es-ES" sz="1400" dirty="0"/>
              <a:t> = 1 con </a:t>
            </a:r>
            <a:r>
              <a:rPr lang="es-ES" sz="1400" dirty="0" err="1"/>
              <a:t>blueFirstBlood</a:t>
            </a:r>
            <a:r>
              <a:rPr lang="es-ES" sz="1400" dirty="0"/>
              <a:t> = 0, la caja está </a:t>
            </a:r>
            <a:r>
              <a:rPr lang="es-ES" sz="1400" b="1" dirty="0"/>
              <a:t>por arriba</a:t>
            </a:r>
            <a:r>
              <a:rPr lang="es-ES" sz="1400" dirty="0"/>
              <a:t> de </a:t>
            </a:r>
            <a:r>
              <a:rPr lang="es-ES" sz="1400" dirty="0" err="1"/>
              <a:t>blueWins</a:t>
            </a:r>
            <a:r>
              <a:rPr lang="es-ES" sz="1400" dirty="0"/>
              <a:t> = 0 y </a:t>
            </a:r>
            <a:r>
              <a:rPr lang="es-ES" sz="1400" dirty="0" err="1"/>
              <a:t>blueFirstBlood</a:t>
            </a:r>
            <a:r>
              <a:rPr lang="es-ES" sz="1400" dirty="0"/>
              <a:t> = 1</a:t>
            </a:r>
            <a:endParaRPr lang="en-US" sz="1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0D814D-9EC4-74E6-9B4E-CD19AE0A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011379"/>
            <a:ext cx="6903309" cy="49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3" name="Straight Connector 5132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83452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830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Amasis MT Pro Medium</vt:lpstr>
      <vt:lpstr>Arial</vt:lpstr>
      <vt:lpstr>Univers Light</vt:lpstr>
      <vt:lpstr>TribuneVTI</vt:lpstr>
      <vt:lpstr>League  of  Legends</vt:lpstr>
      <vt:lpstr>¿Qué se propone estudiar?</vt:lpstr>
      <vt:lpstr>¿Cómo lo haremos?</vt:lpstr>
      <vt:lpstr>Hipótesis a Explorar</vt:lpstr>
      <vt:lpstr>Diferencia de Oro</vt:lpstr>
      <vt:lpstr>Impacto del Vision Score</vt:lpstr>
      <vt:lpstr>Diferencia en Nivel y Experiencia</vt:lpstr>
      <vt:lpstr>Performance del Jungler</vt:lpstr>
      <vt:lpstr>Impacto del First Blood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 of  Legends</dc:title>
  <dc:creator>Joaquin Giannetti</dc:creator>
  <cp:lastModifiedBy>Joaquin Giannetti</cp:lastModifiedBy>
  <cp:revision>1</cp:revision>
  <dcterms:created xsi:type="dcterms:W3CDTF">2024-04-13T20:13:52Z</dcterms:created>
  <dcterms:modified xsi:type="dcterms:W3CDTF">2024-04-15T12:31:47Z</dcterms:modified>
</cp:coreProperties>
</file>