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Garamond"/>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Garamond-bold.fntdata"/><Relationship Id="rId10" Type="http://schemas.openxmlformats.org/officeDocument/2006/relationships/slide" Target="slides/slide5.xml"/><Relationship Id="rId21" Type="http://schemas.openxmlformats.org/officeDocument/2006/relationships/font" Target="fonts/Garamond-regular.fntdata"/><Relationship Id="rId13" Type="http://schemas.openxmlformats.org/officeDocument/2006/relationships/slide" Target="slides/slide8.xml"/><Relationship Id="rId24" Type="http://schemas.openxmlformats.org/officeDocument/2006/relationships/font" Target="fonts/Garamond-boldItalic.fntdata"/><Relationship Id="rId12" Type="http://schemas.openxmlformats.org/officeDocument/2006/relationships/slide" Target="slides/slide7.xml"/><Relationship Id="rId23" Type="http://schemas.openxmlformats.org/officeDocument/2006/relationships/font" Target="fonts/Garamon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30b4b5d1d8c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30b4b5d1d8c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30b4b5d1d8c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30b4b5d1d8c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0b4b5d1d8c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30b4b5d1d8c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30b4b5d1d8c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30b4b5d1d8c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since process beginning and process ending are process boundaries, integrated flight test 4 has to connect to them with ‘has temporal part’, not ‘has process part’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30b4b5d1d8c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30b4b5d1d8c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since process profiles aren’t processes, I don’t think we can use ‘has process part’ for them. I’ve switched to ‘has occurrent part’. I’m not sure if we can be more specific and use ‘has temporal part’</a:t>
            </a:r>
            <a:endParaRPr/>
          </a:p>
          <a:p>
            <a:pPr indent="0" lvl="0" marL="0" rtl="0" algn="l">
              <a:spcBef>
                <a:spcPts val="0"/>
              </a:spcBef>
              <a:spcAft>
                <a:spcPts val="0"/>
              </a:spcAft>
              <a:buNone/>
            </a:pPr>
            <a:r>
              <a:rPr lang="it"/>
              <a:t>I’m not sure if max velocity should be measured by ordinal. If it’s measuring the maximum velocity during the flight test, then I think that’s right? If it’s just measuring velocity, I think it’d be measured by interval.</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30b4b5d1d8c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30b4b5d1d8c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30b4b5d1d8c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30b4b5d1d8c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30b4b5d1d8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30b4b5d1d8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0b4b5d1d8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0b4b5d1d8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0b4b5d1d8c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0b4b5d1d8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Finn, I am not sure we should add sites and too much stuff in here, I was thinking we first give them the most simple pattern, then we incrementally add more complex ones. E.g. the next slide splits spacetime into space and time. Then we can eventually add sites, process, etc. I was thinking that a third slide could be the union of the first two slides (the one about processes and the one about spatiotemporal regions)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0b4b5d1d8c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0b4b5d1d8c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0b4b5d1d8c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0b4b5d1d8c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0b4b5d1d8c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0b4b5d1d8c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Ok, CCO has “temporal region identifier”</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0b4b5d1d8c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0b4b5d1d8c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it" sz="6000">
                <a:latin typeface="Garamond"/>
                <a:ea typeface="Garamond"/>
                <a:cs typeface="Garamond"/>
                <a:sym typeface="Garamond"/>
              </a:rPr>
              <a:t>CCO design patterns</a:t>
            </a:r>
            <a:endParaRPr sz="6000">
              <a:latin typeface="Garamond"/>
              <a:ea typeface="Garamond"/>
              <a:cs typeface="Garamond"/>
              <a:sym typeface="Garamon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Sites and spatial regions</a:t>
            </a:r>
            <a:endParaRPr/>
          </a:p>
        </p:txBody>
      </p:sp>
      <p:sp>
        <p:nvSpPr>
          <p:cNvPr id="189" name="Google Shape;189;p22"/>
          <p:cNvSpPr/>
          <p:nvPr/>
        </p:nvSpPr>
        <p:spPr>
          <a:xfrm>
            <a:off x="627675" y="2582758"/>
            <a:ext cx="1620900" cy="1033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it" sz="1000"/>
              <a:t>Site 1 (e.g. “United States”)</a:t>
            </a:r>
            <a:endParaRPr b="1" sz="1000"/>
          </a:p>
          <a:p>
            <a:pPr indent="0" lvl="0" marL="0" rtl="0" algn="ctr">
              <a:spcBef>
                <a:spcPts val="0"/>
              </a:spcBef>
              <a:spcAft>
                <a:spcPts val="0"/>
              </a:spcAft>
              <a:buNone/>
            </a:pPr>
            <a:r>
              <a:rPr lang="it" sz="1000"/>
              <a:t>http://purl.obolibrary.org/obo/BFO_0000029</a:t>
            </a:r>
            <a:endParaRPr sz="1000"/>
          </a:p>
        </p:txBody>
      </p:sp>
      <p:sp>
        <p:nvSpPr>
          <p:cNvPr id="190" name="Google Shape;190;p22"/>
          <p:cNvSpPr/>
          <p:nvPr/>
        </p:nvSpPr>
        <p:spPr>
          <a:xfrm>
            <a:off x="4686675" y="2602549"/>
            <a:ext cx="1656300" cy="993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it" sz="1000"/>
              <a:t>Spatial region 1</a:t>
            </a:r>
            <a:endParaRPr b="1" sz="1000"/>
          </a:p>
          <a:p>
            <a:pPr indent="0" lvl="0" marL="0" rtl="0" algn="ctr">
              <a:spcBef>
                <a:spcPts val="0"/>
              </a:spcBef>
              <a:spcAft>
                <a:spcPts val="0"/>
              </a:spcAft>
              <a:buNone/>
            </a:pPr>
            <a:r>
              <a:rPr lang="it" sz="1000"/>
              <a:t>http://purl.obolibrary.org/obo/BFO_0000006</a:t>
            </a:r>
            <a:endParaRPr sz="1000"/>
          </a:p>
        </p:txBody>
      </p:sp>
      <p:cxnSp>
        <p:nvCxnSpPr>
          <p:cNvPr id="191" name="Google Shape;191;p22"/>
          <p:cNvCxnSpPr>
            <a:stCxn id="189" idx="3"/>
            <a:endCxn id="190" idx="1"/>
          </p:cNvCxnSpPr>
          <p:nvPr/>
        </p:nvCxnSpPr>
        <p:spPr>
          <a:xfrm>
            <a:off x="2248575" y="3099508"/>
            <a:ext cx="2438100" cy="0"/>
          </a:xfrm>
          <a:prstGeom prst="straightConnector1">
            <a:avLst/>
          </a:prstGeom>
          <a:noFill/>
          <a:ln cap="flat" cmpd="sng" w="9525">
            <a:solidFill>
              <a:schemeClr val="dk2"/>
            </a:solidFill>
            <a:prstDash val="solid"/>
            <a:round/>
            <a:headEnd len="med" w="med" type="none"/>
            <a:tailEnd len="med" w="med" type="triangle"/>
          </a:ln>
        </p:spPr>
      </p:cxnSp>
      <p:sp>
        <p:nvSpPr>
          <p:cNvPr id="192" name="Google Shape;192;p22"/>
          <p:cNvSpPr txBox="1"/>
          <p:nvPr>
            <p:ph idx="4294967295" type="ctrTitle"/>
          </p:nvPr>
        </p:nvSpPr>
        <p:spPr>
          <a:xfrm>
            <a:off x="2292225" y="2464775"/>
            <a:ext cx="2394600" cy="5109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SzPct val="82500"/>
              <a:buNone/>
            </a:pPr>
            <a:r>
              <a:rPr b="1" lang="it" sz="1200"/>
              <a:t>occupies spatial region</a:t>
            </a:r>
            <a:endParaRPr b="1" sz="1200"/>
          </a:p>
          <a:p>
            <a:pPr indent="0" lvl="0" marL="0" rtl="0" algn="l">
              <a:spcBef>
                <a:spcPts val="0"/>
              </a:spcBef>
              <a:spcAft>
                <a:spcPts val="0"/>
              </a:spcAft>
              <a:buSzPct val="82500"/>
              <a:buNone/>
            </a:pPr>
            <a:r>
              <a:rPr lang="it" sz="1200"/>
              <a:t>http://purl.obolibrary.org/obo/BFO_0000210</a:t>
            </a:r>
            <a:endParaRPr sz="1200"/>
          </a:p>
        </p:txBody>
      </p:sp>
      <p:sp>
        <p:nvSpPr>
          <p:cNvPr id="193" name="Google Shape;193;p22"/>
          <p:cNvSpPr txBox="1"/>
          <p:nvPr/>
        </p:nvSpPr>
        <p:spPr>
          <a:xfrm>
            <a:off x="7366525" y="1287600"/>
            <a:ext cx="1656300" cy="256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600">
                <a:solidFill>
                  <a:schemeClr val="dk2"/>
                </a:solidFill>
              </a:rPr>
              <a:t>The boxes depict instances of classes with the corresponding IRI. Arrows are relations of the corresponding IRI.</a:t>
            </a:r>
            <a:endParaRPr sz="16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Site of a Process</a:t>
            </a:r>
            <a:endParaRPr/>
          </a:p>
        </p:txBody>
      </p:sp>
      <p:sp>
        <p:nvSpPr>
          <p:cNvPr id="199" name="Google Shape;199;p23"/>
          <p:cNvSpPr/>
          <p:nvPr/>
        </p:nvSpPr>
        <p:spPr>
          <a:xfrm>
            <a:off x="801525" y="2473862"/>
            <a:ext cx="1490700" cy="125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it" sz="1000"/>
              <a:t>Process 1 (e.g. “Presidential elections)</a:t>
            </a:r>
            <a:endParaRPr b="1" sz="1000"/>
          </a:p>
          <a:p>
            <a:pPr indent="0" lvl="0" marL="0" rtl="0" algn="ctr">
              <a:spcBef>
                <a:spcPts val="0"/>
              </a:spcBef>
              <a:spcAft>
                <a:spcPts val="0"/>
              </a:spcAft>
              <a:buNone/>
            </a:pPr>
            <a:r>
              <a:rPr lang="it" sz="1000"/>
              <a:t>http://purl.obolibrary.org/obo/BFO_0000015</a:t>
            </a:r>
            <a:endParaRPr sz="1000"/>
          </a:p>
        </p:txBody>
      </p:sp>
      <p:sp>
        <p:nvSpPr>
          <p:cNvPr id="200" name="Google Shape;200;p23"/>
          <p:cNvSpPr/>
          <p:nvPr/>
        </p:nvSpPr>
        <p:spPr>
          <a:xfrm>
            <a:off x="4686825" y="2678754"/>
            <a:ext cx="1656300" cy="841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it" sz="1000"/>
              <a:t>Site 1 (e.g. “United States)</a:t>
            </a:r>
            <a:endParaRPr b="1" sz="1000"/>
          </a:p>
          <a:p>
            <a:pPr indent="0" lvl="0" marL="0" rtl="0" algn="ctr">
              <a:spcBef>
                <a:spcPts val="0"/>
              </a:spcBef>
              <a:spcAft>
                <a:spcPts val="0"/>
              </a:spcAft>
              <a:buNone/>
            </a:pPr>
            <a:r>
              <a:rPr lang="it" sz="1000"/>
              <a:t>http://purl.obolibrary.org/obo/BFO_0000029</a:t>
            </a:r>
            <a:endParaRPr sz="1000"/>
          </a:p>
        </p:txBody>
      </p:sp>
      <p:cxnSp>
        <p:nvCxnSpPr>
          <p:cNvPr id="201" name="Google Shape;201;p23"/>
          <p:cNvCxnSpPr>
            <a:stCxn id="199" idx="3"/>
            <a:endCxn id="200" idx="1"/>
          </p:cNvCxnSpPr>
          <p:nvPr/>
        </p:nvCxnSpPr>
        <p:spPr>
          <a:xfrm>
            <a:off x="2292225" y="3099512"/>
            <a:ext cx="2394600" cy="0"/>
          </a:xfrm>
          <a:prstGeom prst="straightConnector1">
            <a:avLst/>
          </a:prstGeom>
          <a:noFill/>
          <a:ln cap="flat" cmpd="sng" w="9525">
            <a:solidFill>
              <a:schemeClr val="dk2"/>
            </a:solidFill>
            <a:prstDash val="solid"/>
            <a:round/>
            <a:headEnd len="med" w="med" type="none"/>
            <a:tailEnd len="med" w="med" type="triangle"/>
          </a:ln>
        </p:spPr>
      </p:cxnSp>
      <p:sp>
        <p:nvSpPr>
          <p:cNvPr id="202" name="Google Shape;202;p23"/>
          <p:cNvSpPr txBox="1"/>
          <p:nvPr>
            <p:ph idx="4294967295" type="ctrTitle"/>
          </p:nvPr>
        </p:nvSpPr>
        <p:spPr>
          <a:xfrm>
            <a:off x="2292225" y="2464775"/>
            <a:ext cx="2394600" cy="5109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SzPct val="82500"/>
              <a:buNone/>
            </a:pPr>
            <a:r>
              <a:rPr b="1" lang="it" sz="1200"/>
              <a:t>occurs at</a:t>
            </a:r>
            <a:endParaRPr b="1" sz="1200"/>
          </a:p>
          <a:p>
            <a:pPr indent="0" lvl="0" marL="0" rtl="0" algn="l">
              <a:spcBef>
                <a:spcPts val="0"/>
              </a:spcBef>
              <a:spcAft>
                <a:spcPts val="0"/>
              </a:spcAft>
              <a:buSzPct val="82500"/>
              <a:buNone/>
            </a:pPr>
            <a:r>
              <a:rPr lang="it" sz="1200"/>
              <a:t>http://www.ontologyrepository.com/CommonCoreOntologies/occurs_at</a:t>
            </a:r>
            <a:endParaRPr sz="1200"/>
          </a:p>
        </p:txBody>
      </p:sp>
      <p:sp>
        <p:nvSpPr>
          <p:cNvPr id="203" name="Google Shape;203;p23"/>
          <p:cNvSpPr txBox="1"/>
          <p:nvPr/>
        </p:nvSpPr>
        <p:spPr>
          <a:xfrm>
            <a:off x="7366525" y="1287600"/>
            <a:ext cx="1656300" cy="256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600">
                <a:solidFill>
                  <a:schemeClr val="dk2"/>
                </a:solidFill>
              </a:rPr>
              <a:t>The boxes depict instances of classes with the corresponding IRI. Arrows are relations of the corresponding IRI.</a:t>
            </a:r>
            <a:endParaRPr sz="16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Location of Independent Continuants</a:t>
            </a:r>
            <a:endParaRPr/>
          </a:p>
        </p:txBody>
      </p:sp>
      <p:sp>
        <p:nvSpPr>
          <p:cNvPr id="209" name="Google Shape;209;p24"/>
          <p:cNvSpPr/>
          <p:nvPr/>
        </p:nvSpPr>
        <p:spPr>
          <a:xfrm>
            <a:off x="798925" y="1439038"/>
            <a:ext cx="1490700" cy="6276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it" sz="1000"/>
              <a:t>Independent Continuant 1 </a:t>
            </a:r>
            <a:endParaRPr b="1" sz="1000"/>
          </a:p>
          <a:p>
            <a:pPr indent="0" lvl="0" marL="0" rtl="0" algn="ctr">
              <a:spcBef>
                <a:spcPts val="0"/>
              </a:spcBef>
              <a:spcAft>
                <a:spcPts val="0"/>
              </a:spcAft>
              <a:buNone/>
            </a:pPr>
            <a:r>
              <a:rPr lang="it" sz="1000"/>
              <a:t>http://purl.obolibrary.org/obo/BFO_0000004</a:t>
            </a:r>
            <a:endParaRPr sz="1000"/>
          </a:p>
        </p:txBody>
      </p:sp>
      <p:cxnSp>
        <p:nvCxnSpPr>
          <p:cNvPr id="210" name="Google Shape;210;p24"/>
          <p:cNvCxnSpPr>
            <a:stCxn id="209" idx="3"/>
            <a:endCxn id="211" idx="1"/>
          </p:cNvCxnSpPr>
          <p:nvPr/>
        </p:nvCxnSpPr>
        <p:spPr>
          <a:xfrm>
            <a:off x="2289625" y="1752838"/>
            <a:ext cx="2969700" cy="0"/>
          </a:xfrm>
          <a:prstGeom prst="straightConnector1">
            <a:avLst/>
          </a:prstGeom>
          <a:noFill/>
          <a:ln cap="flat" cmpd="sng" w="9525">
            <a:solidFill>
              <a:schemeClr val="dk2"/>
            </a:solidFill>
            <a:prstDash val="solid"/>
            <a:round/>
            <a:headEnd len="med" w="med" type="none"/>
            <a:tailEnd len="med" w="med" type="triangle"/>
          </a:ln>
        </p:spPr>
      </p:cxnSp>
      <p:sp>
        <p:nvSpPr>
          <p:cNvPr id="212" name="Google Shape;212;p24"/>
          <p:cNvSpPr txBox="1"/>
          <p:nvPr>
            <p:ph idx="4294967295" type="ctrTitle"/>
          </p:nvPr>
        </p:nvSpPr>
        <p:spPr>
          <a:xfrm>
            <a:off x="2348188" y="1287600"/>
            <a:ext cx="2852700" cy="5109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SzPct val="82500"/>
              <a:buNone/>
            </a:pPr>
            <a:r>
              <a:rPr b="1" lang="it" sz="1200"/>
              <a:t>occupies spatial region</a:t>
            </a:r>
            <a:endParaRPr b="1" sz="1200"/>
          </a:p>
          <a:p>
            <a:pPr indent="0" lvl="0" marL="0" rtl="0" algn="l">
              <a:spcBef>
                <a:spcPts val="0"/>
              </a:spcBef>
              <a:spcAft>
                <a:spcPts val="0"/>
              </a:spcAft>
              <a:buSzPct val="82500"/>
              <a:buNone/>
            </a:pPr>
            <a:r>
              <a:rPr lang="it" sz="1200"/>
              <a:t>http://purl.obolibrary.org/obo/BFO_0000210</a:t>
            </a:r>
            <a:endParaRPr sz="1200"/>
          </a:p>
        </p:txBody>
      </p:sp>
      <p:sp>
        <p:nvSpPr>
          <p:cNvPr id="211" name="Google Shape;211;p24"/>
          <p:cNvSpPr/>
          <p:nvPr/>
        </p:nvSpPr>
        <p:spPr>
          <a:xfrm>
            <a:off x="5259450" y="1439050"/>
            <a:ext cx="1490700" cy="6276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it" sz="1000"/>
              <a:t>Spatial Region 1 </a:t>
            </a:r>
            <a:endParaRPr b="1" sz="1000"/>
          </a:p>
          <a:p>
            <a:pPr indent="0" lvl="0" marL="0" rtl="0" algn="ctr">
              <a:spcBef>
                <a:spcPts val="0"/>
              </a:spcBef>
              <a:spcAft>
                <a:spcPts val="0"/>
              </a:spcAft>
              <a:buNone/>
            </a:pPr>
            <a:r>
              <a:rPr lang="it" sz="1000"/>
              <a:t>http://purl.obolibrary.org/obo/BFO_0000006</a:t>
            </a:r>
            <a:endParaRPr sz="1000"/>
          </a:p>
        </p:txBody>
      </p:sp>
      <p:sp>
        <p:nvSpPr>
          <p:cNvPr id="213" name="Google Shape;213;p24"/>
          <p:cNvSpPr/>
          <p:nvPr/>
        </p:nvSpPr>
        <p:spPr>
          <a:xfrm>
            <a:off x="798925" y="2811913"/>
            <a:ext cx="1490700" cy="6276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it" sz="1000"/>
              <a:t>Site 1</a:t>
            </a:r>
            <a:endParaRPr b="1" sz="1000"/>
          </a:p>
          <a:p>
            <a:pPr indent="0" lvl="0" marL="0" rtl="0" algn="ctr">
              <a:spcBef>
                <a:spcPts val="0"/>
              </a:spcBef>
              <a:spcAft>
                <a:spcPts val="0"/>
              </a:spcAft>
              <a:buNone/>
            </a:pPr>
            <a:r>
              <a:rPr lang="it" sz="1000"/>
              <a:t>http://purl.obolibrary.org/obo/BFO_0000029</a:t>
            </a:r>
            <a:endParaRPr sz="1000"/>
          </a:p>
        </p:txBody>
      </p:sp>
      <p:cxnSp>
        <p:nvCxnSpPr>
          <p:cNvPr id="214" name="Google Shape;214;p24"/>
          <p:cNvCxnSpPr>
            <a:stCxn id="209" idx="2"/>
            <a:endCxn id="213" idx="0"/>
          </p:cNvCxnSpPr>
          <p:nvPr/>
        </p:nvCxnSpPr>
        <p:spPr>
          <a:xfrm>
            <a:off x="1544275" y="2066638"/>
            <a:ext cx="0" cy="745200"/>
          </a:xfrm>
          <a:prstGeom prst="straightConnector1">
            <a:avLst/>
          </a:prstGeom>
          <a:noFill/>
          <a:ln cap="flat" cmpd="sng" w="9525">
            <a:solidFill>
              <a:schemeClr val="dk2"/>
            </a:solidFill>
            <a:prstDash val="solid"/>
            <a:round/>
            <a:headEnd len="med" w="med" type="none"/>
            <a:tailEnd len="med" w="med" type="triangle"/>
          </a:ln>
        </p:spPr>
      </p:cxnSp>
      <p:sp>
        <p:nvSpPr>
          <p:cNvPr id="215" name="Google Shape;215;p24"/>
          <p:cNvSpPr txBox="1"/>
          <p:nvPr>
            <p:ph idx="4294967295" type="ctrTitle"/>
          </p:nvPr>
        </p:nvSpPr>
        <p:spPr>
          <a:xfrm>
            <a:off x="1657750" y="2109625"/>
            <a:ext cx="2852700" cy="5109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SzPct val="82500"/>
              <a:buNone/>
            </a:pPr>
            <a:r>
              <a:rPr b="1" lang="it" sz="1200"/>
              <a:t>located in</a:t>
            </a:r>
            <a:endParaRPr b="1" sz="1200"/>
          </a:p>
          <a:p>
            <a:pPr indent="0" lvl="0" marL="0" rtl="0" algn="l">
              <a:spcBef>
                <a:spcPts val="0"/>
              </a:spcBef>
              <a:spcAft>
                <a:spcPts val="0"/>
              </a:spcAft>
              <a:buSzPct val="82500"/>
              <a:buNone/>
            </a:pPr>
            <a:r>
              <a:rPr lang="it" sz="1200"/>
              <a:t>http://purl.obolibrary.org/obo/BFO_0000171</a:t>
            </a:r>
            <a:endParaRPr sz="1200"/>
          </a:p>
        </p:txBody>
      </p:sp>
      <p:sp>
        <p:nvSpPr>
          <p:cNvPr id="216" name="Google Shape;216;p24"/>
          <p:cNvSpPr txBox="1"/>
          <p:nvPr/>
        </p:nvSpPr>
        <p:spPr>
          <a:xfrm>
            <a:off x="6974225" y="1287600"/>
            <a:ext cx="1656300" cy="256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600">
                <a:solidFill>
                  <a:schemeClr val="dk2"/>
                </a:solidFill>
              </a:rPr>
              <a:t>The boxes depict instances of classes with the corresponding IRI. Arrows are relations of the corresponding IRI.</a:t>
            </a:r>
            <a:endParaRPr sz="1600">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5"/>
          <p:cNvSpPr/>
          <p:nvPr/>
        </p:nvSpPr>
        <p:spPr>
          <a:xfrm>
            <a:off x="1959188" y="110788"/>
            <a:ext cx="1087200" cy="5151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it" sz="700"/>
              <a:t>Starship Super Heavy-lift Launch Vehicle 1 </a:t>
            </a:r>
            <a:endParaRPr b="1" sz="700"/>
          </a:p>
          <a:p>
            <a:pPr indent="0" lvl="0" marL="0" rtl="0" algn="ctr">
              <a:spcBef>
                <a:spcPts val="0"/>
              </a:spcBef>
              <a:spcAft>
                <a:spcPts val="0"/>
              </a:spcAft>
              <a:buNone/>
            </a:pPr>
            <a:r>
              <a:rPr lang="it" sz="700"/>
              <a:t>class domain IRI</a:t>
            </a:r>
            <a:endParaRPr sz="700"/>
          </a:p>
        </p:txBody>
      </p:sp>
      <p:sp>
        <p:nvSpPr>
          <p:cNvPr id="222" name="Google Shape;222;p25"/>
          <p:cNvSpPr txBox="1"/>
          <p:nvPr/>
        </p:nvSpPr>
        <p:spPr>
          <a:xfrm>
            <a:off x="4501975" y="4242700"/>
            <a:ext cx="2394300" cy="68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000">
                <a:solidFill>
                  <a:schemeClr val="dk2"/>
                </a:solidFill>
              </a:rPr>
              <a:t>The boxes depict instances of classes with the corresponding IRI. Arrows are relations of the corresponding IRI.</a:t>
            </a:r>
            <a:endParaRPr sz="1000">
              <a:solidFill>
                <a:schemeClr val="dk2"/>
              </a:solidFill>
            </a:endParaRPr>
          </a:p>
        </p:txBody>
      </p:sp>
      <p:sp>
        <p:nvSpPr>
          <p:cNvPr id="223" name="Google Shape;223;p25"/>
          <p:cNvSpPr/>
          <p:nvPr/>
        </p:nvSpPr>
        <p:spPr>
          <a:xfrm>
            <a:off x="4697250" y="2515688"/>
            <a:ext cx="1087200" cy="385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it" sz="700">
                <a:solidFill>
                  <a:schemeClr val="dk1"/>
                </a:solidFill>
              </a:rPr>
              <a:t>Integrated Flight Test 4</a:t>
            </a:r>
            <a:endParaRPr b="1" sz="700"/>
          </a:p>
          <a:p>
            <a:pPr indent="0" lvl="0" marL="0" rtl="0" algn="ctr">
              <a:spcBef>
                <a:spcPts val="0"/>
              </a:spcBef>
              <a:spcAft>
                <a:spcPts val="0"/>
              </a:spcAft>
              <a:buNone/>
            </a:pPr>
            <a:r>
              <a:rPr lang="it" sz="700"/>
              <a:t>class domain IRI</a:t>
            </a:r>
            <a:endParaRPr sz="700"/>
          </a:p>
        </p:txBody>
      </p:sp>
      <p:sp>
        <p:nvSpPr>
          <p:cNvPr id="224" name="Google Shape;224;p25"/>
          <p:cNvSpPr/>
          <p:nvPr/>
        </p:nvSpPr>
        <p:spPr>
          <a:xfrm>
            <a:off x="4100409" y="1637088"/>
            <a:ext cx="2281200" cy="473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it" sz="700"/>
              <a:t>ITF4 Process Beginning 1</a:t>
            </a:r>
            <a:endParaRPr b="1" sz="700"/>
          </a:p>
          <a:p>
            <a:pPr indent="0" lvl="0" marL="0" rtl="0" algn="ctr">
              <a:spcBef>
                <a:spcPts val="0"/>
              </a:spcBef>
              <a:spcAft>
                <a:spcPts val="0"/>
              </a:spcAft>
              <a:buNone/>
            </a:pPr>
            <a:r>
              <a:rPr lang="it" sz="700"/>
              <a:t>http://www.ontologyrepository.com/CommonCoreOntologies/ProcessBeginning</a:t>
            </a:r>
            <a:endParaRPr sz="700"/>
          </a:p>
        </p:txBody>
      </p:sp>
      <p:sp>
        <p:nvSpPr>
          <p:cNvPr id="225" name="Google Shape;225;p25"/>
          <p:cNvSpPr/>
          <p:nvPr/>
        </p:nvSpPr>
        <p:spPr>
          <a:xfrm>
            <a:off x="4100409" y="3451868"/>
            <a:ext cx="2281200" cy="473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it" sz="700"/>
              <a:t>ITF4 Process Ending 1</a:t>
            </a:r>
            <a:endParaRPr b="1" sz="700"/>
          </a:p>
          <a:p>
            <a:pPr indent="0" lvl="0" marL="0" rtl="0" algn="ctr">
              <a:spcBef>
                <a:spcPts val="0"/>
              </a:spcBef>
              <a:spcAft>
                <a:spcPts val="0"/>
              </a:spcAft>
              <a:buNone/>
            </a:pPr>
            <a:r>
              <a:rPr lang="it" sz="700"/>
              <a:t>http://www.ontologyrepository.com/CommonCoreOntologies/ProcessEnding</a:t>
            </a:r>
            <a:endParaRPr sz="700"/>
          </a:p>
        </p:txBody>
      </p:sp>
      <p:sp>
        <p:nvSpPr>
          <p:cNvPr id="226" name="Google Shape;226;p25"/>
          <p:cNvSpPr/>
          <p:nvPr/>
        </p:nvSpPr>
        <p:spPr>
          <a:xfrm>
            <a:off x="7615339" y="1637104"/>
            <a:ext cx="1368600" cy="473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it" sz="700"/>
              <a:t>Temporal Instant 1 </a:t>
            </a:r>
            <a:endParaRPr b="1" sz="700"/>
          </a:p>
          <a:p>
            <a:pPr indent="0" lvl="0" marL="0" rtl="0" algn="ctr">
              <a:spcBef>
                <a:spcPts val="0"/>
              </a:spcBef>
              <a:spcAft>
                <a:spcPts val="0"/>
              </a:spcAft>
              <a:buNone/>
            </a:pPr>
            <a:r>
              <a:rPr lang="it" sz="700"/>
              <a:t>http://purl.obolibrary.org/obo/BFO_0000203</a:t>
            </a:r>
            <a:endParaRPr sz="700"/>
          </a:p>
        </p:txBody>
      </p:sp>
      <p:sp>
        <p:nvSpPr>
          <p:cNvPr id="227" name="Google Shape;227;p25"/>
          <p:cNvSpPr/>
          <p:nvPr/>
        </p:nvSpPr>
        <p:spPr>
          <a:xfrm>
            <a:off x="7615339" y="3451884"/>
            <a:ext cx="1368600" cy="473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it" sz="700"/>
              <a:t>Temporal Instant 2 </a:t>
            </a:r>
            <a:endParaRPr b="1" sz="700"/>
          </a:p>
          <a:p>
            <a:pPr indent="0" lvl="0" marL="0" rtl="0" algn="ctr">
              <a:spcBef>
                <a:spcPts val="0"/>
              </a:spcBef>
              <a:spcAft>
                <a:spcPts val="0"/>
              </a:spcAft>
              <a:buNone/>
            </a:pPr>
            <a:r>
              <a:rPr lang="it" sz="700"/>
              <a:t>http://purl.obolibrary.org/obo/BFO_0000203</a:t>
            </a:r>
            <a:endParaRPr sz="700"/>
          </a:p>
        </p:txBody>
      </p:sp>
      <p:sp>
        <p:nvSpPr>
          <p:cNvPr id="228" name="Google Shape;228;p25"/>
          <p:cNvSpPr txBox="1"/>
          <p:nvPr>
            <p:ph type="title"/>
          </p:nvPr>
        </p:nvSpPr>
        <p:spPr>
          <a:xfrm>
            <a:off x="6332601" y="1321199"/>
            <a:ext cx="1689900" cy="55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it" sz="700"/>
              <a:t>occupies temporal region</a:t>
            </a:r>
            <a:endParaRPr b="1" sz="700"/>
          </a:p>
          <a:p>
            <a:pPr indent="0" lvl="0" marL="0" rtl="0" algn="l">
              <a:spcBef>
                <a:spcPts val="0"/>
              </a:spcBef>
              <a:spcAft>
                <a:spcPts val="0"/>
              </a:spcAft>
              <a:buSzPts val="990"/>
              <a:buNone/>
            </a:pPr>
            <a:r>
              <a:rPr lang="it" sz="700"/>
              <a:t>http://purl.obolibrary.org/obo/BFO_0000199</a:t>
            </a:r>
            <a:endParaRPr sz="700"/>
          </a:p>
        </p:txBody>
      </p:sp>
      <p:cxnSp>
        <p:nvCxnSpPr>
          <p:cNvPr id="229" name="Google Shape;229;p25"/>
          <p:cNvCxnSpPr>
            <a:stCxn id="224" idx="3"/>
            <a:endCxn id="226" idx="1"/>
          </p:cNvCxnSpPr>
          <p:nvPr/>
        </p:nvCxnSpPr>
        <p:spPr>
          <a:xfrm>
            <a:off x="6381609" y="1873788"/>
            <a:ext cx="1233600" cy="0"/>
          </a:xfrm>
          <a:prstGeom prst="straightConnector1">
            <a:avLst/>
          </a:prstGeom>
          <a:noFill/>
          <a:ln cap="flat" cmpd="sng" w="9525">
            <a:solidFill>
              <a:schemeClr val="dk2"/>
            </a:solidFill>
            <a:prstDash val="solid"/>
            <a:round/>
            <a:headEnd len="med" w="med" type="none"/>
            <a:tailEnd len="med" w="med" type="triangle"/>
          </a:ln>
        </p:spPr>
      </p:cxnSp>
      <p:cxnSp>
        <p:nvCxnSpPr>
          <p:cNvPr id="230" name="Google Shape;230;p25"/>
          <p:cNvCxnSpPr>
            <a:stCxn id="225" idx="3"/>
            <a:endCxn id="227" idx="1"/>
          </p:cNvCxnSpPr>
          <p:nvPr/>
        </p:nvCxnSpPr>
        <p:spPr>
          <a:xfrm>
            <a:off x="6381609" y="3688568"/>
            <a:ext cx="1233600" cy="0"/>
          </a:xfrm>
          <a:prstGeom prst="straightConnector1">
            <a:avLst/>
          </a:prstGeom>
          <a:noFill/>
          <a:ln cap="flat" cmpd="sng" w="9525">
            <a:solidFill>
              <a:schemeClr val="dk2"/>
            </a:solidFill>
            <a:prstDash val="solid"/>
            <a:round/>
            <a:headEnd len="med" w="med" type="none"/>
            <a:tailEnd len="med" w="med" type="triangle"/>
          </a:ln>
        </p:spPr>
      </p:cxnSp>
      <p:sp>
        <p:nvSpPr>
          <p:cNvPr id="231" name="Google Shape;231;p25"/>
          <p:cNvSpPr/>
          <p:nvPr/>
        </p:nvSpPr>
        <p:spPr>
          <a:xfrm>
            <a:off x="7615339" y="2471744"/>
            <a:ext cx="1368600" cy="473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it" sz="700"/>
              <a:t>temporal interval 1</a:t>
            </a:r>
            <a:endParaRPr b="1" sz="700"/>
          </a:p>
          <a:p>
            <a:pPr indent="0" lvl="0" marL="0" rtl="0" algn="ctr">
              <a:spcBef>
                <a:spcPts val="0"/>
              </a:spcBef>
              <a:spcAft>
                <a:spcPts val="0"/>
              </a:spcAft>
              <a:buNone/>
            </a:pPr>
            <a:r>
              <a:rPr lang="it" sz="700"/>
              <a:t>http://purl.obolibrary.org/obo/BFO_0000202</a:t>
            </a:r>
            <a:endParaRPr sz="700"/>
          </a:p>
        </p:txBody>
      </p:sp>
      <p:sp>
        <p:nvSpPr>
          <p:cNvPr id="232" name="Google Shape;232;p25"/>
          <p:cNvSpPr txBox="1"/>
          <p:nvPr>
            <p:ph idx="4294967295" type="ctrTitle"/>
          </p:nvPr>
        </p:nvSpPr>
        <p:spPr>
          <a:xfrm>
            <a:off x="6252650" y="2270275"/>
            <a:ext cx="1087200" cy="51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it" sz="700"/>
              <a:t>occupies temporal region</a:t>
            </a:r>
            <a:endParaRPr b="1" sz="700"/>
          </a:p>
          <a:p>
            <a:pPr indent="0" lvl="0" marL="0" rtl="0" algn="l">
              <a:spcBef>
                <a:spcPts val="0"/>
              </a:spcBef>
              <a:spcAft>
                <a:spcPts val="0"/>
              </a:spcAft>
              <a:buSzPts val="990"/>
              <a:buNone/>
            </a:pPr>
            <a:r>
              <a:rPr lang="it" sz="700"/>
              <a:t>http://purl.obolibrary.org/obo/BFO_0000199</a:t>
            </a:r>
            <a:endParaRPr sz="700"/>
          </a:p>
        </p:txBody>
      </p:sp>
      <p:cxnSp>
        <p:nvCxnSpPr>
          <p:cNvPr id="233" name="Google Shape;233;p25"/>
          <p:cNvCxnSpPr>
            <a:stCxn id="223" idx="3"/>
            <a:endCxn id="231" idx="1"/>
          </p:cNvCxnSpPr>
          <p:nvPr/>
        </p:nvCxnSpPr>
        <p:spPr>
          <a:xfrm>
            <a:off x="5784450" y="2708438"/>
            <a:ext cx="1830900" cy="0"/>
          </a:xfrm>
          <a:prstGeom prst="straightConnector1">
            <a:avLst/>
          </a:prstGeom>
          <a:noFill/>
          <a:ln cap="flat" cmpd="sng" w="9525">
            <a:solidFill>
              <a:schemeClr val="dk2"/>
            </a:solidFill>
            <a:prstDash val="solid"/>
            <a:round/>
            <a:headEnd len="med" w="med" type="none"/>
            <a:tailEnd len="med" w="med" type="triangle"/>
          </a:ln>
        </p:spPr>
      </p:cxnSp>
      <p:sp>
        <p:nvSpPr>
          <p:cNvPr id="234" name="Google Shape;234;p25"/>
          <p:cNvSpPr txBox="1"/>
          <p:nvPr>
            <p:ph idx="4294967295" type="ctrTitle"/>
          </p:nvPr>
        </p:nvSpPr>
        <p:spPr>
          <a:xfrm>
            <a:off x="6332589" y="3115788"/>
            <a:ext cx="1087200" cy="38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it" sz="700"/>
              <a:t>occupies temporal region</a:t>
            </a:r>
            <a:endParaRPr b="1" sz="700"/>
          </a:p>
          <a:p>
            <a:pPr indent="0" lvl="0" marL="0" rtl="0" algn="l">
              <a:spcBef>
                <a:spcPts val="0"/>
              </a:spcBef>
              <a:spcAft>
                <a:spcPts val="0"/>
              </a:spcAft>
              <a:buSzPts val="990"/>
              <a:buNone/>
            </a:pPr>
            <a:r>
              <a:rPr lang="it" sz="700"/>
              <a:t>http://purl.obolibrary.org/obo/BFO_0000199</a:t>
            </a:r>
            <a:endParaRPr sz="700"/>
          </a:p>
        </p:txBody>
      </p:sp>
      <p:cxnSp>
        <p:nvCxnSpPr>
          <p:cNvPr id="235" name="Google Shape;235;p25"/>
          <p:cNvCxnSpPr>
            <a:stCxn id="226" idx="2"/>
            <a:endCxn id="231" idx="0"/>
          </p:cNvCxnSpPr>
          <p:nvPr/>
        </p:nvCxnSpPr>
        <p:spPr>
          <a:xfrm>
            <a:off x="8299639" y="2110504"/>
            <a:ext cx="0" cy="361200"/>
          </a:xfrm>
          <a:prstGeom prst="straightConnector1">
            <a:avLst/>
          </a:prstGeom>
          <a:noFill/>
          <a:ln cap="flat" cmpd="sng" w="9525">
            <a:solidFill>
              <a:schemeClr val="dk2"/>
            </a:solidFill>
            <a:prstDash val="solid"/>
            <a:round/>
            <a:headEnd len="med" w="med" type="none"/>
            <a:tailEnd len="med" w="med" type="triangle"/>
          </a:ln>
        </p:spPr>
      </p:cxnSp>
      <p:cxnSp>
        <p:nvCxnSpPr>
          <p:cNvPr id="236" name="Google Shape;236;p25"/>
          <p:cNvCxnSpPr>
            <a:stCxn id="227" idx="0"/>
            <a:endCxn id="231" idx="2"/>
          </p:cNvCxnSpPr>
          <p:nvPr/>
        </p:nvCxnSpPr>
        <p:spPr>
          <a:xfrm rot="10800000">
            <a:off x="8299639" y="2945184"/>
            <a:ext cx="0" cy="506700"/>
          </a:xfrm>
          <a:prstGeom prst="straightConnector1">
            <a:avLst/>
          </a:prstGeom>
          <a:noFill/>
          <a:ln cap="flat" cmpd="sng" w="9525">
            <a:solidFill>
              <a:schemeClr val="dk2"/>
            </a:solidFill>
            <a:prstDash val="solid"/>
            <a:round/>
            <a:headEnd len="med" w="med" type="none"/>
            <a:tailEnd len="med" w="med" type="triangle"/>
          </a:ln>
        </p:spPr>
      </p:cxnSp>
      <p:sp>
        <p:nvSpPr>
          <p:cNvPr id="237" name="Google Shape;237;p25"/>
          <p:cNvSpPr txBox="1"/>
          <p:nvPr>
            <p:ph idx="4294967295" type="ctrTitle"/>
          </p:nvPr>
        </p:nvSpPr>
        <p:spPr>
          <a:xfrm>
            <a:off x="7243493" y="2076349"/>
            <a:ext cx="1314000" cy="473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SzPct val="141428"/>
              <a:buNone/>
            </a:pPr>
            <a:r>
              <a:rPr b="1" lang="it" sz="700"/>
              <a:t>first instant of</a:t>
            </a:r>
            <a:endParaRPr b="1" sz="700"/>
          </a:p>
          <a:p>
            <a:pPr indent="0" lvl="0" marL="0" rtl="0" algn="l">
              <a:spcBef>
                <a:spcPts val="0"/>
              </a:spcBef>
              <a:spcAft>
                <a:spcPts val="0"/>
              </a:spcAft>
              <a:buSzPct val="141428"/>
              <a:buNone/>
            </a:pPr>
            <a:r>
              <a:rPr lang="it" sz="700"/>
              <a:t>http://purl.obolibrary.org/obo/BFO_0000221</a:t>
            </a:r>
            <a:endParaRPr sz="700"/>
          </a:p>
        </p:txBody>
      </p:sp>
      <p:sp>
        <p:nvSpPr>
          <p:cNvPr id="238" name="Google Shape;238;p25"/>
          <p:cNvSpPr txBox="1"/>
          <p:nvPr>
            <p:ph idx="4294967295" type="ctrTitle"/>
          </p:nvPr>
        </p:nvSpPr>
        <p:spPr>
          <a:xfrm>
            <a:off x="7313992" y="2932824"/>
            <a:ext cx="1022100" cy="473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SzPct val="141428"/>
              <a:buNone/>
            </a:pPr>
            <a:r>
              <a:rPr b="1" lang="it" sz="700"/>
              <a:t>last instant of</a:t>
            </a:r>
            <a:endParaRPr b="1" sz="700"/>
          </a:p>
          <a:p>
            <a:pPr indent="0" lvl="0" marL="0" rtl="0" algn="l">
              <a:spcBef>
                <a:spcPts val="0"/>
              </a:spcBef>
              <a:spcAft>
                <a:spcPts val="0"/>
              </a:spcAft>
              <a:buSzPct val="141428"/>
              <a:buNone/>
            </a:pPr>
            <a:r>
              <a:rPr lang="it" sz="700"/>
              <a:t>http://purl.obolibrary.org/obo/BFO_0000223</a:t>
            </a:r>
            <a:endParaRPr sz="700"/>
          </a:p>
        </p:txBody>
      </p:sp>
      <p:sp>
        <p:nvSpPr>
          <p:cNvPr id="239" name="Google Shape;239;p25"/>
          <p:cNvSpPr txBox="1"/>
          <p:nvPr>
            <p:ph idx="4294967295" type="ctrTitle"/>
          </p:nvPr>
        </p:nvSpPr>
        <p:spPr>
          <a:xfrm>
            <a:off x="5188913" y="2890552"/>
            <a:ext cx="1372800" cy="335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SzPct val="141428"/>
              <a:buNone/>
            </a:pPr>
            <a:r>
              <a:rPr b="1" lang="it" sz="700"/>
              <a:t>has temporal part</a:t>
            </a:r>
            <a:endParaRPr b="1" sz="700"/>
          </a:p>
          <a:p>
            <a:pPr indent="0" lvl="0" marL="0" rtl="0" algn="l">
              <a:spcBef>
                <a:spcPts val="0"/>
              </a:spcBef>
              <a:spcAft>
                <a:spcPts val="0"/>
              </a:spcAft>
              <a:buSzPct val="141428"/>
              <a:buNone/>
            </a:pPr>
            <a:r>
              <a:rPr lang="it" sz="700"/>
              <a:t>http://www.ontologyrepository.com/CommonCoreOntologies/has_temporal_part</a:t>
            </a:r>
            <a:endParaRPr sz="700"/>
          </a:p>
        </p:txBody>
      </p:sp>
      <p:cxnSp>
        <p:nvCxnSpPr>
          <p:cNvPr id="240" name="Google Shape;240;p25"/>
          <p:cNvCxnSpPr>
            <a:stCxn id="223" idx="0"/>
            <a:endCxn id="224" idx="2"/>
          </p:cNvCxnSpPr>
          <p:nvPr/>
        </p:nvCxnSpPr>
        <p:spPr>
          <a:xfrm flipH="1" rot="10800000">
            <a:off x="5240850" y="2110388"/>
            <a:ext cx="300" cy="405300"/>
          </a:xfrm>
          <a:prstGeom prst="straightConnector1">
            <a:avLst/>
          </a:prstGeom>
          <a:noFill/>
          <a:ln cap="flat" cmpd="sng" w="9525">
            <a:solidFill>
              <a:schemeClr val="dk2"/>
            </a:solidFill>
            <a:prstDash val="solid"/>
            <a:round/>
            <a:headEnd len="med" w="med" type="none"/>
            <a:tailEnd len="med" w="med" type="triangle"/>
          </a:ln>
        </p:spPr>
      </p:cxnSp>
      <p:cxnSp>
        <p:nvCxnSpPr>
          <p:cNvPr id="241" name="Google Shape;241;p25"/>
          <p:cNvCxnSpPr>
            <a:stCxn id="223" idx="2"/>
            <a:endCxn id="225" idx="0"/>
          </p:cNvCxnSpPr>
          <p:nvPr/>
        </p:nvCxnSpPr>
        <p:spPr>
          <a:xfrm>
            <a:off x="5240850" y="2901188"/>
            <a:ext cx="300" cy="550800"/>
          </a:xfrm>
          <a:prstGeom prst="straightConnector1">
            <a:avLst/>
          </a:prstGeom>
          <a:noFill/>
          <a:ln cap="flat" cmpd="sng" w="9525">
            <a:solidFill>
              <a:schemeClr val="dk2"/>
            </a:solidFill>
            <a:prstDash val="solid"/>
            <a:round/>
            <a:headEnd len="med" w="med" type="none"/>
            <a:tailEnd len="med" w="med" type="triangle"/>
          </a:ln>
        </p:spPr>
      </p:cxnSp>
      <p:sp>
        <p:nvSpPr>
          <p:cNvPr id="242" name="Google Shape;242;p25"/>
          <p:cNvSpPr txBox="1"/>
          <p:nvPr>
            <p:ph idx="4294967295" type="ctrTitle"/>
          </p:nvPr>
        </p:nvSpPr>
        <p:spPr>
          <a:xfrm>
            <a:off x="4018275" y="2054500"/>
            <a:ext cx="1042500" cy="2805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SzPct val="141428"/>
              <a:buNone/>
            </a:pPr>
            <a:r>
              <a:rPr b="1" lang="it" sz="700"/>
              <a:t>has temporal part</a:t>
            </a:r>
            <a:endParaRPr b="1" sz="700"/>
          </a:p>
          <a:p>
            <a:pPr indent="0" lvl="0" marL="0" rtl="0" algn="l">
              <a:spcBef>
                <a:spcPts val="0"/>
              </a:spcBef>
              <a:spcAft>
                <a:spcPts val="0"/>
              </a:spcAft>
              <a:buSzPct val="141428"/>
              <a:buNone/>
            </a:pPr>
            <a:r>
              <a:rPr lang="it" sz="700"/>
              <a:t>http://www.ontologyrepository.com/CommonCoreOntologies/has_temporal_part</a:t>
            </a:r>
            <a:endParaRPr sz="700"/>
          </a:p>
        </p:txBody>
      </p:sp>
      <p:sp>
        <p:nvSpPr>
          <p:cNvPr id="243" name="Google Shape;243;p25"/>
          <p:cNvSpPr txBox="1"/>
          <p:nvPr/>
        </p:nvSpPr>
        <p:spPr>
          <a:xfrm>
            <a:off x="3556050" y="2667650"/>
            <a:ext cx="1141200" cy="47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sz="700">
                <a:solidFill>
                  <a:schemeClr val="dk2"/>
                </a:solidFill>
              </a:rPr>
              <a:t>designates</a:t>
            </a:r>
            <a:endParaRPr b="1" sz="700">
              <a:solidFill>
                <a:schemeClr val="dk2"/>
              </a:solidFill>
            </a:endParaRPr>
          </a:p>
          <a:p>
            <a:pPr indent="0" lvl="0" marL="0" rtl="0" algn="l">
              <a:spcBef>
                <a:spcPts val="0"/>
              </a:spcBef>
              <a:spcAft>
                <a:spcPts val="0"/>
              </a:spcAft>
              <a:buNone/>
            </a:pPr>
            <a:r>
              <a:rPr lang="it" sz="700">
                <a:solidFill>
                  <a:schemeClr val="dk2"/>
                </a:solidFill>
              </a:rPr>
              <a:t>http://www.ontologyrepository.com/CommonCoreOntologies/designates</a:t>
            </a:r>
            <a:endParaRPr sz="700">
              <a:solidFill>
                <a:schemeClr val="dk2"/>
              </a:solidFill>
            </a:endParaRPr>
          </a:p>
        </p:txBody>
      </p:sp>
      <p:sp>
        <p:nvSpPr>
          <p:cNvPr id="244" name="Google Shape;244;p25"/>
          <p:cNvSpPr/>
          <p:nvPr/>
        </p:nvSpPr>
        <p:spPr>
          <a:xfrm>
            <a:off x="97300" y="2423663"/>
            <a:ext cx="1314000" cy="570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it" sz="700"/>
              <a:t>Information Bearing Entity 2</a:t>
            </a:r>
            <a:endParaRPr b="1" sz="700"/>
          </a:p>
          <a:p>
            <a:pPr indent="0" lvl="0" marL="0" rtl="0" algn="l">
              <a:spcBef>
                <a:spcPts val="0"/>
              </a:spcBef>
              <a:spcAft>
                <a:spcPts val="0"/>
              </a:spcAft>
              <a:buClr>
                <a:schemeClr val="dk1"/>
              </a:buClr>
              <a:buSzPts val="1100"/>
              <a:buFont typeface="Arial"/>
              <a:buNone/>
            </a:pPr>
            <a:r>
              <a:rPr lang="it" sz="700">
                <a:solidFill>
                  <a:schemeClr val="dk1"/>
                </a:solidFill>
              </a:rPr>
              <a:t>http://www.ontologyrepository.com/CommonCoreOntologies/InformationBearingEntity</a:t>
            </a:r>
            <a:endParaRPr sz="700"/>
          </a:p>
        </p:txBody>
      </p:sp>
      <p:sp>
        <p:nvSpPr>
          <p:cNvPr id="245" name="Google Shape;245;p25"/>
          <p:cNvSpPr/>
          <p:nvPr/>
        </p:nvSpPr>
        <p:spPr>
          <a:xfrm>
            <a:off x="2136975" y="2395163"/>
            <a:ext cx="1314000" cy="627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it" sz="700"/>
              <a:t>Temporal Interval Identifier 1</a:t>
            </a:r>
            <a:endParaRPr b="1" sz="700"/>
          </a:p>
          <a:p>
            <a:pPr indent="0" lvl="0" marL="0" rtl="0" algn="l">
              <a:spcBef>
                <a:spcPts val="0"/>
              </a:spcBef>
              <a:spcAft>
                <a:spcPts val="0"/>
              </a:spcAft>
              <a:buNone/>
            </a:pPr>
            <a:r>
              <a:rPr lang="it" sz="700">
                <a:solidFill>
                  <a:schemeClr val="dk1"/>
                </a:solidFill>
              </a:rPr>
              <a:t>http://www.ontologyrepository.com/CommonCoreOntologies/TemporalIntervalIdentifier</a:t>
            </a:r>
            <a:endParaRPr sz="700"/>
          </a:p>
        </p:txBody>
      </p:sp>
      <p:cxnSp>
        <p:nvCxnSpPr>
          <p:cNvPr id="246" name="Google Shape;246;p25"/>
          <p:cNvCxnSpPr>
            <a:stCxn id="245" idx="3"/>
            <a:endCxn id="223" idx="1"/>
          </p:cNvCxnSpPr>
          <p:nvPr/>
        </p:nvCxnSpPr>
        <p:spPr>
          <a:xfrm flipH="1" rot="10800000">
            <a:off x="3450975" y="2708513"/>
            <a:ext cx="1246200" cy="600"/>
          </a:xfrm>
          <a:prstGeom prst="straightConnector1">
            <a:avLst/>
          </a:prstGeom>
          <a:noFill/>
          <a:ln cap="flat" cmpd="sng" w="9525">
            <a:solidFill>
              <a:schemeClr val="dk2"/>
            </a:solidFill>
            <a:prstDash val="solid"/>
            <a:round/>
            <a:headEnd len="med" w="med" type="none"/>
            <a:tailEnd len="med" w="med" type="triangle"/>
          </a:ln>
        </p:spPr>
      </p:cxnSp>
      <p:sp>
        <p:nvSpPr>
          <p:cNvPr id="247" name="Google Shape;247;p25"/>
          <p:cNvSpPr/>
          <p:nvPr/>
        </p:nvSpPr>
        <p:spPr>
          <a:xfrm>
            <a:off x="2139050" y="3374625"/>
            <a:ext cx="1233600" cy="627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it" sz="700"/>
              <a:t>Time of day Identifier 2</a:t>
            </a:r>
            <a:endParaRPr b="1" sz="700"/>
          </a:p>
          <a:p>
            <a:pPr indent="0" lvl="0" marL="0" rtl="0" algn="l">
              <a:spcBef>
                <a:spcPts val="0"/>
              </a:spcBef>
              <a:spcAft>
                <a:spcPts val="0"/>
              </a:spcAft>
              <a:buNone/>
            </a:pPr>
            <a:r>
              <a:rPr lang="it" sz="700">
                <a:solidFill>
                  <a:schemeClr val="dk1"/>
                </a:solidFill>
              </a:rPr>
              <a:t>http://www.ontologyrepository.com/CommonCoreOntologies/TimeOfDayIdentifier</a:t>
            </a:r>
            <a:endParaRPr sz="700"/>
          </a:p>
        </p:txBody>
      </p:sp>
      <p:cxnSp>
        <p:nvCxnSpPr>
          <p:cNvPr id="248" name="Google Shape;248;p25"/>
          <p:cNvCxnSpPr>
            <a:stCxn id="247" idx="3"/>
            <a:endCxn id="225" idx="1"/>
          </p:cNvCxnSpPr>
          <p:nvPr/>
        </p:nvCxnSpPr>
        <p:spPr>
          <a:xfrm>
            <a:off x="3372650" y="3688575"/>
            <a:ext cx="727800" cy="0"/>
          </a:xfrm>
          <a:prstGeom prst="straightConnector1">
            <a:avLst/>
          </a:prstGeom>
          <a:noFill/>
          <a:ln cap="flat" cmpd="sng" w="9525">
            <a:solidFill>
              <a:schemeClr val="dk2"/>
            </a:solidFill>
            <a:prstDash val="solid"/>
            <a:round/>
            <a:headEnd len="med" w="med" type="none"/>
            <a:tailEnd len="med" w="med" type="triangle"/>
          </a:ln>
        </p:spPr>
      </p:cxnSp>
      <p:sp>
        <p:nvSpPr>
          <p:cNvPr id="249" name="Google Shape;249;p25"/>
          <p:cNvSpPr/>
          <p:nvPr/>
        </p:nvSpPr>
        <p:spPr>
          <a:xfrm>
            <a:off x="2176875" y="1597500"/>
            <a:ext cx="1274100" cy="5526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it" sz="700"/>
              <a:t>Time of day Identifier 1</a:t>
            </a:r>
            <a:endParaRPr b="1" sz="700"/>
          </a:p>
          <a:p>
            <a:pPr indent="0" lvl="0" marL="0" rtl="0" algn="l">
              <a:spcBef>
                <a:spcPts val="0"/>
              </a:spcBef>
              <a:spcAft>
                <a:spcPts val="0"/>
              </a:spcAft>
              <a:buNone/>
            </a:pPr>
            <a:r>
              <a:rPr lang="it" sz="700">
                <a:solidFill>
                  <a:schemeClr val="dk1"/>
                </a:solidFill>
              </a:rPr>
              <a:t>http://www.ontologyrepository.com/CommonCoreOntologies/TimeOfDayIdentifier</a:t>
            </a:r>
            <a:endParaRPr sz="700"/>
          </a:p>
        </p:txBody>
      </p:sp>
      <p:cxnSp>
        <p:nvCxnSpPr>
          <p:cNvPr id="250" name="Google Shape;250;p25"/>
          <p:cNvCxnSpPr>
            <a:stCxn id="249" idx="3"/>
            <a:endCxn id="224" idx="1"/>
          </p:cNvCxnSpPr>
          <p:nvPr/>
        </p:nvCxnSpPr>
        <p:spPr>
          <a:xfrm>
            <a:off x="3450975" y="1873800"/>
            <a:ext cx="649500" cy="0"/>
          </a:xfrm>
          <a:prstGeom prst="straightConnector1">
            <a:avLst/>
          </a:prstGeom>
          <a:noFill/>
          <a:ln cap="flat" cmpd="sng" w="9525">
            <a:solidFill>
              <a:schemeClr val="dk2"/>
            </a:solidFill>
            <a:prstDash val="solid"/>
            <a:round/>
            <a:headEnd len="med" w="med" type="none"/>
            <a:tailEnd len="med" w="med" type="triangle"/>
          </a:ln>
        </p:spPr>
      </p:cxnSp>
      <p:sp>
        <p:nvSpPr>
          <p:cNvPr id="251" name="Google Shape;251;p25"/>
          <p:cNvSpPr txBox="1"/>
          <p:nvPr/>
        </p:nvSpPr>
        <p:spPr>
          <a:xfrm>
            <a:off x="3399300" y="3178125"/>
            <a:ext cx="649500" cy="47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sz="700">
                <a:solidFill>
                  <a:schemeClr val="dk2"/>
                </a:solidFill>
              </a:rPr>
              <a:t>designates</a:t>
            </a:r>
            <a:endParaRPr b="1" sz="700">
              <a:solidFill>
                <a:schemeClr val="dk2"/>
              </a:solidFill>
            </a:endParaRPr>
          </a:p>
          <a:p>
            <a:pPr indent="0" lvl="0" marL="0" rtl="0" algn="l">
              <a:spcBef>
                <a:spcPts val="0"/>
              </a:spcBef>
              <a:spcAft>
                <a:spcPts val="0"/>
              </a:spcAft>
              <a:buNone/>
            </a:pPr>
            <a:r>
              <a:rPr lang="it" sz="700">
                <a:solidFill>
                  <a:schemeClr val="dk2"/>
                </a:solidFill>
              </a:rPr>
              <a:t>http://www.ontologyrepository.com/CommonCoreOntologies/designates</a:t>
            </a:r>
            <a:endParaRPr sz="700">
              <a:solidFill>
                <a:schemeClr val="dk2"/>
              </a:solidFill>
            </a:endParaRPr>
          </a:p>
        </p:txBody>
      </p:sp>
      <p:sp>
        <p:nvSpPr>
          <p:cNvPr id="252" name="Google Shape;252;p25"/>
          <p:cNvSpPr txBox="1"/>
          <p:nvPr/>
        </p:nvSpPr>
        <p:spPr>
          <a:xfrm>
            <a:off x="3399300" y="1321200"/>
            <a:ext cx="830700" cy="47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sz="700">
                <a:solidFill>
                  <a:schemeClr val="dk2"/>
                </a:solidFill>
              </a:rPr>
              <a:t>designates</a:t>
            </a:r>
            <a:endParaRPr b="1" sz="700">
              <a:solidFill>
                <a:schemeClr val="dk2"/>
              </a:solidFill>
            </a:endParaRPr>
          </a:p>
          <a:p>
            <a:pPr indent="0" lvl="0" marL="0" rtl="0" algn="l">
              <a:spcBef>
                <a:spcPts val="0"/>
              </a:spcBef>
              <a:spcAft>
                <a:spcPts val="0"/>
              </a:spcAft>
              <a:buNone/>
            </a:pPr>
            <a:r>
              <a:rPr lang="it" sz="700">
                <a:solidFill>
                  <a:schemeClr val="dk2"/>
                </a:solidFill>
              </a:rPr>
              <a:t>http://www.ontologyrepository.com/CommonCoreOntologies/designates</a:t>
            </a:r>
            <a:endParaRPr sz="700">
              <a:solidFill>
                <a:schemeClr val="dk2"/>
              </a:solidFill>
            </a:endParaRPr>
          </a:p>
        </p:txBody>
      </p:sp>
      <p:sp>
        <p:nvSpPr>
          <p:cNvPr id="253" name="Google Shape;253;p25"/>
          <p:cNvSpPr/>
          <p:nvPr/>
        </p:nvSpPr>
        <p:spPr>
          <a:xfrm>
            <a:off x="97300" y="3403125"/>
            <a:ext cx="1314000" cy="570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it" sz="700"/>
              <a:t>Information Bearing Entity 3</a:t>
            </a:r>
            <a:endParaRPr b="1" sz="700"/>
          </a:p>
          <a:p>
            <a:pPr indent="0" lvl="0" marL="0" rtl="0" algn="l">
              <a:spcBef>
                <a:spcPts val="0"/>
              </a:spcBef>
              <a:spcAft>
                <a:spcPts val="0"/>
              </a:spcAft>
              <a:buClr>
                <a:schemeClr val="dk1"/>
              </a:buClr>
              <a:buSzPts val="1100"/>
              <a:buFont typeface="Arial"/>
              <a:buNone/>
            </a:pPr>
            <a:r>
              <a:rPr lang="it" sz="700">
                <a:solidFill>
                  <a:schemeClr val="dk1"/>
                </a:solidFill>
              </a:rPr>
              <a:t>http://www.ontologyrepository.com/CommonCoreOntologies/InformationBearingEntity</a:t>
            </a:r>
            <a:endParaRPr sz="700"/>
          </a:p>
        </p:txBody>
      </p:sp>
      <p:sp>
        <p:nvSpPr>
          <p:cNvPr id="254" name="Google Shape;254;p25"/>
          <p:cNvSpPr/>
          <p:nvPr/>
        </p:nvSpPr>
        <p:spPr>
          <a:xfrm>
            <a:off x="97300" y="1588350"/>
            <a:ext cx="1314000" cy="570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it" sz="700"/>
              <a:t>Information Bearing Entity 1</a:t>
            </a:r>
            <a:endParaRPr b="1" sz="700"/>
          </a:p>
          <a:p>
            <a:pPr indent="0" lvl="0" marL="0" rtl="0" algn="l">
              <a:spcBef>
                <a:spcPts val="0"/>
              </a:spcBef>
              <a:spcAft>
                <a:spcPts val="0"/>
              </a:spcAft>
              <a:buClr>
                <a:schemeClr val="dk1"/>
              </a:buClr>
              <a:buSzPts val="1100"/>
              <a:buFont typeface="Arial"/>
              <a:buNone/>
            </a:pPr>
            <a:r>
              <a:rPr lang="it" sz="700">
                <a:solidFill>
                  <a:schemeClr val="dk1"/>
                </a:solidFill>
              </a:rPr>
              <a:t>http://www.ontologyrepository.com/CommonCoreOntologies/InformationBearingEntity</a:t>
            </a:r>
            <a:endParaRPr sz="700"/>
          </a:p>
        </p:txBody>
      </p:sp>
      <p:sp>
        <p:nvSpPr>
          <p:cNvPr id="255" name="Google Shape;255;p25"/>
          <p:cNvSpPr txBox="1"/>
          <p:nvPr/>
        </p:nvSpPr>
        <p:spPr>
          <a:xfrm>
            <a:off x="1446050" y="1361525"/>
            <a:ext cx="8307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700"/>
              <a:t>genetically depends on</a:t>
            </a:r>
            <a:endParaRPr b="1" sz="700"/>
          </a:p>
          <a:p>
            <a:pPr indent="0" lvl="0" marL="0" rtl="0" algn="l">
              <a:spcBef>
                <a:spcPts val="0"/>
              </a:spcBef>
              <a:spcAft>
                <a:spcPts val="0"/>
              </a:spcAft>
              <a:buNone/>
            </a:pPr>
            <a:r>
              <a:rPr lang="it" sz="700"/>
              <a:t>http://purl.obolibrary.org/obo/BFO_0000084</a:t>
            </a:r>
            <a:endParaRPr sz="700"/>
          </a:p>
        </p:txBody>
      </p:sp>
      <p:sp>
        <p:nvSpPr>
          <p:cNvPr id="256" name="Google Shape;256;p25"/>
          <p:cNvSpPr txBox="1"/>
          <p:nvPr/>
        </p:nvSpPr>
        <p:spPr>
          <a:xfrm>
            <a:off x="1416738" y="2270263"/>
            <a:ext cx="7656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700"/>
              <a:t>genetically depends on</a:t>
            </a:r>
            <a:endParaRPr b="1" sz="700"/>
          </a:p>
          <a:p>
            <a:pPr indent="0" lvl="0" marL="0" rtl="0" algn="l">
              <a:spcBef>
                <a:spcPts val="0"/>
              </a:spcBef>
              <a:spcAft>
                <a:spcPts val="0"/>
              </a:spcAft>
              <a:buNone/>
            </a:pPr>
            <a:r>
              <a:rPr lang="it" sz="700"/>
              <a:t>http://purl.obolibrary.org/obo/BFO_0000084</a:t>
            </a:r>
            <a:endParaRPr sz="700"/>
          </a:p>
        </p:txBody>
      </p:sp>
      <p:sp>
        <p:nvSpPr>
          <p:cNvPr id="257" name="Google Shape;257;p25"/>
          <p:cNvSpPr txBox="1"/>
          <p:nvPr/>
        </p:nvSpPr>
        <p:spPr>
          <a:xfrm>
            <a:off x="1411288" y="3268150"/>
            <a:ext cx="8307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700"/>
              <a:t>genetically depends on</a:t>
            </a:r>
            <a:endParaRPr b="1" sz="700"/>
          </a:p>
          <a:p>
            <a:pPr indent="0" lvl="0" marL="0" rtl="0" algn="l">
              <a:spcBef>
                <a:spcPts val="0"/>
              </a:spcBef>
              <a:spcAft>
                <a:spcPts val="0"/>
              </a:spcAft>
              <a:buNone/>
            </a:pPr>
            <a:r>
              <a:rPr lang="it" sz="700"/>
              <a:t>http://purl.obolibrary.org/obo/BFO_0000084</a:t>
            </a:r>
            <a:endParaRPr sz="700"/>
          </a:p>
        </p:txBody>
      </p:sp>
      <p:sp>
        <p:nvSpPr>
          <p:cNvPr id="258" name="Google Shape;258;p25"/>
          <p:cNvSpPr txBox="1"/>
          <p:nvPr/>
        </p:nvSpPr>
        <p:spPr>
          <a:xfrm>
            <a:off x="52400" y="4782925"/>
            <a:ext cx="830700" cy="292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it" sz="700">
                <a:solidFill>
                  <a:srgbClr val="70AD47"/>
                </a:solidFill>
                <a:latin typeface="Calibri"/>
                <a:ea typeface="Calibri"/>
                <a:cs typeface="Calibri"/>
                <a:sym typeface="Calibri"/>
              </a:rPr>
              <a:t>20240606135557</a:t>
            </a:r>
            <a:endParaRPr sz="700">
              <a:solidFill>
                <a:srgbClr val="70AD47"/>
              </a:solidFill>
              <a:latin typeface="Calibri"/>
              <a:ea typeface="Calibri"/>
              <a:cs typeface="Calibri"/>
              <a:sym typeface="Calibri"/>
            </a:endParaRPr>
          </a:p>
        </p:txBody>
      </p:sp>
      <p:sp>
        <p:nvSpPr>
          <p:cNvPr id="259" name="Google Shape;259;p25"/>
          <p:cNvSpPr txBox="1"/>
          <p:nvPr/>
        </p:nvSpPr>
        <p:spPr>
          <a:xfrm>
            <a:off x="876550" y="758675"/>
            <a:ext cx="896700" cy="292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it" sz="700">
                <a:solidFill>
                  <a:srgbClr val="70AD47"/>
                </a:solidFill>
                <a:latin typeface="Calibri"/>
                <a:ea typeface="Calibri"/>
                <a:cs typeface="Calibri"/>
                <a:sym typeface="Calibri"/>
              </a:rPr>
              <a:t>20240606125000</a:t>
            </a:r>
            <a:endParaRPr sz="700">
              <a:solidFill>
                <a:srgbClr val="70AD47"/>
              </a:solidFill>
              <a:latin typeface="Calibri"/>
              <a:ea typeface="Calibri"/>
              <a:cs typeface="Calibri"/>
              <a:sym typeface="Calibri"/>
            </a:endParaRPr>
          </a:p>
        </p:txBody>
      </p:sp>
      <p:cxnSp>
        <p:nvCxnSpPr>
          <p:cNvPr id="260" name="Google Shape;260;p25"/>
          <p:cNvCxnSpPr>
            <a:stCxn id="253" idx="2"/>
            <a:endCxn id="258" idx="0"/>
          </p:cNvCxnSpPr>
          <p:nvPr/>
        </p:nvCxnSpPr>
        <p:spPr>
          <a:xfrm flipH="1">
            <a:off x="467800" y="3974025"/>
            <a:ext cx="286500" cy="808800"/>
          </a:xfrm>
          <a:prstGeom prst="straightConnector1">
            <a:avLst/>
          </a:prstGeom>
          <a:noFill/>
          <a:ln cap="flat" cmpd="sng" w="9525">
            <a:solidFill>
              <a:schemeClr val="dk2"/>
            </a:solidFill>
            <a:prstDash val="solid"/>
            <a:round/>
            <a:headEnd len="med" w="med" type="none"/>
            <a:tailEnd len="med" w="med" type="triangle"/>
          </a:ln>
        </p:spPr>
      </p:cxnSp>
      <p:cxnSp>
        <p:nvCxnSpPr>
          <p:cNvPr id="261" name="Google Shape;261;p25"/>
          <p:cNvCxnSpPr>
            <a:stCxn id="254" idx="0"/>
            <a:endCxn id="259" idx="2"/>
          </p:cNvCxnSpPr>
          <p:nvPr/>
        </p:nvCxnSpPr>
        <p:spPr>
          <a:xfrm flipH="1" rot="10800000">
            <a:off x="754300" y="1051050"/>
            <a:ext cx="570600" cy="537300"/>
          </a:xfrm>
          <a:prstGeom prst="straightConnector1">
            <a:avLst/>
          </a:prstGeom>
          <a:noFill/>
          <a:ln cap="flat" cmpd="sng" w="9525">
            <a:solidFill>
              <a:schemeClr val="dk2"/>
            </a:solidFill>
            <a:prstDash val="solid"/>
            <a:round/>
            <a:headEnd len="med" w="med" type="none"/>
            <a:tailEnd len="med" w="med" type="triangle"/>
          </a:ln>
        </p:spPr>
      </p:cxnSp>
      <p:sp>
        <p:nvSpPr>
          <p:cNvPr id="262" name="Google Shape;262;p25"/>
          <p:cNvSpPr txBox="1"/>
          <p:nvPr/>
        </p:nvSpPr>
        <p:spPr>
          <a:xfrm>
            <a:off x="0" y="818950"/>
            <a:ext cx="11412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700"/>
              <a:t>has datetime value</a:t>
            </a:r>
            <a:endParaRPr b="1" sz="700"/>
          </a:p>
          <a:p>
            <a:pPr indent="0" lvl="0" marL="0" rtl="0" algn="l">
              <a:spcBef>
                <a:spcPts val="0"/>
              </a:spcBef>
              <a:spcAft>
                <a:spcPts val="0"/>
              </a:spcAft>
              <a:buNone/>
            </a:pPr>
            <a:r>
              <a:rPr lang="it" sz="700"/>
              <a:t>http://www.ontologyrepository.com/CommonCoreOntologies/has_datetime_value</a:t>
            </a:r>
            <a:endParaRPr sz="700"/>
          </a:p>
        </p:txBody>
      </p:sp>
      <p:sp>
        <p:nvSpPr>
          <p:cNvPr id="263" name="Google Shape;263;p25"/>
          <p:cNvSpPr txBox="1"/>
          <p:nvPr/>
        </p:nvSpPr>
        <p:spPr>
          <a:xfrm>
            <a:off x="754300" y="4059538"/>
            <a:ext cx="11412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700"/>
              <a:t>has datetime value</a:t>
            </a:r>
            <a:endParaRPr b="1" sz="700"/>
          </a:p>
          <a:p>
            <a:pPr indent="0" lvl="0" marL="0" rtl="0" algn="l">
              <a:spcBef>
                <a:spcPts val="0"/>
              </a:spcBef>
              <a:spcAft>
                <a:spcPts val="0"/>
              </a:spcAft>
              <a:buNone/>
            </a:pPr>
            <a:r>
              <a:rPr lang="it" sz="700"/>
              <a:t>http://www.ontologyrepository.com/CommonCoreOntologies/has_datetime_value</a:t>
            </a:r>
            <a:endParaRPr sz="700"/>
          </a:p>
        </p:txBody>
      </p:sp>
      <p:sp>
        <p:nvSpPr>
          <p:cNvPr id="264" name="Google Shape;264;p25"/>
          <p:cNvSpPr/>
          <p:nvPr/>
        </p:nvSpPr>
        <p:spPr>
          <a:xfrm>
            <a:off x="5440700" y="116688"/>
            <a:ext cx="1087200" cy="5151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it" sz="700"/>
              <a:t>Launch Function </a:t>
            </a:r>
            <a:endParaRPr b="1" sz="700"/>
          </a:p>
          <a:p>
            <a:pPr indent="0" lvl="0" marL="0" rtl="0" algn="ctr">
              <a:spcBef>
                <a:spcPts val="0"/>
              </a:spcBef>
              <a:spcAft>
                <a:spcPts val="0"/>
              </a:spcAft>
              <a:buNone/>
            </a:pPr>
            <a:r>
              <a:rPr lang="it" sz="700"/>
              <a:t>class domain IRI</a:t>
            </a:r>
            <a:endParaRPr sz="700"/>
          </a:p>
        </p:txBody>
      </p:sp>
      <p:sp>
        <p:nvSpPr>
          <p:cNvPr id="265" name="Google Shape;265;p25"/>
          <p:cNvSpPr/>
          <p:nvPr/>
        </p:nvSpPr>
        <p:spPr>
          <a:xfrm>
            <a:off x="4181400" y="590213"/>
            <a:ext cx="1087200" cy="5151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it" sz="700"/>
              <a:t>Flight Test Function 1 </a:t>
            </a:r>
            <a:endParaRPr b="1" sz="700"/>
          </a:p>
          <a:p>
            <a:pPr indent="0" lvl="0" marL="0" rtl="0" algn="ctr">
              <a:spcBef>
                <a:spcPts val="0"/>
              </a:spcBef>
              <a:spcAft>
                <a:spcPts val="0"/>
              </a:spcAft>
              <a:buNone/>
            </a:pPr>
            <a:r>
              <a:rPr lang="it" sz="700"/>
              <a:t>class domain IRI</a:t>
            </a:r>
            <a:endParaRPr sz="700"/>
          </a:p>
        </p:txBody>
      </p:sp>
      <p:sp>
        <p:nvSpPr>
          <p:cNvPr id="266" name="Google Shape;266;p25"/>
          <p:cNvSpPr/>
          <p:nvPr/>
        </p:nvSpPr>
        <p:spPr>
          <a:xfrm>
            <a:off x="7756050" y="110788"/>
            <a:ext cx="1087200" cy="5151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it" sz="700"/>
              <a:t>Act of Launch</a:t>
            </a:r>
            <a:endParaRPr b="1" sz="700"/>
          </a:p>
          <a:p>
            <a:pPr indent="0" lvl="0" marL="0" rtl="0" algn="ctr">
              <a:spcBef>
                <a:spcPts val="0"/>
              </a:spcBef>
              <a:spcAft>
                <a:spcPts val="0"/>
              </a:spcAft>
              <a:buNone/>
            </a:pPr>
            <a:r>
              <a:rPr lang="it" sz="700"/>
              <a:t>class domain IRI</a:t>
            </a:r>
            <a:endParaRPr sz="700"/>
          </a:p>
        </p:txBody>
      </p:sp>
      <p:cxnSp>
        <p:nvCxnSpPr>
          <p:cNvPr id="267" name="Google Shape;267;p25"/>
          <p:cNvCxnSpPr>
            <a:stCxn id="266" idx="2"/>
            <a:endCxn id="226" idx="0"/>
          </p:cNvCxnSpPr>
          <p:nvPr/>
        </p:nvCxnSpPr>
        <p:spPr>
          <a:xfrm>
            <a:off x="8299650" y="625888"/>
            <a:ext cx="0" cy="1011300"/>
          </a:xfrm>
          <a:prstGeom prst="straightConnector1">
            <a:avLst/>
          </a:prstGeom>
          <a:noFill/>
          <a:ln cap="flat" cmpd="sng" w="9525">
            <a:solidFill>
              <a:schemeClr val="dk2"/>
            </a:solidFill>
            <a:prstDash val="solid"/>
            <a:round/>
            <a:headEnd len="med" w="med" type="none"/>
            <a:tailEnd len="med" w="med" type="triangle"/>
          </a:ln>
        </p:spPr>
      </p:cxnSp>
      <p:sp>
        <p:nvSpPr>
          <p:cNvPr id="268" name="Google Shape;268;p25"/>
          <p:cNvSpPr txBox="1"/>
          <p:nvPr>
            <p:ph idx="4294967295" type="ctrTitle"/>
          </p:nvPr>
        </p:nvSpPr>
        <p:spPr>
          <a:xfrm>
            <a:off x="8308800" y="723250"/>
            <a:ext cx="830700" cy="55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it" sz="700"/>
              <a:t>occupies temporal region</a:t>
            </a:r>
            <a:endParaRPr b="1" sz="700"/>
          </a:p>
          <a:p>
            <a:pPr indent="0" lvl="0" marL="0" rtl="0" algn="l">
              <a:spcBef>
                <a:spcPts val="0"/>
              </a:spcBef>
              <a:spcAft>
                <a:spcPts val="0"/>
              </a:spcAft>
              <a:buSzPts val="990"/>
              <a:buNone/>
            </a:pPr>
            <a:r>
              <a:rPr lang="it" sz="700"/>
              <a:t>http://purl.obolibrary.org/obo/BFO_0000199</a:t>
            </a:r>
            <a:endParaRPr sz="700"/>
          </a:p>
        </p:txBody>
      </p:sp>
      <p:cxnSp>
        <p:nvCxnSpPr>
          <p:cNvPr id="269" name="Google Shape;269;p25"/>
          <p:cNvCxnSpPr>
            <a:stCxn id="221" idx="3"/>
            <a:endCxn id="264" idx="1"/>
          </p:cNvCxnSpPr>
          <p:nvPr/>
        </p:nvCxnSpPr>
        <p:spPr>
          <a:xfrm>
            <a:off x="3046388" y="368338"/>
            <a:ext cx="2394300" cy="6000"/>
          </a:xfrm>
          <a:prstGeom prst="straightConnector1">
            <a:avLst/>
          </a:prstGeom>
          <a:noFill/>
          <a:ln cap="flat" cmpd="sng" w="9525">
            <a:solidFill>
              <a:schemeClr val="dk2"/>
            </a:solidFill>
            <a:prstDash val="solid"/>
            <a:round/>
            <a:headEnd len="med" w="med" type="none"/>
            <a:tailEnd len="med" w="med" type="triangle"/>
          </a:ln>
        </p:spPr>
      </p:cxnSp>
      <p:cxnSp>
        <p:nvCxnSpPr>
          <p:cNvPr id="270" name="Google Shape;270;p25"/>
          <p:cNvCxnSpPr>
            <a:stCxn id="221" idx="3"/>
            <a:endCxn id="265" idx="1"/>
          </p:cNvCxnSpPr>
          <p:nvPr/>
        </p:nvCxnSpPr>
        <p:spPr>
          <a:xfrm>
            <a:off x="3046388" y="368338"/>
            <a:ext cx="1134900" cy="479400"/>
          </a:xfrm>
          <a:prstGeom prst="straightConnector1">
            <a:avLst/>
          </a:prstGeom>
          <a:noFill/>
          <a:ln cap="flat" cmpd="sng" w="9525">
            <a:solidFill>
              <a:schemeClr val="dk2"/>
            </a:solidFill>
            <a:prstDash val="solid"/>
            <a:round/>
            <a:headEnd len="med" w="med" type="none"/>
            <a:tailEnd len="med" w="med" type="triangle"/>
          </a:ln>
        </p:spPr>
      </p:cxnSp>
      <p:sp>
        <p:nvSpPr>
          <p:cNvPr id="271" name="Google Shape;271;p25"/>
          <p:cNvSpPr txBox="1"/>
          <p:nvPr/>
        </p:nvSpPr>
        <p:spPr>
          <a:xfrm>
            <a:off x="2655975" y="818950"/>
            <a:ext cx="11748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700"/>
              <a:t>bearer of</a:t>
            </a:r>
            <a:endParaRPr b="1" sz="700"/>
          </a:p>
          <a:p>
            <a:pPr indent="0" lvl="0" marL="0" rtl="0" algn="l">
              <a:spcBef>
                <a:spcPts val="0"/>
              </a:spcBef>
              <a:spcAft>
                <a:spcPts val="0"/>
              </a:spcAft>
              <a:buNone/>
            </a:pPr>
            <a:r>
              <a:rPr lang="it" sz="700"/>
              <a:t>http://purl.obolibrary.org/obo/BFO_0000196</a:t>
            </a:r>
            <a:endParaRPr sz="700"/>
          </a:p>
        </p:txBody>
      </p:sp>
      <p:sp>
        <p:nvSpPr>
          <p:cNvPr id="272" name="Google Shape;272;p25"/>
          <p:cNvSpPr txBox="1"/>
          <p:nvPr/>
        </p:nvSpPr>
        <p:spPr>
          <a:xfrm>
            <a:off x="3830763" y="61575"/>
            <a:ext cx="11748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700"/>
              <a:t>bearer of</a:t>
            </a:r>
            <a:endParaRPr b="1" sz="700"/>
          </a:p>
          <a:p>
            <a:pPr indent="0" lvl="0" marL="0" rtl="0" algn="l">
              <a:spcBef>
                <a:spcPts val="0"/>
              </a:spcBef>
              <a:spcAft>
                <a:spcPts val="0"/>
              </a:spcAft>
              <a:buNone/>
            </a:pPr>
            <a:r>
              <a:rPr lang="it" sz="700"/>
              <a:t>http://purl.obolibrary.org/obo/BFO_0000196</a:t>
            </a:r>
            <a:endParaRPr sz="700"/>
          </a:p>
        </p:txBody>
      </p:sp>
      <p:cxnSp>
        <p:nvCxnSpPr>
          <p:cNvPr id="273" name="Google Shape;273;p25"/>
          <p:cNvCxnSpPr>
            <a:stCxn id="264" idx="3"/>
            <a:endCxn id="266" idx="1"/>
          </p:cNvCxnSpPr>
          <p:nvPr/>
        </p:nvCxnSpPr>
        <p:spPr>
          <a:xfrm flipH="1" rot="10800000">
            <a:off x="6527900" y="368238"/>
            <a:ext cx="1228200" cy="6000"/>
          </a:xfrm>
          <a:prstGeom prst="straightConnector1">
            <a:avLst/>
          </a:prstGeom>
          <a:noFill/>
          <a:ln cap="flat" cmpd="sng" w="9525">
            <a:solidFill>
              <a:schemeClr val="dk2"/>
            </a:solidFill>
            <a:prstDash val="solid"/>
            <a:round/>
            <a:headEnd len="med" w="med" type="none"/>
            <a:tailEnd len="med" w="med" type="triangle"/>
          </a:ln>
        </p:spPr>
      </p:cxnSp>
      <p:sp>
        <p:nvSpPr>
          <p:cNvPr id="274" name="Google Shape;274;p25"/>
          <p:cNvSpPr txBox="1"/>
          <p:nvPr/>
        </p:nvSpPr>
        <p:spPr>
          <a:xfrm>
            <a:off x="6624913" y="62575"/>
            <a:ext cx="11748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700"/>
              <a:t>has realization</a:t>
            </a:r>
            <a:endParaRPr b="1" sz="700"/>
          </a:p>
          <a:p>
            <a:pPr indent="0" lvl="0" marL="0" rtl="0" algn="l">
              <a:spcBef>
                <a:spcPts val="0"/>
              </a:spcBef>
              <a:spcAft>
                <a:spcPts val="0"/>
              </a:spcAft>
              <a:buNone/>
            </a:pPr>
            <a:r>
              <a:rPr lang="it" sz="700"/>
              <a:t>http://purl.obolibrary.org/obo/BFO_0000054</a:t>
            </a:r>
            <a:endParaRPr sz="700"/>
          </a:p>
        </p:txBody>
      </p:sp>
      <p:sp>
        <p:nvSpPr>
          <p:cNvPr id="275" name="Google Shape;275;p25"/>
          <p:cNvSpPr txBox="1"/>
          <p:nvPr/>
        </p:nvSpPr>
        <p:spPr>
          <a:xfrm>
            <a:off x="4779175" y="1117263"/>
            <a:ext cx="11748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700"/>
              <a:t>has realization</a:t>
            </a:r>
            <a:endParaRPr b="1" sz="700"/>
          </a:p>
          <a:p>
            <a:pPr indent="0" lvl="0" marL="0" rtl="0" algn="l">
              <a:spcBef>
                <a:spcPts val="0"/>
              </a:spcBef>
              <a:spcAft>
                <a:spcPts val="0"/>
              </a:spcAft>
              <a:buNone/>
            </a:pPr>
            <a:r>
              <a:rPr lang="it" sz="700"/>
              <a:t>http://purl.obolibrary.org/obo/BFO_0000054</a:t>
            </a:r>
            <a:endParaRPr sz="700"/>
          </a:p>
        </p:txBody>
      </p:sp>
      <p:cxnSp>
        <p:nvCxnSpPr>
          <p:cNvPr id="276" name="Google Shape;276;p25"/>
          <p:cNvCxnSpPr>
            <a:stCxn id="265" idx="2"/>
            <a:endCxn id="223" idx="0"/>
          </p:cNvCxnSpPr>
          <p:nvPr/>
        </p:nvCxnSpPr>
        <p:spPr>
          <a:xfrm>
            <a:off x="4725000" y="1105313"/>
            <a:ext cx="515700" cy="1410300"/>
          </a:xfrm>
          <a:prstGeom prst="straightConnector1">
            <a:avLst/>
          </a:prstGeom>
          <a:noFill/>
          <a:ln cap="flat" cmpd="sng" w="9525">
            <a:solidFill>
              <a:schemeClr val="dk2"/>
            </a:solidFill>
            <a:prstDash val="solid"/>
            <a:round/>
            <a:headEnd len="med" w="med" type="none"/>
            <a:tailEnd len="med" w="med" type="triangle"/>
          </a:ln>
        </p:spPr>
      </p:cxnSp>
      <p:cxnSp>
        <p:nvCxnSpPr>
          <p:cNvPr id="277" name="Google Shape;277;p25"/>
          <p:cNvCxnSpPr>
            <a:stCxn id="249" idx="1"/>
            <a:endCxn id="254" idx="3"/>
          </p:cNvCxnSpPr>
          <p:nvPr/>
        </p:nvCxnSpPr>
        <p:spPr>
          <a:xfrm rot="10800000">
            <a:off x="1411275" y="1873800"/>
            <a:ext cx="765600" cy="0"/>
          </a:xfrm>
          <a:prstGeom prst="straightConnector1">
            <a:avLst/>
          </a:prstGeom>
          <a:noFill/>
          <a:ln cap="flat" cmpd="sng" w="9525">
            <a:solidFill>
              <a:schemeClr val="dk2"/>
            </a:solidFill>
            <a:prstDash val="solid"/>
            <a:round/>
            <a:headEnd len="med" w="med" type="none"/>
            <a:tailEnd len="med" w="med" type="triangle"/>
          </a:ln>
        </p:spPr>
      </p:cxnSp>
      <p:cxnSp>
        <p:nvCxnSpPr>
          <p:cNvPr id="278" name="Google Shape;278;p25"/>
          <p:cNvCxnSpPr>
            <a:stCxn id="245" idx="1"/>
            <a:endCxn id="244" idx="3"/>
          </p:cNvCxnSpPr>
          <p:nvPr/>
        </p:nvCxnSpPr>
        <p:spPr>
          <a:xfrm rot="10800000">
            <a:off x="1411275" y="2709113"/>
            <a:ext cx="725700" cy="0"/>
          </a:xfrm>
          <a:prstGeom prst="straightConnector1">
            <a:avLst/>
          </a:prstGeom>
          <a:noFill/>
          <a:ln cap="flat" cmpd="sng" w="9525">
            <a:solidFill>
              <a:schemeClr val="dk2"/>
            </a:solidFill>
            <a:prstDash val="solid"/>
            <a:round/>
            <a:headEnd len="med" w="med" type="none"/>
            <a:tailEnd len="med" w="med" type="triangle"/>
          </a:ln>
        </p:spPr>
      </p:cxnSp>
      <p:cxnSp>
        <p:nvCxnSpPr>
          <p:cNvPr id="279" name="Google Shape;279;p25"/>
          <p:cNvCxnSpPr>
            <a:stCxn id="247" idx="1"/>
            <a:endCxn id="253" idx="3"/>
          </p:cNvCxnSpPr>
          <p:nvPr/>
        </p:nvCxnSpPr>
        <p:spPr>
          <a:xfrm rot="10800000">
            <a:off x="1411250" y="3688575"/>
            <a:ext cx="727800" cy="0"/>
          </a:xfrm>
          <a:prstGeom prst="straightConnector1">
            <a:avLst/>
          </a:prstGeom>
          <a:noFill/>
          <a:ln cap="flat" cmpd="sng" w="9525">
            <a:solidFill>
              <a:schemeClr val="dk2"/>
            </a:solidFill>
            <a:prstDash val="solid"/>
            <a:round/>
            <a:headEnd len="med" w="med" type="none"/>
            <a:tailEnd len="med" w="med" type="triangle"/>
          </a:ln>
        </p:spPr>
      </p:cxnSp>
      <p:cxnSp>
        <p:nvCxnSpPr>
          <p:cNvPr id="280" name="Google Shape;280;p25"/>
          <p:cNvCxnSpPr>
            <a:stCxn id="223" idx="0"/>
            <a:endCxn id="266" idx="2"/>
          </p:cNvCxnSpPr>
          <p:nvPr/>
        </p:nvCxnSpPr>
        <p:spPr>
          <a:xfrm flipH="1" rot="10800000">
            <a:off x="5240850" y="625988"/>
            <a:ext cx="3058800" cy="1889700"/>
          </a:xfrm>
          <a:prstGeom prst="straightConnector1">
            <a:avLst/>
          </a:prstGeom>
          <a:noFill/>
          <a:ln cap="flat" cmpd="sng" w="9525">
            <a:solidFill>
              <a:schemeClr val="dk2"/>
            </a:solidFill>
            <a:prstDash val="solid"/>
            <a:round/>
            <a:headEnd len="med" w="med" type="none"/>
            <a:tailEnd len="med" w="med" type="triangle"/>
          </a:ln>
        </p:spPr>
      </p:cxnSp>
      <p:sp>
        <p:nvSpPr>
          <p:cNvPr id="281" name="Google Shape;281;p25"/>
          <p:cNvSpPr txBox="1"/>
          <p:nvPr/>
        </p:nvSpPr>
        <p:spPr>
          <a:xfrm>
            <a:off x="6262100" y="668700"/>
            <a:ext cx="1228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700"/>
              <a:t>has process part</a:t>
            </a:r>
            <a:endParaRPr b="1" sz="700"/>
          </a:p>
          <a:p>
            <a:pPr indent="0" lvl="0" marL="0" rtl="0" algn="l">
              <a:spcBef>
                <a:spcPts val="0"/>
              </a:spcBef>
              <a:spcAft>
                <a:spcPts val="0"/>
              </a:spcAft>
              <a:buNone/>
            </a:pPr>
            <a:r>
              <a:rPr lang="it" sz="700"/>
              <a:t>http://www.ontologyrepository.com/CommonCoreOntologies/has_process_part</a:t>
            </a:r>
            <a:endParaRPr sz="7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6"/>
          <p:cNvSpPr/>
          <p:nvPr/>
        </p:nvSpPr>
        <p:spPr>
          <a:xfrm>
            <a:off x="3142788" y="78713"/>
            <a:ext cx="1087200" cy="5151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it" sz="700"/>
              <a:t>Starship Super Heavy-lift Launch Vehicle 1 </a:t>
            </a:r>
            <a:endParaRPr b="1" sz="700"/>
          </a:p>
          <a:p>
            <a:pPr indent="0" lvl="0" marL="0" rtl="0" algn="ctr">
              <a:spcBef>
                <a:spcPts val="0"/>
              </a:spcBef>
              <a:spcAft>
                <a:spcPts val="0"/>
              </a:spcAft>
              <a:buNone/>
            </a:pPr>
            <a:r>
              <a:rPr lang="it" sz="700"/>
              <a:t>class domain IRI</a:t>
            </a:r>
            <a:endParaRPr sz="700"/>
          </a:p>
        </p:txBody>
      </p:sp>
      <p:sp>
        <p:nvSpPr>
          <p:cNvPr id="287" name="Google Shape;287;p26"/>
          <p:cNvSpPr txBox="1"/>
          <p:nvPr/>
        </p:nvSpPr>
        <p:spPr>
          <a:xfrm>
            <a:off x="206475" y="259650"/>
            <a:ext cx="2394300" cy="68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000">
                <a:solidFill>
                  <a:schemeClr val="dk2"/>
                </a:solidFill>
              </a:rPr>
              <a:t>The boxes depict instances of classes with the corresponding IRI. Arrows are relations of the corresponding IRI.</a:t>
            </a:r>
            <a:endParaRPr sz="1000">
              <a:solidFill>
                <a:schemeClr val="dk2"/>
              </a:solidFill>
            </a:endParaRPr>
          </a:p>
        </p:txBody>
      </p:sp>
      <p:sp>
        <p:nvSpPr>
          <p:cNvPr id="288" name="Google Shape;288;p26"/>
          <p:cNvSpPr/>
          <p:nvPr/>
        </p:nvSpPr>
        <p:spPr>
          <a:xfrm>
            <a:off x="6795125" y="2523513"/>
            <a:ext cx="1087200" cy="385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it" sz="700">
                <a:solidFill>
                  <a:schemeClr val="dk1"/>
                </a:solidFill>
              </a:rPr>
              <a:t>Integrated Flight Test 4</a:t>
            </a:r>
            <a:endParaRPr b="1" sz="700"/>
          </a:p>
          <a:p>
            <a:pPr indent="0" lvl="0" marL="0" rtl="0" algn="ctr">
              <a:spcBef>
                <a:spcPts val="0"/>
              </a:spcBef>
              <a:spcAft>
                <a:spcPts val="0"/>
              </a:spcAft>
              <a:buNone/>
            </a:pPr>
            <a:r>
              <a:rPr lang="it" sz="700"/>
              <a:t>class domain IRI</a:t>
            </a:r>
            <a:endParaRPr sz="700"/>
          </a:p>
        </p:txBody>
      </p:sp>
      <p:sp>
        <p:nvSpPr>
          <p:cNvPr id="289" name="Google Shape;289;p26"/>
          <p:cNvSpPr/>
          <p:nvPr/>
        </p:nvSpPr>
        <p:spPr>
          <a:xfrm>
            <a:off x="97300" y="2423663"/>
            <a:ext cx="1314000" cy="570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it" sz="700"/>
              <a:t>Information Bearing Entity 2</a:t>
            </a:r>
            <a:endParaRPr b="1" sz="700"/>
          </a:p>
          <a:p>
            <a:pPr indent="0" lvl="0" marL="0" rtl="0" algn="l">
              <a:spcBef>
                <a:spcPts val="0"/>
              </a:spcBef>
              <a:spcAft>
                <a:spcPts val="0"/>
              </a:spcAft>
              <a:buClr>
                <a:schemeClr val="dk1"/>
              </a:buClr>
              <a:buSzPts val="1100"/>
              <a:buFont typeface="Arial"/>
              <a:buNone/>
            </a:pPr>
            <a:r>
              <a:rPr lang="it" sz="700">
                <a:solidFill>
                  <a:schemeClr val="dk1"/>
                </a:solidFill>
              </a:rPr>
              <a:t>http://www.ontologyrepository.com/CommonCoreOntologies/InformationBearingEntity</a:t>
            </a:r>
            <a:endParaRPr sz="700"/>
          </a:p>
        </p:txBody>
      </p:sp>
      <p:sp>
        <p:nvSpPr>
          <p:cNvPr id="290" name="Google Shape;290;p26"/>
          <p:cNvSpPr/>
          <p:nvPr/>
        </p:nvSpPr>
        <p:spPr>
          <a:xfrm>
            <a:off x="2136975" y="2395163"/>
            <a:ext cx="1314000" cy="627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it" sz="700"/>
              <a:t>Max Velocity 2</a:t>
            </a:r>
            <a:endParaRPr b="1" sz="700"/>
          </a:p>
          <a:p>
            <a:pPr indent="0" lvl="0" marL="0" rtl="0" algn="l">
              <a:spcBef>
                <a:spcPts val="0"/>
              </a:spcBef>
              <a:spcAft>
                <a:spcPts val="0"/>
              </a:spcAft>
              <a:buNone/>
            </a:pPr>
            <a:r>
              <a:rPr lang="it" sz="700">
                <a:solidFill>
                  <a:schemeClr val="dk1"/>
                </a:solidFill>
              </a:rPr>
              <a:t>http://www.ontologyrepository.com/CommonCoreOntologies/OrdinalMeasurementInformationContentEntity</a:t>
            </a:r>
            <a:endParaRPr sz="700"/>
          </a:p>
        </p:txBody>
      </p:sp>
      <p:sp>
        <p:nvSpPr>
          <p:cNvPr id="291" name="Google Shape;291;p26"/>
          <p:cNvSpPr/>
          <p:nvPr/>
        </p:nvSpPr>
        <p:spPr>
          <a:xfrm>
            <a:off x="97300" y="3403125"/>
            <a:ext cx="1314000" cy="570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it" sz="700"/>
              <a:t>Information Bearing Entity 1</a:t>
            </a:r>
            <a:endParaRPr b="1" sz="700"/>
          </a:p>
          <a:p>
            <a:pPr indent="0" lvl="0" marL="0" rtl="0" algn="l">
              <a:spcBef>
                <a:spcPts val="0"/>
              </a:spcBef>
              <a:spcAft>
                <a:spcPts val="0"/>
              </a:spcAft>
              <a:buClr>
                <a:schemeClr val="dk1"/>
              </a:buClr>
              <a:buSzPts val="1100"/>
              <a:buFont typeface="Arial"/>
              <a:buNone/>
            </a:pPr>
            <a:r>
              <a:rPr lang="it" sz="700">
                <a:solidFill>
                  <a:schemeClr val="dk1"/>
                </a:solidFill>
              </a:rPr>
              <a:t>http://www.ontologyrepository.com/CommonCoreOntologies/InformationBearingEntity</a:t>
            </a:r>
            <a:endParaRPr sz="700"/>
          </a:p>
        </p:txBody>
      </p:sp>
      <p:sp>
        <p:nvSpPr>
          <p:cNvPr id="292" name="Google Shape;292;p26"/>
          <p:cNvSpPr txBox="1"/>
          <p:nvPr/>
        </p:nvSpPr>
        <p:spPr>
          <a:xfrm>
            <a:off x="1416738" y="2270263"/>
            <a:ext cx="7656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700"/>
              <a:t>genetically depends on</a:t>
            </a:r>
            <a:endParaRPr b="1" sz="700"/>
          </a:p>
          <a:p>
            <a:pPr indent="0" lvl="0" marL="0" rtl="0" algn="l">
              <a:spcBef>
                <a:spcPts val="0"/>
              </a:spcBef>
              <a:spcAft>
                <a:spcPts val="0"/>
              </a:spcAft>
              <a:buNone/>
            </a:pPr>
            <a:r>
              <a:rPr lang="it" sz="700"/>
              <a:t>http://purl.obolibrary.org/obo/BFO_0000084</a:t>
            </a:r>
            <a:endParaRPr sz="700"/>
          </a:p>
        </p:txBody>
      </p:sp>
      <p:sp>
        <p:nvSpPr>
          <p:cNvPr id="293" name="Google Shape;293;p26"/>
          <p:cNvSpPr txBox="1"/>
          <p:nvPr/>
        </p:nvSpPr>
        <p:spPr>
          <a:xfrm>
            <a:off x="1411288" y="3268150"/>
            <a:ext cx="8307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700"/>
              <a:t>genetically depends on</a:t>
            </a:r>
            <a:endParaRPr b="1" sz="700"/>
          </a:p>
          <a:p>
            <a:pPr indent="0" lvl="0" marL="0" rtl="0" algn="l">
              <a:spcBef>
                <a:spcPts val="0"/>
              </a:spcBef>
              <a:spcAft>
                <a:spcPts val="0"/>
              </a:spcAft>
              <a:buNone/>
            </a:pPr>
            <a:r>
              <a:rPr lang="it" sz="700"/>
              <a:t>http://purl.obolibrary.org/obo/BFO_0000084</a:t>
            </a:r>
            <a:endParaRPr sz="700"/>
          </a:p>
        </p:txBody>
      </p:sp>
      <p:sp>
        <p:nvSpPr>
          <p:cNvPr id="294" name="Google Shape;294;p26"/>
          <p:cNvSpPr txBox="1"/>
          <p:nvPr/>
        </p:nvSpPr>
        <p:spPr>
          <a:xfrm>
            <a:off x="338950" y="4782925"/>
            <a:ext cx="830700" cy="292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it" sz="700">
                <a:solidFill>
                  <a:srgbClr val="70AD47"/>
                </a:solidFill>
                <a:latin typeface="Calibri"/>
                <a:ea typeface="Calibri"/>
                <a:cs typeface="Calibri"/>
                <a:sym typeface="Calibri"/>
              </a:rPr>
              <a:t>1300</a:t>
            </a:r>
            <a:endParaRPr sz="700">
              <a:solidFill>
                <a:srgbClr val="70AD47"/>
              </a:solidFill>
              <a:latin typeface="Calibri"/>
              <a:ea typeface="Calibri"/>
              <a:cs typeface="Calibri"/>
              <a:sym typeface="Calibri"/>
            </a:endParaRPr>
          </a:p>
        </p:txBody>
      </p:sp>
      <p:cxnSp>
        <p:nvCxnSpPr>
          <p:cNvPr id="295" name="Google Shape;295;p26"/>
          <p:cNvCxnSpPr>
            <a:stCxn id="291" idx="2"/>
            <a:endCxn id="294" idx="0"/>
          </p:cNvCxnSpPr>
          <p:nvPr/>
        </p:nvCxnSpPr>
        <p:spPr>
          <a:xfrm>
            <a:off x="754300" y="3974025"/>
            <a:ext cx="0" cy="808800"/>
          </a:xfrm>
          <a:prstGeom prst="straightConnector1">
            <a:avLst/>
          </a:prstGeom>
          <a:noFill/>
          <a:ln cap="flat" cmpd="sng" w="9525">
            <a:solidFill>
              <a:schemeClr val="dk2"/>
            </a:solidFill>
            <a:prstDash val="solid"/>
            <a:round/>
            <a:headEnd len="med" w="med" type="none"/>
            <a:tailEnd len="med" w="med" type="triangle"/>
          </a:ln>
        </p:spPr>
      </p:cxnSp>
      <p:sp>
        <p:nvSpPr>
          <p:cNvPr id="296" name="Google Shape;296;p26"/>
          <p:cNvSpPr/>
          <p:nvPr/>
        </p:nvSpPr>
        <p:spPr>
          <a:xfrm>
            <a:off x="6795000" y="78713"/>
            <a:ext cx="1087200" cy="5151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it" sz="700"/>
              <a:t>Flight Test Function 1 </a:t>
            </a:r>
            <a:endParaRPr b="1" sz="700"/>
          </a:p>
          <a:p>
            <a:pPr indent="0" lvl="0" marL="0" rtl="0" algn="ctr">
              <a:spcBef>
                <a:spcPts val="0"/>
              </a:spcBef>
              <a:spcAft>
                <a:spcPts val="0"/>
              </a:spcAft>
              <a:buNone/>
            </a:pPr>
            <a:r>
              <a:rPr lang="it" sz="700"/>
              <a:t>class domain IRI</a:t>
            </a:r>
            <a:endParaRPr sz="700"/>
          </a:p>
        </p:txBody>
      </p:sp>
      <p:cxnSp>
        <p:nvCxnSpPr>
          <p:cNvPr id="297" name="Google Shape;297;p26"/>
          <p:cNvCxnSpPr>
            <a:stCxn id="286" idx="3"/>
            <a:endCxn id="296" idx="1"/>
          </p:cNvCxnSpPr>
          <p:nvPr/>
        </p:nvCxnSpPr>
        <p:spPr>
          <a:xfrm>
            <a:off x="4229988" y="336263"/>
            <a:ext cx="2565000" cy="0"/>
          </a:xfrm>
          <a:prstGeom prst="straightConnector1">
            <a:avLst/>
          </a:prstGeom>
          <a:noFill/>
          <a:ln cap="flat" cmpd="sng" w="9525">
            <a:solidFill>
              <a:schemeClr val="dk2"/>
            </a:solidFill>
            <a:prstDash val="solid"/>
            <a:round/>
            <a:headEnd len="med" w="med" type="none"/>
            <a:tailEnd len="med" w="med" type="triangle"/>
          </a:ln>
        </p:spPr>
      </p:cxnSp>
      <p:sp>
        <p:nvSpPr>
          <p:cNvPr id="298" name="Google Shape;298;p26"/>
          <p:cNvSpPr txBox="1"/>
          <p:nvPr/>
        </p:nvSpPr>
        <p:spPr>
          <a:xfrm>
            <a:off x="5240988" y="51125"/>
            <a:ext cx="11748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700"/>
              <a:t>bearer of</a:t>
            </a:r>
            <a:endParaRPr b="1" sz="700"/>
          </a:p>
          <a:p>
            <a:pPr indent="0" lvl="0" marL="0" rtl="0" algn="l">
              <a:spcBef>
                <a:spcPts val="0"/>
              </a:spcBef>
              <a:spcAft>
                <a:spcPts val="0"/>
              </a:spcAft>
              <a:buNone/>
            </a:pPr>
            <a:r>
              <a:rPr lang="it" sz="700"/>
              <a:t>http://purl.obolibrary.org/obo/BFO_0000196</a:t>
            </a:r>
            <a:endParaRPr sz="700"/>
          </a:p>
        </p:txBody>
      </p:sp>
      <p:sp>
        <p:nvSpPr>
          <p:cNvPr id="299" name="Google Shape;299;p26"/>
          <p:cNvSpPr txBox="1"/>
          <p:nvPr/>
        </p:nvSpPr>
        <p:spPr>
          <a:xfrm>
            <a:off x="7496200" y="650963"/>
            <a:ext cx="11748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700"/>
              <a:t>has realization</a:t>
            </a:r>
            <a:endParaRPr b="1" sz="700"/>
          </a:p>
          <a:p>
            <a:pPr indent="0" lvl="0" marL="0" rtl="0" algn="l">
              <a:spcBef>
                <a:spcPts val="0"/>
              </a:spcBef>
              <a:spcAft>
                <a:spcPts val="0"/>
              </a:spcAft>
              <a:buNone/>
            </a:pPr>
            <a:r>
              <a:rPr lang="it" sz="700"/>
              <a:t>http://purl.obolibrary.org/obo/BFO_0000054</a:t>
            </a:r>
            <a:endParaRPr sz="700"/>
          </a:p>
        </p:txBody>
      </p:sp>
      <p:cxnSp>
        <p:nvCxnSpPr>
          <p:cNvPr id="300" name="Google Shape;300;p26"/>
          <p:cNvCxnSpPr>
            <a:stCxn id="296" idx="2"/>
            <a:endCxn id="288" idx="0"/>
          </p:cNvCxnSpPr>
          <p:nvPr/>
        </p:nvCxnSpPr>
        <p:spPr>
          <a:xfrm>
            <a:off x="7338600" y="593813"/>
            <a:ext cx="0" cy="1929600"/>
          </a:xfrm>
          <a:prstGeom prst="straightConnector1">
            <a:avLst/>
          </a:prstGeom>
          <a:noFill/>
          <a:ln cap="flat" cmpd="sng" w="9525">
            <a:solidFill>
              <a:schemeClr val="dk2"/>
            </a:solidFill>
            <a:prstDash val="solid"/>
            <a:round/>
            <a:headEnd len="med" w="med" type="none"/>
            <a:tailEnd len="med" w="med" type="triangle"/>
          </a:ln>
        </p:spPr>
      </p:cxnSp>
      <p:cxnSp>
        <p:nvCxnSpPr>
          <p:cNvPr id="301" name="Google Shape;301;p26"/>
          <p:cNvCxnSpPr>
            <a:stCxn id="290" idx="1"/>
            <a:endCxn id="289" idx="3"/>
          </p:cNvCxnSpPr>
          <p:nvPr/>
        </p:nvCxnSpPr>
        <p:spPr>
          <a:xfrm rot="10800000">
            <a:off x="1411275" y="2709113"/>
            <a:ext cx="725700" cy="0"/>
          </a:xfrm>
          <a:prstGeom prst="straightConnector1">
            <a:avLst/>
          </a:prstGeom>
          <a:noFill/>
          <a:ln cap="flat" cmpd="sng" w="9525">
            <a:solidFill>
              <a:schemeClr val="dk2"/>
            </a:solidFill>
            <a:prstDash val="solid"/>
            <a:round/>
            <a:headEnd len="med" w="med" type="none"/>
            <a:tailEnd len="med" w="med" type="triangle"/>
          </a:ln>
        </p:spPr>
      </p:cxnSp>
      <p:cxnSp>
        <p:nvCxnSpPr>
          <p:cNvPr id="302" name="Google Shape;302;p26"/>
          <p:cNvCxnSpPr>
            <a:stCxn id="303" idx="1"/>
            <a:endCxn id="291" idx="3"/>
          </p:cNvCxnSpPr>
          <p:nvPr/>
        </p:nvCxnSpPr>
        <p:spPr>
          <a:xfrm rot="10800000">
            <a:off x="1411300" y="3688575"/>
            <a:ext cx="727800" cy="0"/>
          </a:xfrm>
          <a:prstGeom prst="straightConnector1">
            <a:avLst/>
          </a:prstGeom>
          <a:noFill/>
          <a:ln cap="flat" cmpd="sng" w="9525">
            <a:solidFill>
              <a:schemeClr val="dk2"/>
            </a:solidFill>
            <a:prstDash val="solid"/>
            <a:round/>
            <a:headEnd len="med" w="med" type="none"/>
            <a:tailEnd len="med" w="med" type="triangle"/>
          </a:ln>
        </p:spPr>
      </p:cxnSp>
      <p:sp>
        <p:nvSpPr>
          <p:cNvPr id="304" name="Google Shape;304;p26"/>
          <p:cNvSpPr/>
          <p:nvPr/>
        </p:nvSpPr>
        <p:spPr>
          <a:xfrm>
            <a:off x="6715500" y="3522400"/>
            <a:ext cx="1246200" cy="385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it" sz="700">
                <a:solidFill>
                  <a:schemeClr val="dk1"/>
                </a:solidFill>
              </a:rPr>
              <a:t>Spacecraft Integrated Flight Test 4</a:t>
            </a:r>
            <a:endParaRPr b="1" sz="700"/>
          </a:p>
          <a:p>
            <a:pPr indent="0" lvl="0" marL="0" rtl="0" algn="ctr">
              <a:spcBef>
                <a:spcPts val="0"/>
              </a:spcBef>
              <a:spcAft>
                <a:spcPts val="0"/>
              </a:spcAft>
              <a:buNone/>
            </a:pPr>
            <a:r>
              <a:rPr lang="it" sz="700"/>
              <a:t>class domain IRI</a:t>
            </a:r>
            <a:endParaRPr sz="700"/>
          </a:p>
        </p:txBody>
      </p:sp>
      <p:sp>
        <p:nvSpPr>
          <p:cNvPr id="305" name="Google Shape;305;p26"/>
          <p:cNvSpPr/>
          <p:nvPr/>
        </p:nvSpPr>
        <p:spPr>
          <a:xfrm>
            <a:off x="6794988" y="4304863"/>
            <a:ext cx="1087200" cy="5151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it" sz="700"/>
              <a:t>Starship Spacecraft 1</a:t>
            </a:r>
            <a:endParaRPr b="1" sz="700"/>
          </a:p>
          <a:p>
            <a:pPr indent="0" lvl="0" marL="0" rtl="0" algn="ctr">
              <a:spcBef>
                <a:spcPts val="0"/>
              </a:spcBef>
              <a:spcAft>
                <a:spcPts val="0"/>
              </a:spcAft>
              <a:buNone/>
            </a:pPr>
            <a:r>
              <a:rPr lang="it" sz="700"/>
              <a:t>class domain IRI</a:t>
            </a:r>
            <a:endParaRPr sz="700"/>
          </a:p>
        </p:txBody>
      </p:sp>
      <p:cxnSp>
        <p:nvCxnSpPr>
          <p:cNvPr id="306" name="Google Shape;306;p26"/>
          <p:cNvCxnSpPr>
            <a:stCxn id="286" idx="3"/>
            <a:endCxn id="288" idx="0"/>
          </p:cNvCxnSpPr>
          <p:nvPr/>
        </p:nvCxnSpPr>
        <p:spPr>
          <a:xfrm>
            <a:off x="4229988" y="336263"/>
            <a:ext cx="3108600" cy="2187300"/>
          </a:xfrm>
          <a:prstGeom prst="straightConnector1">
            <a:avLst/>
          </a:prstGeom>
          <a:noFill/>
          <a:ln cap="flat" cmpd="sng" w="9525">
            <a:solidFill>
              <a:schemeClr val="dk2"/>
            </a:solidFill>
            <a:prstDash val="solid"/>
            <a:round/>
            <a:headEnd len="med" w="med" type="none"/>
            <a:tailEnd len="med" w="med" type="triangle"/>
          </a:ln>
        </p:spPr>
      </p:cxnSp>
      <p:sp>
        <p:nvSpPr>
          <p:cNvPr id="307" name="Google Shape;307;p26"/>
          <p:cNvSpPr txBox="1"/>
          <p:nvPr/>
        </p:nvSpPr>
        <p:spPr>
          <a:xfrm>
            <a:off x="4106325" y="1029275"/>
            <a:ext cx="11748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700"/>
              <a:t>participates in</a:t>
            </a:r>
            <a:endParaRPr b="1" sz="700"/>
          </a:p>
          <a:p>
            <a:pPr indent="0" lvl="0" marL="0" rtl="0" algn="l">
              <a:spcBef>
                <a:spcPts val="0"/>
              </a:spcBef>
              <a:spcAft>
                <a:spcPts val="0"/>
              </a:spcAft>
              <a:buNone/>
            </a:pPr>
            <a:r>
              <a:rPr lang="it" sz="700"/>
              <a:t>http://purl.obolibrary.org/obo/BFO_0000056</a:t>
            </a:r>
            <a:endParaRPr sz="700"/>
          </a:p>
        </p:txBody>
      </p:sp>
      <p:cxnSp>
        <p:nvCxnSpPr>
          <p:cNvPr id="308" name="Google Shape;308;p26"/>
          <p:cNvCxnSpPr>
            <a:stCxn id="305" idx="0"/>
            <a:endCxn id="304" idx="2"/>
          </p:cNvCxnSpPr>
          <p:nvPr/>
        </p:nvCxnSpPr>
        <p:spPr>
          <a:xfrm rot="10800000">
            <a:off x="7338588" y="3907963"/>
            <a:ext cx="0" cy="396900"/>
          </a:xfrm>
          <a:prstGeom prst="straightConnector1">
            <a:avLst/>
          </a:prstGeom>
          <a:noFill/>
          <a:ln cap="flat" cmpd="sng" w="9525">
            <a:solidFill>
              <a:schemeClr val="dk2"/>
            </a:solidFill>
            <a:prstDash val="solid"/>
            <a:round/>
            <a:headEnd len="med" w="med" type="none"/>
            <a:tailEnd len="med" w="med" type="triangle"/>
          </a:ln>
        </p:spPr>
      </p:cxnSp>
      <p:sp>
        <p:nvSpPr>
          <p:cNvPr id="309" name="Google Shape;309;p26"/>
          <p:cNvSpPr txBox="1"/>
          <p:nvPr/>
        </p:nvSpPr>
        <p:spPr>
          <a:xfrm>
            <a:off x="7838300" y="3852475"/>
            <a:ext cx="11748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700"/>
              <a:t>participates in</a:t>
            </a:r>
            <a:endParaRPr b="1" sz="700"/>
          </a:p>
          <a:p>
            <a:pPr indent="0" lvl="0" marL="0" rtl="0" algn="l">
              <a:spcBef>
                <a:spcPts val="0"/>
              </a:spcBef>
              <a:spcAft>
                <a:spcPts val="0"/>
              </a:spcAft>
              <a:buNone/>
            </a:pPr>
            <a:r>
              <a:rPr lang="it" sz="700"/>
              <a:t>http://purl.obolibrary.org/obo/BFO_0000056</a:t>
            </a:r>
            <a:endParaRPr sz="700"/>
          </a:p>
        </p:txBody>
      </p:sp>
      <p:sp>
        <p:nvSpPr>
          <p:cNvPr id="310" name="Google Shape;310;p26"/>
          <p:cNvSpPr txBox="1"/>
          <p:nvPr>
            <p:ph type="title"/>
          </p:nvPr>
        </p:nvSpPr>
        <p:spPr>
          <a:xfrm>
            <a:off x="7531375" y="2937150"/>
            <a:ext cx="1042500" cy="2805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SzPct val="141428"/>
              <a:buNone/>
            </a:pPr>
            <a:r>
              <a:rPr b="1" lang="it" sz="700"/>
              <a:t>has process part</a:t>
            </a:r>
            <a:endParaRPr b="1" sz="700"/>
          </a:p>
          <a:p>
            <a:pPr indent="0" lvl="0" marL="0" rtl="0" algn="l">
              <a:spcBef>
                <a:spcPts val="0"/>
              </a:spcBef>
              <a:spcAft>
                <a:spcPts val="0"/>
              </a:spcAft>
              <a:buSzPct val="141428"/>
              <a:buNone/>
            </a:pPr>
            <a:r>
              <a:rPr lang="it" sz="700"/>
              <a:t>http://www.ontologyrepository.com/CommonCoreOntologies/has_process_part</a:t>
            </a:r>
            <a:endParaRPr sz="700"/>
          </a:p>
        </p:txBody>
      </p:sp>
      <p:cxnSp>
        <p:nvCxnSpPr>
          <p:cNvPr id="311" name="Google Shape;311;p26"/>
          <p:cNvCxnSpPr>
            <a:stCxn id="288" idx="2"/>
            <a:endCxn id="304" idx="0"/>
          </p:cNvCxnSpPr>
          <p:nvPr/>
        </p:nvCxnSpPr>
        <p:spPr>
          <a:xfrm>
            <a:off x="7338725" y="2909013"/>
            <a:ext cx="0" cy="613500"/>
          </a:xfrm>
          <a:prstGeom prst="straightConnector1">
            <a:avLst/>
          </a:prstGeom>
          <a:noFill/>
          <a:ln cap="flat" cmpd="sng" w="9525">
            <a:solidFill>
              <a:schemeClr val="dk2"/>
            </a:solidFill>
            <a:prstDash val="solid"/>
            <a:round/>
            <a:headEnd len="med" w="med" type="none"/>
            <a:tailEnd len="med" w="med" type="triangle"/>
          </a:ln>
        </p:spPr>
      </p:cxnSp>
      <p:sp>
        <p:nvSpPr>
          <p:cNvPr id="312" name="Google Shape;312;p26"/>
          <p:cNvSpPr/>
          <p:nvPr/>
        </p:nvSpPr>
        <p:spPr>
          <a:xfrm>
            <a:off x="2156925" y="3438850"/>
            <a:ext cx="1274100" cy="5526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it" sz="700"/>
              <a:t>Max Velocity 1</a:t>
            </a:r>
            <a:endParaRPr b="1" sz="700"/>
          </a:p>
          <a:p>
            <a:pPr indent="0" lvl="0" marL="0" rtl="0" algn="l">
              <a:spcBef>
                <a:spcPts val="0"/>
              </a:spcBef>
              <a:spcAft>
                <a:spcPts val="0"/>
              </a:spcAft>
              <a:buNone/>
            </a:pPr>
            <a:r>
              <a:rPr lang="it" sz="700">
                <a:solidFill>
                  <a:schemeClr val="dk1"/>
                </a:solidFill>
              </a:rPr>
              <a:t>http://www.ontologyrepository.com/CommonCoreOntologies/OrdinalMeasurementInformationContentEntity</a:t>
            </a:r>
            <a:endParaRPr sz="700"/>
          </a:p>
        </p:txBody>
      </p:sp>
      <p:sp>
        <p:nvSpPr>
          <p:cNvPr id="313" name="Google Shape;313;p26"/>
          <p:cNvSpPr txBox="1"/>
          <p:nvPr/>
        </p:nvSpPr>
        <p:spPr>
          <a:xfrm>
            <a:off x="754300" y="4059625"/>
            <a:ext cx="10872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700"/>
              <a:t>has integer value</a:t>
            </a:r>
            <a:r>
              <a:rPr lang="it" sz="700"/>
              <a:t> http://www.ontologyrepository.com/CommonCoreOntologies/has_integer_value</a:t>
            </a:r>
            <a:endParaRPr sz="700"/>
          </a:p>
        </p:txBody>
      </p:sp>
      <p:sp>
        <p:nvSpPr>
          <p:cNvPr id="314" name="Google Shape;314;p26"/>
          <p:cNvSpPr txBox="1"/>
          <p:nvPr/>
        </p:nvSpPr>
        <p:spPr>
          <a:xfrm>
            <a:off x="1051850" y="1537025"/>
            <a:ext cx="10872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700"/>
              <a:t>has integer value</a:t>
            </a:r>
            <a:r>
              <a:rPr lang="it" sz="700"/>
              <a:t> http://www.ontologyrepository.com/CommonCoreOntologies/has_integer_value</a:t>
            </a:r>
            <a:endParaRPr sz="700"/>
          </a:p>
        </p:txBody>
      </p:sp>
      <p:sp>
        <p:nvSpPr>
          <p:cNvPr id="315" name="Google Shape;315;p26"/>
          <p:cNvSpPr txBox="1"/>
          <p:nvPr/>
        </p:nvSpPr>
        <p:spPr>
          <a:xfrm>
            <a:off x="338950" y="1244525"/>
            <a:ext cx="830700" cy="292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it" sz="700">
                <a:solidFill>
                  <a:srgbClr val="70AD47"/>
                </a:solidFill>
                <a:latin typeface="Calibri"/>
                <a:ea typeface="Calibri"/>
                <a:cs typeface="Calibri"/>
                <a:sym typeface="Calibri"/>
              </a:rPr>
              <a:t>9000</a:t>
            </a:r>
            <a:endParaRPr sz="700">
              <a:solidFill>
                <a:srgbClr val="70AD47"/>
              </a:solidFill>
              <a:latin typeface="Calibri"/>
              <a:ea typeface="Calibri"/>
              <a:cs typeface="Calibri"/>
              <a:sym typeface="Calibri"/>
            </a:endParaRPr>
          </a:p>
        </p:txBody>
      </p:sp>
      <p:cxnSp>
        <p:nvCxnSpPr>
          <p:cNvPr id="316" name="Google Shape;316;p26"/>
          <p:cNvCxnSpPr>
            <a:stCxn id="289" idx="0"/>
            <a:endCxn id="315" idx="2"/>
          </p:cNvCxnSpPr>
          <p:nvPr/>
        </p:nvCxnSpPr>
        <p:spPr>
          <a:xfrm rot="10800000">
            <a:off x="754300" y="1537163"/>
            <a:ext cx="0" cy="886500"/>
          </a:xfrm>
          <a:prstGeom prst="straightConnector1">
            <a:avLst/>
          </a:prstGeom>
          <a:noFill/>
          <a:ln cap="flat" cmpd="sng" w="9525">
            <a:solidFill>
              <a:schemeClr val="dk2"/>
            </a:solidFill>
            <a:prstDash val="solid"/>
            <a:round/>
            <a:headEnd len="med" w="med" type="none"/>
            <a:tailEnd len="med" w="med" type="triangle"/>
          </a:ln>
        </p:spPr>
      </p:cxnSp>
      <p:sp>
        <p:nvSpPr>
          <p:cNvPr id="317" name="Google Shape;317;p26"/>
          <p:cNvSpPr/>
          <p:nvPr/>
        </p:nvSpPr>
        <p:spPr>
          <a:xfrm>
            <a:off x="4401775" y="2439980"/>
            <a:ext cx="1314000" cy="5526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it" sz="700">
                <a:solidFill>
                  <a:schemeClr val="dk1"/>
                </a:solidFill>
              </a:rPr>
              <a:t>Integrated Flight Test 4 Velocity</a:t>
            </a:r>
            <a:endParaRPr b="1" sz="700"/>
          </a:p>
          <a:p>
            <a:pPr indent="0" lvl="0" marL="0" rtl="0" algn="ctr">
              <a:spcBef>
                <a:spcPts val="0"/>
              </a:spcBef>
              <a:spcAft>
                <a:spcPts val="0"/>
              </a:spcAft>
              <a:buNone/>
            </a:pPr>
            <a:r>
              <a:rPr lang="it" sz="700"/>
              <a:t>http://www.ontologyrepository.com/CommonCoreOntologies/Velocity</a:t>
            </a:r>
            <a:endParaRPr sz="700"/>
          </a:p>
        </p:txBody>
      </p:sp>
      <p:sp>
        <p:nvSpPr>
          <p:cNvPr id="318" name="Google Shape;318;p26"/>
          <p:cNvSpPr/>
          <p:nvPr/>
        </p:nvSpPr>
        <p:spPr>
          <a:xfrm>
            <a:off x="4409702" y="3429700"/>
            <a:ext cx="1424100" cy="570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it" sz="700">
                <a:solidFill>
                  <a:schemeClr val="dk1"/>
                </a:solidFill>
              </a:rPr>
              <a:t>Spacecraft Integrated Flight Test 4 velocity</a:t>
            </a:r>
            <a:endParaRPr b="1" sz="700"/>
          </a:p>
          <a:p>
            <a:pPr indent="0" lvl="0" marL="0" rtl="0" algn="ctr">
              <a:spcBef>
                <a:spcPts val="0"/>
              </a:spcBef>
              <a:spcAft>
                <a:spcPts val="0"/>
              </a:spcAft>
              <a:buNone/>
            </a:pPr>
            <a:r>
              <a:rPr lang="it" sz="700"/>
              <a:t>http://www.ontologyrepository.com/CommonCoreOntologies/Velocity</a:t>
            </a:r>
            <a:endParaRPr sz="700"/>
          </a:p>
        </p:txBody>
      </p:sp>
      <p:cxnSp>
        <p:nvCxnSpPr>
          <p:cNvPr id="319" name="Google Shape;319;p26"/>
          <p:cNvCxnSpPr>
            <a:stCxn id="288" idx="1"/>
            <a:endCxn id="317" idx="3"/>
          </p:cNvCxnSpPr>
          <p:nvPr/>
        </p:nvCxnSpPr>
        <p:spPr>
          <a:xfrm rot="10800000">
            <a:off x="5715725" y="2716263"/>
            <a:ext cx="1079400" cy="0"/>
          </a:xfrm>
          <a:prstGeom prst="straightConnector1">
            <a:avLst/>
          </a:prstGeom>
          <a:noFill/>
          <a:ln cap="flat" cmpd="sng" w="9525">
            <a:solidFill>
              <a:schemeClr val="dk2"/>
            </a:solidFill>
            <a:prstDash val="solid"/>
            <a:round/>
            <a:headEnd len="med" w="med" type="none"/>
            <a:tailEnd len="med" w="med" type="triangle"/>
          </a:ln>
        </p:spPr>
      </p:cxnSp>
      <p:cxnSp>
        <p:nvCxnSpPr>
          <p:cNvPr id="320" name="Google Shape;320;p26"/>
          <p:cNvCxnSpPr>
            <a:stCxn id="304" idx="1"/>
            <a:endCxn id="318" idx="3"/>
          </p:cNvCxnSpPr>
          <p:nvPr/>
        </p:nvCxnSpPr>
        <p:spPr>
          <a:xfrm rot="10800000">
            <a:off x="5833800" y="3715150"/>
            <a:ext cx="881700" cy="0"/>
          </a:xfrm>
          <a:prstGeom prst="straightConnector1">
            <a:avLst/>
          </a:prstGeom>
          <a:noFill/>
          <a:ln cap="flat" cmpd="sng" w="9525">
            <a:solidFill>
              <a:schemeClr val="dk2"/>
            </a:solidFill>
            <a:prstDash val="solid"/>
            <a:round/>
            <a:headEnd len="med" w="med" type="none"/>
            <a:tailEnd len="med" w="med" type="triangle"/>
          </a:ln>
        </p:spPr>
      </p:cxnSp>
      <p:cxnSp>
        <p:nvCxnSpPr>
          <p:cNvPr id="321" name="Google Shape;321;p26"/>
          <p:cNvCxnSpPr>
            <a:stCxn id="317" idx="1"/>
            <a:endCxn id="290" idx="3"/>
          </p:cNvCxnSpPr>
          <p:nvPr/>
        </p:nvCxnSpPr>
        <p:spPr>
          <a:xfrm rot="10800000">
            <a:off x="3451075" y="2709080"/>
            <a:ext cx="950700" cy="7200"/>
          </a:xfrm>
          <a:prstGeom prst="straightConnector1">
            <a:avLst/>
          </a:prstGeom>
          <a:noFill/>
          <a:ln cap="flat" cmpd="sng" w="9525">
            <a:solidFill>
              <a:schemeClr val="dk2"/>
            </a:solidFill>
            <a:prstDash val="solid"/>
            <a:round/>
            <a:headEnd len="med" w="med" type="none"/>
            <a:tailEnd len="med" w="med" type="triangle"/>
          </a:ln>
        </p:spPr>
      </p:cxnSp>
      <p:cxnSp>
        <p:nvCxnSpPr>
          <p:cNvPr id="322" name="Google Shape;322;p26"/>
          <p:cNvCxnSpPr>
            <a:stCxn id="318" idx="1"/>
            <a:endCxn id="312" idx="3"/>
          </p:cNvCxnSpPr>
          <p:nvPr/>
        </p:nvCxnSpPr>
        <p:spPr>
          <a:xfrm rot="10800000">
            <a:off x="3431102" y="3715150"/>
            <a:ext cx="978600" cy="0"/>
          </a:xfrm>
          <a:prstGeom prst="straightConnector1">
            <a:avLst/>
          </a:prstGeom>
          <a:noFill/>
          <a:ln cap="flat" cmpd="sng" w="9525">
            <a:solidFill>
              <a:schemeClr val="dk2"/>
            </a:solidFill>
            <a:prstDash val="solid"/>
            <a:round/>
            <a:headEnd len="med" w="med" type="none"/>
            <a:tailEnd len="med" w="med" type="triangle"/>
          </a:ln>
        </p:spPr>
      </p:cxnSp>
      <p:sp>
        <p:nvSpPr>
          <p:cNvPr id="323" name="Google Shape;323;p26"/>
          <p:cNvSpPr txBox="1"/>
          <p:nvPr>
            <p:ph idx="4294967295" type="ctrTitle"/>
          </p:nvPr>
        </p:nvSpPr>
        <p:spPr>
          <a:xfrm>
            <a:off x="5833800" y="2309100"/>
            <a:ext cx="1042500" cy="2805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SzPct val="141428"/>
              <a:buNone/>
            </a:pPr>
            <a:r>
              <a:rPr b="1" lang="it" sz="700"/>
              <a:t>has occurrent part</a:t>
            </a:r>
            <a:endParaRPr b="1" sz="700"/>
          </a:p>
          <a:p>
            <a:pPr indent="0" lvl="0" marL="0" rtl="0" algn="l">
              <a:spcBef>
                <a:spcPts val="0"/>
              </a:spcBef>
              <a:spcAft>
                <a:spcPts val="0"/>
              </a:spcAft>
              <a:buSzPct val="141428"/>
              <a:buNone/>
            </a:pPr>
            <a:r>
              <a:rPr lang="it" sz="700"/>
              <a:t>http://www.ontologyrepository.com/CommonCoreOntologies/has_occurrent_part</a:t>
            </a:r>
            <a:endParaRPr sz="700"/>
          </a:p>
        </p:txBody>
      </p:sp>
      <p:sp>
        <p:nvSpPr>
          <p:cNvPr id="324" name="Google Shape;324;p26"/>
          <p:cNvSpPr txBox="1"/>
          <p:nvPr>
            <p:ph idx="4294967295" type="ctrTitle"/>
          </p:nvPr>
        </p:nvSpPr>
        <p:spPr>
          <a:xfrm>
            <a:off x="5800025" y="3306988"/>
            <a:ext cx="1042500" cy="2805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SzPct val="141428"/>
              <a:buNone/>
            </a:pPr>
            <a:r>
              <a:rPr b="1" lang="it" sz="700"/>
              <a:t>has occurrent part</a:t>
            </a:r>
            <a:endParaRPr b="1" sz="700"/>
          </a:p>
          <a:p>
            <a:pPr indent="0" lvl="0" marL="0" rtl="0" algn="l">
              <a:spcBef>
                <a:spcPts val="0"/>
              </a:spcBef>
              <a:spcAft>
                <a:spcPts val="0"/>
              </a:spcAft>
              <a:buSzPct val="141428"/>
              <a:buNone/>
            </a:pPr>
            <a:r>
              <a:rPr lang="it" sz="700"/>
              <a:t>http://www.ontologyrepository.com/CommonCoreOntologies/has_occurrent_part</a:t>
            </a:r>
            <a:endParaRPr sz="700"/>
          </a:p>
        </p:txBody>
      </p:sp>
      <p:sp>
        <p:nvSpPr>
          <p:cNvPr id="325" name="Google Shape;325;p26"/>
          <p:cNvSpPr txBox="1"/>
          <p:nvPr/>
        </p:nvSpPr>
        <p:spPr>
          <a:xfrm>
            <a:off x="3451075" y="1907975"/>
            <a:ext cx="1466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700"/>
              <a:t>is measured by ordinal </a:t>
            </a:r>
            <a:r>
              <a:rPr lang="it" sz="700"/>
              <a:t>http://www.ontologyrepository.com/CommonCoreOntologies/is_measured_by_ordinal</a:t>
            </a:r>
            <a:endParaRPr sz="700"/>
          </a:p>
        </p:txBody>
      </p:sp>
      <p:sp>
        <p:nvSpPr>
          <p:cNvPr id="326" name="Google Shape;326;p26"/>
          <p:cNvSpPr txBox="1"/>
          <p:nvPr/>
        </p:nvSpPr>
        <p:spPr>
          <a:xfrm>
            <a:off x="3250025" y="4000600"/>
            <a:ext cx="1466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700"/>
              <a:t>is measured by ordinal </a:t>
            </a:r>
            <a:r>
              <a:rPr lang="it" sz="700"/>
              <a:t>http://www.ontologyrepository.com/CommonCoreOntologies/is_measured_by_ordinal</a:t>
            </a:r>
            <a:endParaRPr sz="7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Stages: Roles or Material Entities with Roles?</a:t>
            </a:r>
            <a:endParaRPr/>
          </a:p>
        </p:txBody>
      </p:sp>
      <p:sp>
        <p:nvSpPr>
          <p:cNvPr id="332" name="Google Shape;332;p27"/>
          <p:cNvSpPr/>
          <p:nvPr/>
        </p:nvSpPr>
        <p:spPr>
          <a:xfrm>
            <a:off x="498238" y="4245888"/>
            <a:ext cx="1087200" cy="5151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it" sz="700"/>
              <a:t>Super Heavy 1 </a:t>
            </a:r>
            <a:endParaRPr b="1" sz="700"/>
          </a:p>
          <a:p>
            <a:pPr indent="0" lvl="0" marL="0" rtl="0" algn="ctr">
              <a:spcBef>
                <a:spcPts val="0"/>
              </a:spcBef>
              <a:spcAft>
                <a:spcPts val="0"/>
              </a:spcAft>
              <a:buNone/>
            </a:pPr>
            <a:r>
              <a:rPr lang="it" sz="700"/>
              <a:t>class domain IRI</a:t>
            </a:r>
            <a:endParaRPr sz="700"/>
          </a:p>
        </p:txBody>
      </p:sp>
      <p:sp>
        <p:nvSpPr>
          <p:cNvPr id="333" name="Google Shape;333;p27"/>
          <p:cNvSpPr/>
          <p:nvPr/>
        </p:nvSpPr>
        <p:spPr>
          <a:xfrm>
            <a:off x="1401438" y="3171675"/>
            <a:ext cx="1087200" cy="5151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it" sz="700"/>
              <a:t>First Stage 1 </a:t>
            </a:r>
            <a:endParaRPr b="1" sz="700"/>
          </a:p>
          <a:p>
            <a:pPr indent="0" lvl="0" marL="0" rtl="0" algn="ctr">
              <a:spcBef>
                <a:spcPts val="0"/>
              </a:spcBef>
              <a:spcAft>
                <a:spcPts val="0"/>
              </a:spcAft>
              <a:buNone/>
            </a:pPr>
            <a:r>
              <a:rPr lang="it" sz="700"/>
              <a:t>class domain IRI</a:t>
            </a:r>
            <a:endParaRPr sz="700"/>
          </a:p>
        </p:txBody>
      </p:sp>
      <p:sp>
        <p:nvSpPr>
          <p:cNvPr id="334" name="Google Shape;334;p27"/>
          <p:cNvSpPr/>
          <p:nvPr/>
        </p:nvSpPr>
        <p:spPr>
          <a:xfrm>
            <a:off x="1401438" y="1747488"/>
            <a:ext cx="1087200" cy="5151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it" sz="700"/>
              <a:t>Stage (class) </a:t>
            </a:r>
            <a:endParaRPr b="1" sz="700"/>
          </a:p>
          <a:p>
            <a:pPr indent="0" lvl="0" marL="0" rtl="0" algn="ctr">
              <a:spcBef>
                <a:spcPts val="0"/>
              </a:spcBef>
              <a:spcAft>
                <a:spcPts val="0"/>
              </a:spcAft>
              <a:buNone/>
            </a:pPr>
            <a:r>
              <a:rPr lang="it" sz="700"/>
              <a:t>class domain IRI</a:t>
            </a:r>
            <a:endParaRPr sz="700"/>
          </a:p>
        </p:txBody>
      </p:sp>
      <p:sp>
        <p:nvSpPr>
          <p:cNvPr id="335" name="Google Shape;335;p27"/>
          <p:cNvSpPr/>
          <p:nvPr/>
        </p:nvSpPr>
        <p:spPr>
          <a:xfrm>
            <a:off x="1401438" y="1000513"/>
            <a:ext cx="1087200" cy="5151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it" sz="700"/>
              <a:t>Role (class) </a:t>
            </a:r>
            <a:endParaRPr b="1" sz="700"/>
          </a:p>
          <a:p>
            <a:pPr indent="0" lvl="0" marL="0" rtl="0" algn="ctr">
              <a:spcBef>
                <a:spcPts val="0"/>
              </a:spcBef>
              <a:spcAft>
                <a:spcPts val="0"/>
              </a:spcAft>
              <a:buNone/>
            </a:pPr>
            <a:r>
              <a:rPr lang="it" sz="700"/>
              <a:t>http://purl.obolibrary.org/obo/BFO_0000023</a:t>
            </a:r>
            <a:endParaRPr sz="700"/>
          </a:p>
        </p:txBody>
      </p:sp>
      <p:cxnSp>
        <p:nvCxnSpPr>
          <p:cNvPr id="336" name="Google Shape;336;p27"/>
          <p:cNvCxnSpPr>
            <a:stCxn id="334" idx="0"/>
            <a:endCxn id="335" idx="2"/>
          </p:cNvCxnSpPr>
          <p:nvPr/>
        </p:nvCxnSpPr>
        <p:spPr>
          <a:xfrm rot="10800000">
            <a:off x="1945038" y="1515588"/>
            <a:ext cx="0" cy="231900"/>
          </a:xfrm>
          <a:prstGeom prst="straightConnector1">
            <a:avLst/>
          </a:prstGeom>
          <a:noFill/>
          <a:ln cap="flat" cmpd="sng" w="9525">
            <a:solidFill>
              <a:schemeClr val="dk2"/>
            </a:solidFill>
            <a:prstDash val="solid"/>
            <a:round/>
            <a:headEnd len="med" w="med" type="none"/>
            <a:tailEnd len="med" w="med" type="triangle"/>
          </a:ln>
        </p:spPr>
      </p:cxnSp>
      <p:cxnSp>
        <p:nvCxnSpPr>
          <p:cNvPr id="337" name="Google Shape;337;p27"/>
          <p:cNvCxnSpPr>
            <a:stCxn id="333" idx="0"/>
            <a:endCxn id="338" idx="2"/>
          </p:cNvCxnSpPr>
          <p:nvPr/>
        </p:nvCxnSpPr>
        <p:spPr>
          <a:xfrm rot="10800000">
            <a:off x="1945038" y="2974575"/>
            <a:ext cx="0" cy="197100"/>
          </a:xfrm>
          <a:prstGeom prst="straightConnector1">
            <a:avLst/>
          </a:prstGeom>
          <a:noFill/>
          <a:ln cap="flat" cmpd="sng" w="9525">
            <a:solidFill>
              <a:schemeClr val="dk2"/>
            </a:solidFill>
            <a:prstDash val="solid"/>
            <a:round/>
            <a:headEnd len="med" w="med" type="none"/>
            <a:tailEnd len="med" w="med" type="triangle"/>
          </a:ln>
        </p:spPr>
      </p:cxnSp>
      <p:cxnSp>
        <p:nvCxnSpPr>
          <p:cNvPr id="339" name="Google Shape;339;p27"/>
          <p:cNvCxnSpPr>
            <a:stCxn id="332" idx="0"/>
            <a:endCxn id="333" idx="2"/>
          </p:cNvCxnSpPr>
          <p:nvPr/>
        </p:nvCxnSpPr>
        <p:spPr>
          <a:xfrm flipH="1" rot="10800000">
            <a:off x="1041838" y="3686688"/>
            <a:ext cx="903300" cy="559200"/>
          </a:xfrm>
          <a:prstGeom prst="straightConnector1">
            <a:avLst/>
          </a:prstGeom>
          <a:noFill/>
          <a:ln cap="flat" cmpd="sng" w="9525">
            <a:solidFill>
              <a:schemeClr val="dk2"/>
            </a:solidFill>
            <a:prstDash val="solid"/>
            <a:round/>
            <a:headEnd len="med" w="med" type="none"/>
            <a:tailEnd len="med" w="med" type="triangle"/>
          </a:ln>
        </p:spPr>
      </p:cxnSp>
      <p:sp>
        <p:nvSpPr>
          <p:cNvPr id="340" name="Google Shape;340;p27"/>
          <p:cNvSpPr txBox="1"/>
          <p:nvPr>
            <p:ph idx="4294967295" type="ctrTitle"/>
          </p:nvPr>
        </p:nvSpPr>
        <p:spPr>
          <a:xfrm>
            <a:off x="1840050" y="3849213"/>
            <a:ext cx="1042500" cy="2805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SzPct val="141428"/>
              <a:buNone/>
            </a:pPr>
            <a:r>
              <a:rPr b="1" lang="it" sz="700"/>
              <a:t>bearer of</a:t>
            </a:r>
            <a:endParaRPr b="1" sz="700"/>
          </a:p>
          <a:p>
            <a:pPr indent="0" lvl="0" marL="0" rtl="0" algn="l">
              <a:spcBef>
                <a:spcPts val="0"/>
              </a:spcBef>
              <a:spcAft>
                <a:spcPts val="0"/>
              </a:spcAft>
              <a:buSzPct val="141428"/>
              <a:buNone/>
            </a:pPr>
            <a:r>
              <a:rPr lang="it" sz="700"/>
              <a:t>http://purl.obolibrary.org/obo/BFO_0000196</a:t>
            </a:r>
            <a:endParaRPr sz="700"/>
          </a:p>
        </p:txBody>
      </p:sp>
      <p:sp>
        <p:nvSpPr>
          <p:cNvPr id="341" name="Google Shape;341;p27"/>
          <p:cNvSpPr txBox="1"/>
          <p:nvPr>
            <p:ph idx="4294967295" type="ctrTitle"/>
          </p:nvPr>
        </p:nvSpPr>
        <p:spPr>
          <a:xfrm>
            <a:off x="1840050" y="4419213"/>
            <a:ext cx="1042500" cy="2805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SzPct val="141428"/>
              <a:buNone/>
            </a:pPr>
            <a:r>
              <a:rPr b="1" lang="it" sz="700"/>
              <a:t>isStage</a:t>
            </a:r>
            <a:endParaRPr b="1" sz="700"/>
          </a:p>
          <a:p>
            <a:pPr indent="0" lvl="0" marL="0" rtl="0" algn="l">
              <a:spcBef>
                <a:spcPts val="0"/>
              </a:spcBef>
              <a:spcAft>
                <a:spcPts val="0"/>
              </a:spcAft>
              <a:buSzPct val="141428"/>
              <a:buNone/>
            </a:pPr>
            <a:r>
              <a:rPr lang="it" sz="700"/>
              <a:t>object property domain IRI</a:t>
            </a:r>
            <a:endParaRPr sz="700"/>
          </a:p>
        </p:txBody>
      </p:sp>
      <p:cxnSp>
        <p:nvCxnSpPr>
          <p:cNvPr id="342" name="Google Shape;342;p27"/>
          <p:cNvCxnSpPr/>
          <p:nvPr/>
        </p:nvCxnSpPr>
        <p:spPr>
          <a:xfrm rot="10800000">
            <a:off x="2361300" y="4245888"/>
            <a:ext cx="0" cy="228900"/>
          </a:xfrm>
          <a:prstGeom prst="straightConnector1">
            <a:avLst/>
          </a:prstGeom>
          <a:noFill/>
          <a:ln cap="flat" cmpd="sng" w="9525">
            <a:solidFill>
              <a:schemeClr val="dk2"/>
            </a:solidFill>
            <a:prstDash val="solid"/>
            <a:round/>
            <a:headEnd len="med" w="med" type="none"/>
            <a:tailEnd len="med" w="med" type="triangle"/>
          </a:ln>
        </p:spPr>
      </p:cxnSp>
      <p:sp>
        <p:nvSpPr>
          <p:cNvPr id="343" name="Google Shape;343;p27"/>
          <p:cNvSpPr/>
          <p:nvPr/>
        </p:nvSpPr>
        <p:spPr>
          <a:xfrm>
            <a:off x="4892238" y="4102800"/>
            <a:ext cx="1087200" cy="5151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it" sz="700"/>
              <a:t>Super Heavy 1 </a:t>
            </a:r>
            <a:endParaRPr b="1" sz="700"/>
          </a:p>
          <a:p>
            <a:pPr indent="0" lvl="0" marL="0" rtl="0" algn="ctr">
              <a:spcBef>
                <a:spcPts val="0"/>
              </a:spcBef>
              <a:spcAft>
                <a:spcPts val="0"/>
              </a:spcAft>
              <a:buNone/>
            </a:pPr>
            <a:r>
              <a:rPr lang="it" sz="700"/>
              <a:t>class domain IRI</a:t>
            </a:r>
            <a:endParaRPr sz="700"/>
          </a:p>
        </p:txBody>
      </p:sp>
      <p:sp>
        <p:nvSpPr>
          <p:cNvPr id="344" name="Google Shape;344;p27"/>
          <p:cNvSpPr/>
          <p:nvPr/>
        </p:nvSpPr>
        <p:spPr>
          <a:xfrm>
            <a:off x="4163863" y="2999838"/>
            <a:ext cx="1087200" cy="5151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it" sz="700"/>
              <a:t>First Stage (class)</a:t>
            </a:r>
            <a:endParaRPr b="1" sz="700"/>
          </a:p>
          <a:p>
            <a:pPr indent="0" lvl="0" marL="0" rtl="0" algn="ctr">
              <a:spcBef>
                <a:spcPts val="0"/>
              </a:spcBef>
              <a:spcAft>
                <a:spcPts val="0"/>
              </a:spcAft>
              <a:buNone/>
            </a:pPr>
            <a:r>
              <a:rPr lang="it" sz="700"/>
              <a:t>class domain IRI</a:t>
            </a:r>
            <a:endParaRPr sz="700"/>
          </a:p>
        </p:txBody>
      </p:sp>
      <p:sp>
        <p:nvSpPr>
          <p:cNvPr id="345" name="Google Shape;345;p27"/>
          <p:cNvSpPr/>
          <p:nvPr/>
        </p:nvSpPr>
        <p:spPr>
          <a:xfrm>
            <a:off x="4163863" y="2004075"/>
            <a:ext cx="1087200" cy="5151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it" sz="700"/>
              <a:t>Stage (class) </a:t>
            </a:r>
            <a:endParaRPr b="1" sz="700"/>
          </a:p>
          <a:p>
            <a:pPr indent="0" lvl="0" marL="0" rtl="0" algn="ctr">
              <a:spcBef>
                <a:spcPts val="0"/>
              </a:spcBef>
              <a:spcAft>
                <a:spcPts val="0"/>
              </a:spcAft>
              <a:buNone/>
            </a:pPr>
            <a:r>
              <a:rPr lang="it" sz="700"/>
              <a:t>class domain IRI</a:t>
            </a:r>
            <a:endParaRPr sz="700"/>
          </a:p>
        </p:txBody>
      </p:sp>
      <p:sp>
        <p:nvSpPr>
          <p:cNvPr id="346" name="Google Shape;346;p27"/>
          <p:cNvSpPr/>
          <p:nvPr/>
        </p:nvSpPr>
        <p:spPr>
          <a:xfrm>
            <a:off x="4163863" y="1000525"/>
            <a:ext cx="1087200" cy="5151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it" sz="700"/>
              <a:t>Material Entity(class) </a:t>
            </a:r>
            <a:endParaRPr b="1" sz="700"/>
          </a:p>
          <a:p>
            <a:pPr indent="0" lvl="0" marL="0" rtl="0" algn="ctr">
              <a:spcBef>
                <a:spcPts val="0"/>
              </a:spcBef>
              <a:spcAft>
                <a:spcPts val="0"/>
              </a:spcAft>
              <a:buNone/>
            </a:pPr>
            <a:r>
              <a:rPr lang="it" sz="700"/>
              <a:t>http://purl.obolibrary.org/obo/BFO_0000040</a:t>
            </a:r>
            <a:endParaRPr sz="700"/>
          </a:p>
        </p:txBody>
      </p:sp>
      <p:cxnSp>
        <p:nvCxnSpPr>
          <p:cNvPr id="347" name="Google Shape;347;p27"/>
          <p:cNvCxnSpPr>
            <a:stCxn id="345" idx="0"/>
            <a:endCxn id="346" idx="2"/>
          </p:cNvCxnSpPr>
          <p:nvPr/>
        </p:nvCxnSpPr>
        <p:spPr>
          <a:xfrm rot="10800000">
            <a:off x="4707463" y="1515675"/>
            <a:ext cx="0" cy="488400"/>
          </a:xfrm>
          <a:prstGeom prst="straightConnector1">
            <a:avLst/>
          </a:prstGeom>
          <a:noFill/>
          <a:ln cap="flat" cmpd="sng" w="9525">
            <a:solidFill>
              <a:schemeClr val="dk2"/>
            </a:solidFill>
            <a:prstDash val="solid"/>
            <a:round/>
            <a:headEnd len="med" w="med" type="none"/>
            <a:tailEnd len="med" w="med" type="triangle"/>
          </a:ln>
        </p:spPr>
      </p:cxnSp>
      <p:cxnSp>
        <p:nvCxnSpPr>
          <p:cNvPr id="348" name="Google Shape;348;p27"/>
          <p:cNvCxnSpPr>
            <a:stCxn id="344" idx="0"/>
            <a:endCxn id="345" idx="2"/>
          </p:cNvCxnSpPr>
          <p:nvPr/>
        </p:nvCxnSpPr>
        <p:spPr>
          <a:xfrm rot="10800000">
            <a:off x="4707463" y="2519238"/>
            <a:ext cx="0" cy="480600"/>
          </a:xfrm>
          <a:prstGeom prst="straightConnector1">
            <a:avLst/>
          </a:prstGeom>
          <a:noFill/>
          <a:ln cap="flat" cmpd="sng" w="9525">
            <a:solidFill>
              <a:schemeClr val="dk2"/>
            </a:solidFill>
            <a:prstDash val="solid"/>
            <a:round/>
            <a:headEnd len="med" w="med" type="none"/>
            <a:tailEnd len="med" w="med" type="triangle"/>
          </a:ln>
        </p:spPr>
      </p:cxnSp>
      <p:cxnSp>
        <p:nvCxnSpPr>
          <p:cNvPr id="349" name="Google Shape;349;p27"/>
          <p:cNvCxnSpPr>
            <a:stCxn id="343" idx="0"/>
            <a:endCxn id="344" idx="2"/>
          </p:cNvCxnSpPr>
          <p:nvPr/>
        </p:nvCxnSpPr>
        <p:spPr>
          <a:xfrm rot="10800000">
            <a:off x="4707438" y="3514800"/>
            <a:ext cx="728400" cy="588000"/>
          </a:xfrm>
          <a:prstGeom prst="straightConnector1">
            <a:avLst/>
          </a:prstGeom>
          <a:noFill/>
          <a:ln cap="flat" cmpd="sng" w="9525">
            <a:solidFill>
              <a:schemeClr val="dk2"/>
            </a:solidFill>
            <a:prstDash val="solid"/>
            <a:round/>
            <a:headEnd len="med" w="med" type="none"/>
            <a:tailEnd len="med" w="med" type="triangle"/>
          </a:ln>
        </p:spPr>
      </p:cxnSp>
      <p:sp>
        <p:nvSpPr>
          <p:cNvPr id="350" name="Google Shape;350;p27"/>
          <p:cNvSpPr txBox="1"/>
          <p:nvPr>
            <p:ph idx="4294967295" type="ctrTitle"/>
          </p:nvPr>
        </p:nvSpPr>
        <p:spPr>
          <a:xfrm>
            <a:off x="3903625" y="3627750"/>
            <a:ext cx="1042500" cy="2805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SzPct val="141428"/>
              <a:buNone/>
            </a:pPr>
            <a:r>
              <a:rPr b="1" lang="it" sz="700"/>
              <a:t>rdf:type</a:t>
            </a:r>
            <a:endParaRPr b="1" sz="700"/>
          </a:p>
          <a:p>
            <a:pPr indent="0" lvl="0" marL="0" rtl="0" algn="l">
              <a:spcBef>
                <a:spcPts val="0"/>
              </a:spcBef>
              <a:spcAft>
                <a:spcPts val="0"/>
              </a:spcAft>
              <a:buSzPct val="141428"/>
              <a:buNone/>
            </a:pPr>
            <a:r>
              <a:t/>
            </a:r>
            <a:endParaRPr sz="700"/>
          </a:p>
        </p:txBody>
      </p:sp>
      <p:sp>
        <p:nvSpPr>
          <p:cNvPr id="351" name="Google Shape;351;p27"/>
          <p:cNvSpPr txBox="1"/>
          <p:nvPr>
            <p:ph idx="4294967295" type="ctrTitle"/>
          </p:nvPr>
        </p:nvSpPr>
        <p:spPr>
          <a:xfrm>
            <a:off x="3871800" y="3993188"/>
            <a:ext cx="1042500" cy="2805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SzPct val="141428"/>
              <a:buNone/>
            </a:pPr>
            <a:r>
              <a:rPr b="1" lang="it" sz="700"/>
              <a:t>isStage</a:t>
            </a:r>
            <a:endParaRPr b="1" sz="700"/>
          </a:p>
          <a:p>
            <a:pPr indent="0" lvl="0" marL="0" rtl="0" algn="l">
              <a:spcBef>
                <a:spcPts val="0"/>
              </a:spcBef>
              <a:spcAft>
                <a:spcPts val="0"/>
              </a:spcAft>
              <a:buSzPct val="141428"/>
              <a:buNone/>
            </a:pPr>
            <a:r>
              <a:rPr lang="it" sz="700"/>
              <a:t>object property domain IRI</a:t>
            </a:r>
            <a:endParaRPr sz="700"/>
          </a:p>
        </p:txBody>
      </p:sp>
      <p:cxnSp>
        <p:nvCxnSpPr>
          <p:cNvPr id="352" name="Google Shape;352;p27"/>
          <p:cNvCxnSpPr/>
          <p:nvPr/>
        </p:nvCxnSpPr>
        <p:spPr>
          <a:xfrm rot="10800000">
            <a:off x="4424875" y="3810450"/>
            <a:ext cx="0" cy="228900"/>
          </a:xfrm>
          <a:prstGeom prst="straightConnector1">
            <a:avLst/>
          </a:prstGeom>
          <a:noFill/>
          <a:ln cap="flat" cmpd="sng" w="9525">
            <a:solidFill>
              <a:schemeClr val="dk2"/>
            </a:solidFill>
            <a:prstDash val="solid"/>
            <a:round/>
            <a:headEnd len="med" w="med" type="none"/>
            <a:tailEnd len="med" w="med" type="triangle"/>
          </a:ln>
        </p:spPr>
      </p:cxnSp>
      <p:sp>
        <p:nvSpPr>
          <p:cNvPr id="338" name="Google Shape;338;p27"/>
          <p:cNvSpPr/>
          <p:nvPr/>
        </p:nvSpPr>
        <p:spPr>
          <a:xfrm>
            <a:off x="1401438" y="2459575"/>
            <a:ext cx="1087200" cy="5151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it" sz="700"/>
              <a:t>First Stage (class) </a:t>
            </a:r>
            <a:endParaRPr b="1" sz="700"/>
          </a:p>
          <a:p>
            <a:pPr indent="0" lvl="0" marL="0" rtl="0" algn="ctr">
              <a:spcBef>
                <a:spcPts val="0"/>
              </a:spcBef>
              <a:spcAft>
                <a:spcPts val="0"/>
              </a:spcAft>
              <a:buNone/>
            </a:pPr>
            <a:r>
              <a:rPr lang="it" sz="700"/>
              <a:t>class domain IRI</a:t>
            </a:r>
            <a:endParaRPr sz="700"/>
          </a:p>
        </p:txBody>
      </p:sp>
      <p:cxnSp>
        <p:nvCxnSpPr>
          <p:cNvPr id="353" name="Google Shape;353;p27"/>
          <p:cNvCxnSpPr>
            <a:stCxn id="338" idx="0"/>
            <a:endCxn id="334" idx="2"/>
          </p:cNvCxnSpPr>
          <p:nvPr/>
        </p:nvCxnSpPr>
        <p:spPr>
          <a:xfrm rot="10800000">
            <a:off x="1945038" y="2262475"/>
            <a:ext cx="0" cy="197100"/>
          </a:xfrm>
          <a:prstGeom prst="straightConnector1">
            <a:avLst/>
          </a:prstGeom>
          <a:noFill/>
          <a:ln cap="flat" cmpd="sng" w="9525">
            <a:solidFill>
              <a:schemeClr val="dk2"/>
            </a:solidFill>
            <a:prstDash val="solid"/>
            <a:round/>
            <a:headEnd len="med" w="med" type="none"/>
            <a:tailEnd len="med" w="med" type="triangle"/>
          </a:ln>
        </p:spPr>
      </p:cxnSp>
      <p:sp>
        <p:nvSpPr>
          <p:cNvPr id="354" name="Google Shape;354;p27"/>
          <p:cNvSpPr txBox="1"/>
          <p:nvPr/>
        </p:nvSpPr>
        <p:spPr>
          <a:xfrm>
            <a:off x="5267750" y="1595613"/>
            <a:ext cx="1656300" cy="256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600">
                <a:solidFill>
                  <a:schemeClr val="dk2"/>
                </a:solidFill>
              </a:rPr>
              <a:t>*Stage would be a defined class of material entities with a stage role.</a:t>
            </a:r>
            <a:endParaRPr sz="1600">
              <a:solidFill>
                <a:schemeClr val="dk2"/>
              </a:solidFill>
            </a:endParaRPr>
          </a:p>
        </p:txBody>
      </p:sp>
      <p:sp>
        <p:nvSpPr>
          <p:cNvPr id="355" name="Google Shape;355;p27"/>
          <p:cNvSpPr/>
          <p:nvPr/>
        </p:nvSpPr>
        <p:spPr>
          <a:xfrm>
            <a:off x="6870163" y="3115713"/>
            <a:ext cx="1087200" cy="5151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it" sz="700"/>
              <a:t>Stage Role (class) </a:t>
            </a:r>
            <a:endParaRPr b="1" sz="700"/>
          </a:p>
          <a:p>
            <a:pPr indent="0" lvl="0" marL="0" rtl="0" algn="ctr">
              <a:spcBef>
                <a:spcPts val="0"/>
              </a:spcBef>
              <a:spcAft>
                <a:spcPts val="0"/>
              </a:spcAft>
              <a:buNone/>
            </a:pPr>
            <a:r>
              <a:rPr lang="it" sz="700"/>
              <a:t>class domain IRI</a:t>
            </a:r>
            <a:endParaRPr sz="700"/>
          </a:p>
        </p:txBody>
      </p:sp>
      <p:cxnSp>
        <p:nvCxnSpPr>
          <p:cNvPr id="356" name="Google Shape;356;p27"/>
          <p:cNvCxnSpPr>
            <a:stCxn id="343" idx="3"/>
            <a:endCxn id="357" idx="1"/>
          </p:cNvCxnSpPr>
          <p:nvPr/>
        </p:nvCxnSpPr>
        <p:spPr>
          <a:xfrm>
            <a:off x="5979438" y="4360350"/>
            <a:ext cx="890700" cy="0"/>
          </a:xfrm>
          <a:prstGeom prst="straightConnector1">
            <a:avLst/>
          </a:prstGeom>
          <a:noFill/>
          <a:ln cap="flat" cmpd="sng" w="9525">
            <a:solidFill>
              <a:schemeClr val="dk2"/>
            </a:solidFill>
            <a:prstDash val="solid"/>
            <a:round/>
            <a:headEnd len="med" w="med" type="none"/>
            <a:tailEnd len="med" w="med" type="triangle"/>
          </a:ln>
        </p:spPr>
      </p:cxnSp>
      <p:sp>
        <p:nvSpPr>
          <p:cNvPr id="358" name="Google Shape;358;p27"/>
          <p:cNvSpPr txBox="1"/>
          <p:nvPr>
            <p:ph idx="4294967295" type="ctrTitle"/>
          </p:nvPr>
        </p:nvSpPr>
        <p:spPr>
          <a:xfrm>
            <a:off x="5903550" y="3993188"/>
            <a:ext cx="1042500" cy="2805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SzPct val="141428"/>
              <a:buNone/>
            </a:pPr>
            <a:r>
              <a:rPr b="1" lang="it" sz="700"/>
              <a:t>bearer of</a:t>
            </a:r>
            <a:endParaRPr b="1" sz="700"/>
          </a:p>
          <a:p>
            <a:pPr indent="0" lvl="0" marL="0" rtl="0" algn="l">
              <a:spcBef>
                <a:spcPts val="0"/>
              </a:spcBef>
              <a:spcAft>
                <a:spcPts val="0"/>
              </a:spcAft>
              <a:buSzPct val="141428"/>
              <a:buNone/>
            </a:pPr>
            <a:r>
              <a:rPr lang="it" sz="700"/>
              <a:t>http://purl.obolibrary.org/obo/BFO_0000196</a:t>
            </a:r>
            <a:endParaRPr sz="700"/>
          </a:p>
        </p:txBody>
      </p:sp>
      <p:sp>
        <p:nvSpPr>
          <p:cNvPr id="359" name="Google Shape;359;p27"/>
          <p:cNvSpPr/>
          <p:nvPr/>
        </p:nvSpPr>
        <p:spPr>
          <a:xfrm>
            <a:off x="6870163" y="2128650"/>
            <a:ext cx="1087200" cy="5151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it" sz="700"/>
              <a:t>Role (class) </a:t>
            </a:r>
            <a:endParaRPr b="1" sz="700"/>
          </a:p>
          <a:p>
            <a:pPr indent="0" lvl="0" marL="0" rtl="0" algn="ctr">
              <a:spcBef>
                <a:spcPts val="0"/>
              </a:spcBef>
              <a:spcAft>
                <a:spcPts val="0"/>
              </a:spcAft>
              <a:buNone/>
            </a:pPr>
            <a:r>
              <a:rPr lang="it" sz="700"/>
              <a:t>http://purl.obolibrary.org/obo/BFO_0000023</a:t>
            </a:r>
            <a:endParaRPr sz="700"/>
          </a:p>
        </p:txBody>
      </p:sp>
      <p:cxnSp>
        <p:nvCxnSpPr>
          <p:cNvPr id="360" name="Google Shape;360;p27"/>
          <p:cNvCxnSpPr>
            <a:stCxn id="355" idx="0"/>
            <a:endCxn id="359" idx="2"/>
          </p:cNvCxnSpPr>
          <p:nvPr/>
        </p:nvCxnSpPr>
        <p:spPr>
          <a:xfrm rot="10800000">
            <a:off x="7413763" y="2643813"/>
            <a:ext cx="0" cy="471900"/>
          </a:xfrm>
          <a:prstGeom prst="straightConnector1">
            <a:avLst/>
          </a:prstGeom>
          <a:noFill/>
          <a:ln cap="flat" cmpd="sng" w="9525">
            <a:solidFill>
              <a:schemeClr val="dk2"/>
            </a:solidFill>
            <a:prstDash val="solid"/>
            <a:round/>
            <a:headEnd len="med" w="med" type="none"/>
            <a:tailEnd len="med" w="med" type="triangle"/>
          </a:ln>
        </p:spPr>
      </p:cxnSp>
      <p:sp>
        <p:nvSpPr>
          <p:cNvPr id="357" name="Google Shape;357;p27"/>
          <p:cNvSpPr/>
          <p:nvPr/>
        </p:nvSpPr>
        <p:spPr>
          <a:xfrm>
            <a:off x="6870163" y="4102800"/>
            <a:ext cx="1087200" cy="5151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it" sz="700"/>
              <a:t>Stage Role 1 </a:t>
            </a:r>
            <a:endParaRPr b="1" sz="700"/>
          </a:p>
          <a:p>
            <a:pPr indent="0" lvl="0" marL="0" rtl="0" algn="ctr">
              <a:spcBef>
                <a:spcPts val="0"/>
              </a:spcBef>
              <a:spcAft>
                <a:spcPts val="0"/>
              </a:spcAft>
              <a:buNone/>
            </a:pPr>
            <a:r>
              <a:rPr lang="it" sz="700"/>
              <a:t>class domain IRI</a:t>
            </a:r>
            <a:endParaRPr sz="700"/>
          </a:p>
        </p:txBody>
      </p:sp>
      <p:cxnSp>
        <p:nvCxnSpPr>
          <p:cNvPr id="361" name="Google Shape;361;p27"/>
          <p:cNvCxnSpPr>
            <a:stCxn id="357" idx="0"/>
            <a:endCxn id="355" idx="2"/>
          </p:cNvCxnSpPr>
          <p:nvPr/>
        </p:nvCxnSpPr>
        <p:spPr>
          <a:xfrm rot="10800000">
            <a:off x="7413763" y="3630900"/>
            <a:ext cx="0" cy="4719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idx="1" type="subTitle"/>
          </p:nvPr>
        </p:nvSpPr>
        <p:spPr>
          <a:xfrm>
            <a:off x="311700" y="444850"/>
            <a:ext cx="8520600" cy="4066200"/>
          </a:xfrm>
          <a:prstGeom prst="rect">
            <a:avLst/>
          </a:prstGeom>
        </p:spPr>
        <p:txBody>
          <a:bodyPr anchorCtr="0" anchor="t" bIns="91425" lIns="91425" spcFirstLastPara="1" rIns="91425" wrap="square" tIns="91425">
            <a:normAutofit lnSpcReduction="10000"/>
          </a:bodyPr>
          <a:lstStyle/>
          <a:p>
            <a:pPr indent="-406400" lvl="0" marL="457200" rtl="0" algn="just">
              <a:spcBef>
                <a:spcPts val="0"/>
              </a:spcBef>
              <a:spcAft>
                <a:spcPts val="0"/>
              </a:spcAft>
              <a:buSzPts val="2800"/>
              <a:buFont typeface="Garamond"/>
              <a:buChar char="-"/>
            </a:pPr>
            <a:r>
              <a:rPr lang="it">
                <a:latin typeface="Garamond"/>
                <a:ea typeface="Garamond"/>
                <a:cs typeface="Garamond"/>
                <a:sym typeface="Garamond"/>
              </a:rPr>
              <a:t>The following slides contain design patterns for CCO and BFO to be vetted and translated into Mermaid.</a:t>
            </a:r>
            <a:endParaRPr>
              <a:latin typeface="Garamond"/>
              <a:ea typeface="Garamond"/>
              <a:cs typeface="Garamond"/>
              <a:sym typeface="Garamond"/>
            </a:endParaRPr>
          </a:p>
          <a:p>
            <a:pPr indent="0" lvl="0" marL="0" rtl="0" algn="just">
              <a:spcBef>
                <a:spcPts val="0"/>
              </a:spcBef>
              <a:spcAft>
                <a:spcPts val="0"/>
              </a:spcAft>
              <a:buNone/>
            </a:pPr>
            <a:r>
              <a:t/>
            </a:r>
            <a:endParaRPr>
              <a:latin typeface="Garamond"/>
              <a:ea typeface="Garamond"/>
              <a:cs typeface="Garamond"/>
              <a:sym typeface="Garamond"/>
            </a:endParaRPr>
          </a:p>
          <a:p>
            <a:pPr indent="-406400" lvl="0" marL="457200" rtl="0" algn="just">
              <a:spcBef>
                <a:spcPts val="0"/>
              </a:spcBef>
              <a:spcAft>
                <a:spcPts val="0"/>
              </a:spcAft>
              <a:buSzPts val="2800"/>
              <a:buFont typeface="Garamond"/>
              <a:buChar char="-"/>
            </a:pPr>
            <a:r>
              <a:rPr lang="it">
                <a:latin typeface="Garamond"/>
                <a:ea typeface="Garamond"/>
                <a:cs typeface="Garamond"/>
                <a:sym typeface="Garamond"/>
              </a:rPr>
              <a:t>In some cases, big design patterns need to be split into more simple patterns.</a:t>
            </a:r>
            <a:endParaRPr>
              <a:latin typeface="Garamond"/>
              <a:ea typeface="Garamond"/>
              <a:cs typeface="Garamond"/>
              <a:sym typeface="Garamond"/>
            </a:endParaRPr>
          </a:p>
          <a:p>
            <a:pPr indent="0" lvl="0" marL="0" rtl="0" algn="just">
              <a:spcBef>
                <a:spcPts val="0"/>
              </a:spcBef>
              <a:spcAft>
                <a:spcPts val="0"/>
              </a:spcAft>
              <a:buNone/>
            </a:pPr>
            <a:r>
              <a:t/>
            </a:r>
            <a:endParaRPr>
              <a:latin typeface="Garamond"/>
              <a:ea typeface="Garamond"/>
              <a:cs typeface="Garamond"/>
              <a:sym typeface="Garamond"/>
            </a:endParaRPr>
          </a:p>
          <a:p>
            <a:pPr indent="-406400" lvl="0" marL="457200" rtl="0" algn="just">
              <a:spcBef>
                <a:spcPts val="0"/>
              </a:spcBef>
              <a:spcAft>
                <a:spcPts val="0"/>
              </a:spcAft>
              <a:buSzPts val="2800"/>
              <a:buFont typeface="Garamond"/>
              <a:buChar char="-"/>
            </a:pPr>
            <a:r>
              <a:rPr lang="it">
                <a:latin typeface="Garamond"/>
                <a:ea typeface="Garamond"/>
                <a:cs typeface="Garamond"/>
                <a:sym typeface="Garamond"/>
              </a:rPr>
              <a:t>The sources of these design patterns are varied (papers, independent work of researchers, presentations). When possible, provenance of the images is shown. All credits are due to the authors of the respective patterns.</a:t>
            </a:r>
            <a:endParaRPr>
              <a:latin typeface="Garamond"/>
              <a:ea typeface="Garamond"/>
              <a:cs typeface="Garamond"/>
              <a:sym typeface="Garamon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5"/>
          <p:cNvSpPr/>
          <p:nvPr/>
        </p:nvSpPr>
        <p:spPr>
          <a:xfrm>
            <a:off x="2630675" y="2640588"/>
            <a:ext cx="1490700" cy="6276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it" sz="1000"/>
              <a:t>Process 1</a:t>
            </a:r>
            <a:endParaRPr b="1" sz="1000"/>
          </a:p>
          <a:p>
            <a:pPr indent="0" lvl="0" marL="0" rtl="0" algn="ctr">
              <a:spcBef>
                <a:spcPts val="0"/>
              </a:spcBef>
              <a:spcAft>
                <a:spcPts val="0"/>
              </a:spcAft>
              <a:buNone/>
            </a:pPr>
            <a:r>
              <a:rPr lang="it" sz="1000"/>
              <a:t>http://purl.obolibrary.org/obo/BFO_0000015</a:t>
            </a:r>
            <a:endParaRPr sz="1000"/>
          </a:p>
        </p:txBody>
      </p:sp>
      <p:sp>
        <p:nvSpPr>
          <p:cNvPr id="65" name="Google Shape;65;p15"/>
          <p:cNvSpPr txBox="1"/>
          <p:nvPr>
            <p:ph type="title"/>
          </p:nvPr>
        </p:nvSpPr>
        <p:spPr>
          <a:xfrm>
            <a:off x="416300" y="343550"/>
            <a:ext cx="5049900" cy="51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2200"/>
              <a:t>Starting and ending a process</a:t>
            </a:r>
            <a:endParaRPr sz="2200"/>
          </a:p>
        </p:txBody>
      </p:sp>
      <p:sp>
        <p:nvSpPr>
          <p:cNvPr id="66" name="Google Shape;66;p15"/>
          <p:cNvSpPr/>
          <p:nvPr/>
        </p:nvSpPr>
        <p:spPr>
          <a:xfrm>
            <a:off x="2133725" y="1098050"/>
            <a:ext cx="2484600" cy="6276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it" sz="1000"/>
              <a:t>Process Beginning 1</a:t>
            </a:r>
            <a:endParaRPr b="1" sz="1000"/>
          </a:p>
          <a:p>
            <a:pPr indent="0" lvl="0" marL="0" rtl="0" algn="ctr">
              <a:spcBef>
                <a:spcPts val="0"/>
              </a:spcBef>
              <a:spcAft>
                <a:spcPts val="0"/>
              </a:spcAft>
              <a:buNone/>
            </a:pPr>
            <a:r>
              <a:rPr lang="it" sz="1000"/>
              <a:t>http://www.ontologyrepository.com/CommonCoreOntologies/ProcessBeginning</a:t>
            </a:r>
            <a:endParaRPr sz="1000"/>
          </a:p>
        </p:txBody>
      </p:sp>
      <p:sp>
        <p:nvSpPr>
          <p:cNvPr id="67" name="Google Shape;67;p15"/>
          <p:cNvSpPr/>
          <p:nvPr/>
        </p:nvSpPr>
        <p:spPr>
          <a:xfrm>
            <a:off x="2133725" y="4219475"/>
            <a:ext cx="2484600" cy="6276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it" sz="1000"/>
              <a:t>Process Ending 1</a:t>
            </a:r>
            <a:endParaRPr b="1" sz="1000"/>
          </a:p>
          <a:p>
            <a:pPr indent="0" lvl="0" marL="0" rtl="0" algn="ctr">
              <a:spcBef>
                <a:spcPts val="0"/>
              </a:spcBef>
              <a:spcAft>
                <a:spcPts val="0"/>
              </a:spcAft>
              <a:buNone/>
            </a:pPr>
            <a:r>
              <a:rPr lang="it" sz="1000"/>
              <a:t>http://www.ontologyrepository.com/CommonCoreOntologies/ProcessEnding</a:t>
            </a:r>
            <a:endParaRPr sz="1000"/>
          </a:p>
        </p:txBody>
      </p:sp>
      <p:sp>
        <p:nvSpPr>
          <p:cNvPr id="68" name="Google Shape;68;p15"/>
          <p:cNvSpPr txBox="1"/>
          <p:nvPr>
            <p:ph idx="4294967295" type="ctrTitle"/>
          </p:nvPr>
        </p:nvSpPr>
        <p:spPr>
          <a:xfrm>
            <a:off x="3802975" y="1927680"/>
            <a:ext cx="3014400" cy="5109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SzPct val="82500"/>
              <a:buNone/>
            </a:pPr>
            <a:r>
              <a:rPr b="1" lang="it" sz="1200"/>
              <a:t>temporal part of</a:t>
            </a:r>
            <a:endParaRPr b="1" sz="1200"/>
          </a:p>
          <a:p>
            <a:pPr indent="0" lvl="0" marL="0" rtl="0" algn="l">
              <a:spcBef>
                <a:spcPts val="0"/>
              </a:spcBef>
              <a:spcAft>
                <a:spcPts val="0"/>
              </a:spcAft>
              <a:buSzPct val="82500"/>
              <a:buNone/>
            </a:pPr>
            <a:r>
              <a:rPr lang="it" sz="1200"/>
              <a:t>http://purl.obolibrary.org/obo/BFO_0000139</a:t>
            </a:r>
            <a:endParaRPr sz="1200"/>
          </a:p>
        </p:txBody>
      </p:sp>
      <p:cxnSp>
        <p:nvCxnSpPr>
          <p:cNvPr id="69" name="Google Shape;69;p15"/>
          <p:cNvCxnSpPr>
            <a:stCxn id="66" idx="2"/>
            <a:endCxn id="64" idx="0"/>
          </p:cNvCxnSpPr>
          <p:nvPr/>
        </p:nvCxnSpPr>
        <p:spPr>
          <a:xfrm>
            <a:off x="3376025" y="1725650"/>
            <a:ext cx="0" cy="915000"/>
          </a:xfrm>
          <a:prstGeom prst="straightConnector1">
            <a:avLst/>
          </a:prstGeom>
          <a:noFill/>
          <a:ln cap="flat" cmpd="sng" w="9525">
            <a:solidFill>
              <a:schemeClr val="dk2"/>
            </a:solidFill>
            <a:prstDash val="solid"/>
            <a:round/>
            <a:headEnd len="med" w="med" type="none"/>
            <a:tailEnd len="med" w="med" type="triangle"/>
          </a:ln>
        </p:spPr>
      </p:cxnSp>
      <p:sp>
        <p:nvSpPr>
          <p:cNvPr id="70" name="Google Shape;70;p15"/>
          <p:cNvSpPr txBox="1"/>
          <p:nvPr>
            <p:ph idx="4294967295" type="ctrTitle"/>
          </p:nvPr>
        </p:nvSpPr>
        <p:spPr>
          <a:xfrm>
            <a:off x="3802975" y="3527230"/>
            <a:ext cx="3014400" cy="5109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SzPct val="82500"/>
              <a:buNone/>
            </a:pPr>
            <a:r>
              <a:rPr b="1" lang="it" sz="1200"/>
              <a:t>temporal part of</a:t>
            </a:r>
            <a:endParaRPr b="1" sz="1200"/>
          </a:p>
          <a:p>
            <a:pPr indent="0" lvl="0" marL="0" rtl="0" algn="l">
              <a:spcBef>
                <a:spcPts val="0"/>
              </a:spcBef>
              <a:spcAft>
                <a:spcPts val="0"/>
              </a:spcAft>
              <a:buSzPct val="82500"/>
              <a:buNone/>
            </a:pPr>
            <a:r>
              <a:rPr lang="it" sz="1200"/>
              <a:t>http://purl.obolibrary.org/obo/BFO_0000139</a:t>
            </a:r>
            <a:endParaRPr sz="1200"/>
          </a:p>
        </p:txBody>
      </p:sp>
      <p:cxnSp>
        <p:nvCxnSpPr>
          <p:cNvPr id="71" name="Google Shape;71;p15"/>
          <p:cNvCxnSpPr>
            <a:stCxn id="67" idx="0"/>
            <a:endCxn id="64" idx="2"/>
          </p:cNvCxnSpPr>
          <p:nvPr/>
        </p:nvCxnSpPr>
        <p:spPr>
          <a:xfrm rot="10800000">
            <a:off x="3376025" y="3268175"/>
            <a:ext cx="0" cy="951300"/>
          </a:xfrm>
          <a:prstGeom prst="straightConnector1">
            <a:avLst/>
          </a:prstGeom>
          <a:noFill/>
          <a:ln cap="flat" cmpd="sng" w="9525">
            <a:solidFill>
              <a:schemeClr val="dk2"/>
            </a:solidFill>
            <a:prstDash val="solid"/>
            <a:round/>
            <a:headEnd len="med" w="med" type="none"/>
            <a:tailEnd len="med" w="med" type="triangle"/>
          </a:ln>
        </p:spPr>
      </p:cxnSp>
      <p:sp>
        <p:nvSpPr>
          <p:cNvPr id="72" name="Google Shape;72;p15"/>
          <p:cNvSpPr txBox="1"/>
          <p:nvPr/>
        </p:nvSpPr>
        <p:spPr>
          <a:xfrm>
            <a:off x="6974225" y="1287600"/>
            <a:ext cx="1656300" cy="256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600">
                <a:solidFill>
                  <a:schemeClr val="dk2"/>
                </a:solidFill>
              </a:rPr>
              <a:t>The boxes depict instances of classes with the corresponding IRI. Arrows are relations of the corresponding IRI.</a:t>
            </a:r>
            <a:endParaRPr sz="16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First and Last Moments of Temporal Regions </a:t>
            </a:r>
            <a:endParaRPr/>
          </a:p>
        </p:txBody>
      </p:sp>
      <p:sp>
        <p:nvSpPr>
          <p:cNvPr id="78" name="Google Shape;78;p16"/>
          <p:cNvSpPr txBox="1"/>
          <p:nvPr/>
        </p:nvSpPr>
        <p:spPr>
          <a:xfrm>
            <a:off x="6974225" y="1287600"/>
            <a:ext cx="1656300" cy="256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600">
                <a:solidFill>
                  <a:schemeClr val="dk2"/>
                </a:solidFill>
              </a:rPr>
              <a:t>The boxes depict instances of classes with the corresponding IRI. Arrows are relations of the corresponding IRI.</a:t>
            </a:r>
            <a:endParaRPr sz="1600">
              <a:solidFill>
                <a:schemeClr val="dk2"/>
              </a:solidFill>
            </a:endParaRPr>
          </a:p>
        </p:txBody>
      </p:sp>
      <p:sp>
        <p:nvSpPr>
          <p:cNvPr id="79" name="Google Shape;79;p16"/>
          <p:cNvSpPr/>
          <p:nvPr/>
        </p:nvSpPr>
        <p:spPr>
          <a:xfrm>
            <a:off x="2579300" y="1676013"/>
            <a:ext cx="1490700" cy="6276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it" sz="1000"/>
              <a:t>Temporal Region 1 </a:t>
            </a:r>
            <a:endParaRPr b="1" sz="1000"/>
          </a:p>
          <a:p>
            <a:pPr indent="0" lvl="0" marL="0" rtl="0" algn="ctr">
              <a:spcBef>
                <a:spcPts val="0"/>
              </a:spcBef>
              <a:spcAft>
                <a:spcPts val="0"/>
              </a:spcAft>
              <a:buNone/>
            </a:pPr>
            <a:r>
              <a:rPr lang="it" sz="1000"/>
              <a:t>http://purl.obolibrary.org/obo/BFO_0000008</a:t>
            </a:r>
            <a:endParaRPr sz="1000"/>
          </a:p>
        </p:txBody>
      </p:sp>
      <p:sp>
        <p:nvSpPr>
          <p:cNvPr id="80" name="Google Shape;80;p16"/>
          <p:cNvSpPr/>
          <p:nvPr/>
        </p:nvSpPr>
        <p:spPr>
          <a:xfrm>
            <a:off x="3571550" y="3228288"/>
            <a:ext cx="1490700" cy="6276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it" sz="1000"/>
              <a:t>Temporal Instant 2 </a:t>
            </a:r>
            <a:endParaRPr b="1" sz="1000"/>
          </a:p>
          <a:p>
            <a:pPr indent="0" lvl="0" marL="0" rtl="0" algn="ctr">
              <a:spcBef>
                <a:spcPts val="0"/>
              </a:spcBef>
              <a:spcAft>
                <a:spcPts val="0"/>
              </a:spcAft>
              <a:buNone/>
            </a:pPr>
            <a:r>
              <a:rPr lang="it" sz="1000"/>
              <a:t>http://purl.obolibrary.org/obo/BFO_0000203</a:t>
            </a:r>
            <a:endParaRPr sz="1000"/>
          </a:p>
        </p:txBody>
      </p:sp>
      <p:sp>
        <p:nvSpPr>
          <p:cNvPr id="81" name="Google Shape;81;p16"/>
          <p:cNvSpPr/>
          <p:nvPr/>
        </p:nvSpPr>
        <p:spPr>
          <a:xfrm>
            <a:off x="1396400" y="3228288"/>
            <a:ext cx="1490700" cy="6276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it" sz="1000"/>
              <a:t>Temporal Instant 1 </a:t>
            </a:r>
            <a:endParaRPr b="1" sz="1000"/>
          </a:p>
          <a:p>
            <a:pPr indent="0" lvl="0" marL="0" rtl="0" algn="ctr">
              <a:spcBef>
                <a:spcPts val="0"/>
              </a:spcBef>
              <a:spcAft>
                <a:spcPts val="0"/>
              </a:spcAft>
              <a:buNone/>
            </a:pPr>
            <a:r>
              <a:rPr lang="it" sz="1000"/>
              <a:t>http://purl.obolibrary.org/obo/BFO_0000203</a:t>
            </a:r>
            <a:endParaRPr sz="1000"/>
          </a:p>
        </p:txBody>
      </p:sp>
      <p:cxnSp>
        <p:nvCxnSpPr>
          <p:cNvPr id="82" name="Google Shape;82;p16"/>
          <p:cNvCxnSpPr>
            <a:stCxn id="81" idx="0"/>
            <a:endCxn id="79" idx="2"/>
          </p:cNvCxnSpPr>
          <p:nvPr/>
        </p:nvCxnSpPr>
        <p:spPr>
          <a:xfrm flipH="1" rot="10800000">
            <a:off x="2141750" y="2303688"/>
            <a:ext cx="1182900" cy="924600"/>
          </a:xfrm>
          <a:prstGeom prst="straightConnector1">
            <a:avLst/>
          </a:prstGeom>
          <a:noFill/>
          <a:ln cap="flat" cmpd="sng" w="9525">
            <a:solidFill>
              <a:schemeClr val="dk2"/>
            </a:solidFill>
            <a:prstDash val="solid"/>
            <a:round/>
            <a:headEnd len="med" w="med" type="none"/>
            <a:tailEnd len="med" w="med" type="triangle"/>
          </a:ln>
        </p:spPr>
      </p:cxnSp>
      <p:cxnSp>
        <p:nvCxnSpPr>
          <p:cNvPr id="83" name="Google Shape;83;p16"/>
          <p:cNvCxnSpPr>
            <a:stCxn id="80" idx="0"/>
            <a:endCxn id="79" idx="2"/>
          </p:cNvCxnSpPr>
          <p:nvPr/>
        </p:nvCxnSpPr>
        <p:spPr>
          <a:xfrm rot="10800000">
            <a:off x="3324800" y="2303688"/>
            <a:ext cx="992100" cy="924600"/>
          </a:xfrm>
          <a:prstGeom prst="straightConnector1">
            <a:avLst/>
          </a:prstGeom>
          <a:noFill/>
          <a:ln cap="flat" cmpd="sng" w="9525">
            <a:solidFill>
              <a:schemeClr val="dk2"/>
            </a:solidFill>
            <a:prstDash val="solid"/>
            <a:round/>
            <a:headEnd len="med" w="med" type="none"/>
            <a:tailEnd len="med" w="med" type="triangle"/>
          </a:ln>
        </p:spPr>
      </p:cxnSp>
      <p:sp>
        <p:nvSpPr>
          <p:cNvPr id="84" name="Google Shape;84;p16"/>
          <p:cNvSpPr txBox="1"/>
          <p:nvPr>
            <p:ph idx="4294967295" type="ctrTitle"/>
          </p:nvPr>
        </p:nvSpPr>
        <p:spPr>
          <a:xfrm>
            <a:off x="3866913" y="2316305"/>
            <a:ext cx="3014400" cy="5109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SzPct val="82500"/>
              <a:buNone/>
            </a:pPr>
            <a:r>
              <a:rPr b="1" lang="it" sz="1200"/>
              <a:t>last instant of</a:t>
            </a:r>
            <a:endParaRPr b="1" sz="1200"/>
          </a:p>
          <a:p>
            <a:pPr indent="0" lvl="0" marL="0" rtl="0" algn="l">
              <a:spcBef>
                <a:spcPts val="0"/>
              </a:spcBef>
              <a:spcAft>
                <a:spcPts val="0"/>
              </a:spcAft>
              <a:buSzPct val="82500"/>
              <a:buNone/>
            </a:pPr>
            <a:r>
              <a:rPr lang="it" sz="1200"/>
              <a:t>http://purl.obolibrary.org/obo/BFO_0000223</a:t>
            </a:r>
            <a:endParaRPr sz="1200"/>
          </a:p>
        </p:txBody>
      </p:sp>
      <p:sp>
        <p:nvSpPr>
          <p:cNvPr id="85" name="Google Shape;85;p16"/>
          <p:cNvSpPr txBox="1"/>
          <p:nvPr>
            <p:ph idx="4294967295" type="ctrTitle"/>
          </p:nvPr>
        </p:nvSpPr>
        <p:spPr>
          <a:xfrm>
            <a:off x="-12" y="2254055"/>
            <a:ext cx="3014400" cy="5109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SzPct val="82500"/>
              <a:buNone/>
            </a:pPr>
            <a:r>
              <a:rPr b="1" lang="it" sz="1200"/>
              <a:t>first instant of</a:t>
            </a:r>
            <a:endParaRPr b="1" sz="1200"/>
          </a:p>
          <a:p>
            <a:pPr indent="0" lvl="0" marL="0" rtl="0" algn="l">
              <a:spcBef>
                <a:spcPts val="0"/>
              </a:spcBef>
              <a:spcAft>
                <a:spcPts val="0"/>
              </a:spcAft>
              <a:buSzPct val="82500"/>
              <a:buNone/>
            </a:pPr>
            <a:r>
              <a:rPr lang="it" sz="1200"/>
              <a:t>http://purl.obolibrary.org/obo/BFO_0000221</a:t>
            </a:r>
            <a:endParaRPr sz="1200"/>
          </a:p>
        </p:txBody>
      </p:sp>
      <p:cxnSp>
        <p:nvCxnSpPr>
          <p:cNvPr id="86" name="Google Shape;86;p16"/>
          <p:cNvCxnSpPr>
            <a:stCxn id="81" idx="3"/>
            <a:endCxn id="80" idx="1"/>
          </p:cNvCxnSpPr>
          <p:nvPr/>
        </p:nvCxnSpPr>
        <p:spPr>
          <a:xfrm>
            <a:off x="2887100" y="3542088"/>
            <a:ext cx="684600" cy="0"/>
          </a:xfrm>
          <a:prstGeom prst="straightConnector1">
            <a:avLst/>
          </a:prstGeom>
          <a:noFill/>
          <a:ln cap="flat" cmpd="sng" w="9525">
            <a:solidFill>
              <a:schemeClr val="dk2"/>
            </a:solidFill>
            <a:prstDash val="solid"/>
            <a:round/>
            <a:headEnd len="med" w="med" type="none"/>
            <a:tailEnd len="med" w="med" type="triangle"/>
          </a:ln>
        </p:spPr>
      </p:cxnSp>
      <p:sp>
        <p:nvSpPr>
          <p:cNvPr id="87" name="Google Shape;87;p16"/>
          <p:cNvSpPr txBox="1"/>
          <p:nvPr>
            <p:ph idx="4294967295" type="ctrTitle"/>
          </p:nvPr>
        </p:nvSpPr>
        <p:spPr>
          <a:xfrm>
            <a:off x="1722188" y="3783730"/>
            <a:ext cx="3014400" cy="5109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SzPct val="82500"/>
              <a:buNone/>
            </a:pPr>
            <a:r>
              <a:rPr b="1" lang="it" sz="1200"/>
              <a:t>precedes</a:t>
            </a:r>
            <a:endParaRPr b="1" sz="1200"/>
          </a:p>
          <a:p>
            <a:pPr indent="0" lvl="0" marL="0" rtl="0" algn="l">
              <a:spcBef>
                <a:spcPts val="0"/>
              </a:spcBef>
              <a:spcAft>
                <a:spcPts val="0"/>
              </a:spcAft>
              <a:buSzPct val="82500"/>
              <a:buNone/>
            </a:pPr>
            <a:r>
              <a:rPr lang="it" sz="1200"/>
              <a:t>http://purl.obolibrary.org/obo/BFO_0000063</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p:nvPr/>
        </p:nvSpPr>
        <p:spPr>
          <a:xfrm>
            <a:off x="493725" y="2527238"/>
            <a:ext cx="1490700" cy="6276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it" sz="1000"/>
              <a:t>Process 1</a:t>
            </a:r>
            <a:endParaRPr b="1" sz="1000"/>
          </a:p>
          <a:p>
            <a:pPr indent="0" lvl="0" marL="0" rtl="0" algn="ctr">
              <a:spcBef>
                <a:spcPts val="0"/>
              </a:spcBef>
              <a:spcAft>
                <a:spcPts val="0"/>
              </a:spcAft>
              <a:buNone/>
            </a:pPr>
            <a:r>
              <a:rPr lang="it" sz="1000"/>
              <a:t>http://purl.obolibrary.org/obo/BFO_0000015</a:t>
            </a:r>
            <a:endParaRPr sz="1000"/>
          </a:p>
        </p:txBody>
      </p:sp>
      <p:sp>
        <p:nvSpPr>
          <p:cNvPr id="93" name="Google Shape;93;p17"/>
          <p:cNvSpPr txBox="1"/>
          <p:nvPr>
            <p:ph type="title"/>
          </p:nvPr>
        </p:nvSpPr>
        <p:spPr>
          <a:xfrm>
            <a:off x="416300" y="343550"/>
            <a:ext cx="4622700" cy="83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2200"/>
              <a:t>Tracking spatiotemporal and temporal information for processes</a:t>
            </a:r>
            <a:endParaRPr sz="2200"/>
          </a:p>
        </p:txBody>
      </p:sp>
      <p:sp>
        <p:nvSpPr>
          <p:cNvPr id="94" name="Google Shape;94;p17"/>
          <p:cNvSpPr txBox="1"/>
          <p:nvPr/>
        </p:nvSpPr>
        <p:spPr>
          <a:xfrm>
            <a:off x="6974225" y="1287600"/>
            <a:ext cx="1656300" cy="256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600">
                <a:solidFill>
                  <a:schemeClr val="dk2"/>
                </a:solidFill>
              </a:rPr>
              <a:t>The boxes depict instances of classes with the corresponding IRI. Arrows are relations of the corresponding IRI.</a:t>
            </a:r>
            <a:endParaRPr sz="1600">
              <a:solidFill>
                <a:schemeClr val="dk2"/>
              </a:solidFill>
            </a:endParaRPr>
          </a:p>
        </p:txBody>
      </p:sp>
      <p:sp>
        <p:nvSpPr>
          <p:cNvPr id="95" name="Google Shape;95;p17"/>
          <p:cNvSpPr/>
          <p:nvPr/>
        </p:nvSpPr>
        <p:spPr>
          <a:xfrm>
            <a:off x="4402850" y="2527250"/>
            <a:ext cx="1811100" cy="6276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it" sz="1000"/>
              <a:t>Spatiotemporal Region 1</a:t>
            </a:r>
            <a:endParaRPr b="1" sz="1000"/>
          </a:p>
          <a:p>
            <a:pPr indent="0" lvl="0" marL="0" rtl="0" algn="ctr">
              <a:spcBef>
                <a:spcPts val="0"/>
              </a:spcBef>
              <a:spcAft>
                <a:spcPts val="0"/>
              </a:spcAft>
              <a:buNone/>
            </a:pPr>
            <a:r>
              <a:rPr lang="it" sz="1000"/>
              <a:t>http://purl.obolibrary.org/obo/BFO_0000011</a:t>
            </a:r>
            <a:endParaRPr sz="1000"/>
          </a:p>
        </p:txBody>
      </p:sp>
      <p:cxnSp>
        <p:nvCxnSpPr>
          <p:cNvPr id="96" name="Google Shape;96;p17"/>
          <p:cNvCxnSpPr>
            <a:stCxn id="92" idx="3"/>
            <a:endCxn id="95" idx="1"/>
          </p:cNvCxnSpPr>
          <p:nvPr/>
        </p:nvCxnSpPr>
        <p:spPr>
          <a:xfrm>
            <a:off x="1984425" y="2841038"/>
            <a:ext cx="2418300" cy="0"/>
          </a:xfrm>
          <a:prstGeom prst="straightConnector1">
            <a:avLst/>
          </a:prstGeom>
          <a:noFill/>
          <a:ln cap="flat" cmpd="sng" w="9525">
            <a:solidFill>
              <a:schemeClr val="dk2"/>
            </a:solidFill>
            <a:prstDash val="solid"/>
            <a:round/>
            <a:headEnd len="med" w="med" type="none"/>
            <a:tailEnd len="med" w="med" type="triangle"/>
          </a:ln>
        </p:spPr>
      </p:cxnSp>
      <p:sp>
        <p:nvSpPr>
          <p:cNvPr id="97" name="Google Shape;97;p17"/>
          <p:cNvSpPr txBox="1"/>
          <p:nvPr>
            <p:ph idx="4294967295" type="ctrTitle"/>
          </p:nvPr>
        </p:nvSpPr>
        <p:spPr>
          <a:xfrm>
            <a:off x="1837800" y="3216355"/>
            <a:ext cx="3014400" cy="5109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SzPct val="82500"/>
              <a:buNone/>
            </a:pPr>
            <a:r>
              <a:rPr b="1" lang="it" sz="1200"/>
              <a:t>occupies spatiotemporal region</a:t>
            </a:r>
            <a:endParaRPr b="1" sz="1200"/>
          </a:p>
          <a:p>
            <a:pPr indent="0" lvl="0" marL="0" rtl="0" algn="l">
              <a:spcBef>
                <a:spcPts val="0"/>
              </a:spcBef>
              <a:spcAft>
                <a:spcPts val="0"/>
              </a:spcAft>
              <a:buSzPct val="82500"/>
              <a:buNone/>
            </a:pPr>
            <a:r>
              <a:rPr lang="it" sz="1200"/>
              <a:t>http://purl.obolibrary.org/obo/BFO_0000200</a:t>
            </a:r>
            <a:endParaRPr sz="1200"/>
          </a:p>
        </p:txBody>
      </p:sp>
      <p:sp>
        <p:nvSpPr>
          <p:cNvPr id="98" name="Google Shape;98;p17"/>
          <p:cNvSpPr/>
          <p:nvPr/>
        </p:nvSpPr>
        <p:spPr>
          <a:xfrm>
            <a:off x="4402850" y="1287600"/>
            <a:ext cx="1811100" cy="6276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it" sz="1000"/>
              <a:t>Temporal Region 1</a:t>
            </a:r>
            <a:endParaRPr b="1" sz="1000"/>
          </a:p>
          <a:p>
            <a:pPr indent="0" lvl="0" marL="0" rtl="0" algn="ctr">
              <a:spcBef>
                <a:spcPts val="0"/>
              </a:spcBef>
              <a:spcAft>
                <a:spcPts val="0"/>
              </a:spcAft>
              <a:buNone/>
            </a:pPr>
            <a:r>
              <a:rPr lang="it" sz="1000"/>
              <a:t>http://purl.obolibrary.org/obo/BFO_0000008</a:t>
            </a:r>
            <a:endParaRPr sz="1000"/>
          </a:p>
        </p:txBody>
      </p:sp>
      <p:cxnSp>
        <p:nvCxnSpPr>
          <p:cNvPr id="99" name="Google Shape;99;p17"/>
          <p:cNvCxnSpPr>
            <a:stCxn id="92" idx="3"/>
            <a:endCxn id="98" idx="1"/>
          </p:cNvCxnSpPr>
          <p:nvPr/>
        </p:nvCxnSpPr>
        <p:spPr>
          <a:xfrm flipH="1" rot="10800000">
            <a:off x="1984425" y="1601438"/>
            <a:ext cx="2418300" cy="1239600"/>
          </a:xfrm>
          <a:prstGeom prst="straightConnector1">
            <a:avLst/>
          </a:prstGeom>
          <a:noFill/>
          <a:ln cap="flat" cmpd="sng" w="9525">
            <a:solidFill>
              <a:schemeClr val="dk2"/>
            </a:solidFill>
            <a:prstDash val="solid"/>
            <a:round/>
            <a:headEnd len="med" w="med" type="none"/>
            <a:tailEnd len="med" w="med" type="triangle"/>
          </a:ln>
        </p:spPr>
      </p:cxnSp>
      <p:sp>
        <p:nvSpPr>
          <p:cNvPr id="100" name="Google Shape;100;p17"/>
          <p:cNvSpPr txBox="1"/>
          <p:nvPr>
            <p:ph idx="4294967295" type="ctrTitle"/>
          </p:nvPr>
        </p:nvSpPr>
        <p:spPr>
          <a:xfrm>
            <a:off x="1019925" y="1444530"/>
            <a:ext cx="3014400" cy="5109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SzPct val="82500"/>
              <a:buNone/>
            </a:pPr>
            <a:r>
              <a:rPr b="1" lang="it" sz="1200"/>
              <a:t>occupies temporal region</a:t>
            </a:r>
            <a:endParaRPr b="1" sz="1200"/>
          </a:p>
          <a:p>
            <a:pPr indent="0" lvl="0" marL="0" rtl="0" algn="l">
              <a:spcBef>
                <a:spcPts val="0"/>
              </a:spcBef>
              <a:spcAft>
                <a:spcPts val="0"/>
              </a:spcAft>
              <a:buSzPct val="82500"/>
              <a:buNone/>
            </a:pPr>
            <a:r>
              <a:rPr lang="it" sz="1200"/>
              <a:t>http://purl.obolibrary.org/obo/BFO_0000199</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8"/>
          <p:cNvSpPr txBox="1"/>
          <p:nvPr>
            <p:ph type="title"/>
          </p:nvPr>
        </p:nvSpPr>
        <p:spPr>
          <a:xfrm>
            <a:off x="416300" y="264725"/>
            <a:ext cx="4622700" cy="83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2200"/>
              <a:t>Starting and ending processes in time </a:t>
            </a:r>
            <a:endParaRPr sz="2200"/>
          </a:p>
        </p:txBody>
      </p:sp>
      <p:sp>
        <p:nvSpPr>
          <p:cNvPr id="106" name="Google Shape;106;p18"/>
          <p:cNvSpPr txBox="1"/>
          <p:nvPr/>
        </p:nvSpPr>
        <p:spPr>
          <a:xfrm>
            <a:off x="5466050" y="104525"/>
            <a:ext cx="3565500" cy="7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300">
                <a:solidFill>
                  <a:schemeClr val="dk2"/>
                </a:solidFill>
              </a:rPr>
              <a:t>The boxes depict instances of classes with the corresponding IRI. Arrows are relations of the corresponding IRI.</a:t>
            </a:r>
            <a:endParaRPr sz="1300">
              <a:solidFill>
                <a:schemeClr val="dk2"/>
              </a:solidFill>
            </a:endParaRPr>
          </a:p>
        </p:txBody>
      </p:sp>
      <p:sp>
        <p:nvSpPr>
          <p:cNvPr id="107" name="Google Shape;107;p18"/>
          <p:cNvSpPr/>
          <p:nvPr/>
        </p:nvSpPr>
        <p:spPr>
          <a:xfrm>
            <a:off x="2306525" y="2640588"/>
            <a:ext cx="1490700" cy="6276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it" sz="1000"/>
              <a:t>Process 1</a:t>
            </a:r>
            <a:endParaRPr b="1" sz="1000"/>
          </a:p>
          <a:p>
            <a:pPr indent="0" lvl="0" marL="0" rtl="0" algn="ctr">
              <a:spcBef>
                <a:spcPts val="0"/>
              </a:spcBef>
              <a:spcAft>
                <a:spcPts val="0"/>
              </a:spcAft>
              <a:buNone/>
            </a:pPr>
            <a:r>
              <a:rPr lang="it" sz="1000"/>
              <a:t>http://purl.obolibrary.org/obo/BFO_0000015</a:t>
            </a:r>
            <a:endParaRPr sz="1000"/>
          </a:p>
        </p:txBody>
      </p:sp>
      <p:sp>
        <p:nvSpPr>
          <p:cNvPr id="108" name="Google Shape;108;p18"/>
          <p:cNvSpPr/>
          <p:nvPr/>
        </p:nvSpPr>
        <p:spPr>
          <a:xfrm>
            <a:off x="1809575" y="1098050"/>
            <a:ext cx="2484600" cy="6276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it" sz="1000"/>
              <a:t>Process Beginning 1</a:t>
            </a:r>
            <a:endParaRPr b="1" sz="1000"/>
          </a:p>
          <a:p>
            <a:pPr indent="0" lvl="0" marL="0" rtl="0" algn="ctr">
              <a:spcBef>
                <a:spcPts val="0"/>
              </a:spcBef>
              <a:spcAft>
                <a:spcPts val="0"/>
              </a:spcAft>
              <a:buNone/>
            </a:pPr>
            <a:r>
              <a:rPr lang="it" sz="1000"/>
              <a:t>http://www.ontologyrepository.com/CommonCoreOntologies/ProcessBeginning</a:t>
            </a:r>
            <a:endParaRPr sz="1000"/>
          </a:p>
        </p:txBody>
      </p:sp>
      <p:sp>
        <p:nvSpPr>
          <p:cNvPr id="109" name="Google Shape;109;p18"/>
          <p:cNvSpPr/>
          <p:nvPr/>
        </p:nvSpPr>
        <p:spPr>
          <a:xfrm>
            <a:off x="1809575" y="4219475"/>
            <a:ext cx="2484600" cy="6276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it" sz="1000"/>
              <a:t>Process Ending 1</a:t>
            </a:r>
            <a:endParaRPr b="1" sz="1000"/>
          </a:p>
          <a:p>
            <a:pPr indent="0" lvl="0" marL="0" rtl="0" algn="ctr">
              <a:spcBef>
                <a:spcPts val="0"/>
              </a:spcBef>
              <a:spcAft>
                <a:spcPts val="0"/>
              </a:spcAft>
              <a:buNone/>
            </a:pPr>
            <a:r>
              <a:rPr lang="it" sz="1000"/>
              <a:t>http://www.ontologyrepository.com/CommonCoreOntologies/ProcessEnding</a:t>
            </a:r>
            <a:endParaRPr sz="1000"/>
          </a:p>
        </p:txBody>
      </p:sp>
      <p:sp>
        <p:nvSpPr>
          <p:cNvPr id="110" name="Google Shape;110;p18"/>
          <p:cNvSpPr txBox="1"/>
          <p:nvPr>
            <p:ph idx="4294967295" type="ctrTitle"/>
          </p:nvPr>
        </p:nvSpPr>
        <p:spPr>
          <a:xfrm>
            <a:off x="158925" y="1927680"/>
            <a:ext cx="3014400" cy="5109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SzPct val="82500"/>
              <a:buNone/>
            </a:pPr>
            <a:r>
              <a:rPr b="1" lang="it" sz="1200"/>
              <a:t>temporal part of</a:t>
            </a:r>
            <a:endParaRPr b="1" sz="1200"/>
          </a:p>
          <a:p>
            <a:pPr indent="0" lvl="0" marL="0" rtl="0" algn="l">
              <a:spcBef>
                <a:spcPts val="0"/>
              </a:spcBef>
              <a:spcAft>
                <a:spcPts val="0"/>
              </a:spcAft>
              <a:buSzPct val="82500"/>
              <a:buNone/>
            </a:pPr>
            <a:r>
              <a:rPr lang="it" sz="1200"/>
              <a:t>http://purl.obolibrary.org/obo/BFO_0000139</a:t>
            </a:r>
            <a:endParaRPr sz="1200"/>
          </a:p>
        </p:txBody>
      </p:sp>
      <p:cxnSp>
        <p:nvCxnSpPr>
          <p:cNvPr id="111" name="Google Shape;111;p18"/>
          <p:cNvCxnSpPr>
            <a:stCxn id="108" idx="2"/>
            <a:endCxn id="107" idx="0"/>
          </p:cNvCxnSpPr>
          <p:nvPr/>
        </p:nvCxnSpPr>
        <p:spPr>
          <a:xfrm>
            <a:off x="3051875" y="1725650"/>
            <a:ext cx="0" cy="915000"/>
          </a:xfrm>
          <a:prstGeom prst="straightConnector1">
            <a:avLst/>
          </a:prstGeom>
          <a:noFill/>
          <a:ln cap="flat" cmpd="sng" w="9525">
            <a:solidFill>
              <a:schemeClr val="dk2"/>
            </a:solidFill>
            <a:prstDash val="solid"/>
            <a:round/>
            <a:headEnd len="med" w="med" type="none"/>
            <a:tailEnd len="med" w="med" type="triangle"/>
          </a:ln>
        </p:spPr>
      </p:cxnSp>
      <p:sp>
        <p:nvSpPr>
          <p:cNvPr id="112" name="Google Shape;112;p18"/>
          <p:cNvSpPr txBox="1"/>
          <p:nvPr>
            <p:ph idx="4294967295" type="ctrTitle"/>
          </p:nvPr>
        </p:nvSpPr>
        <p:spPr>
          <a:xfrm>
            <a:off x="97925" y="3470230"/>
            <a:ext cx="3014400" cy="5109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SzPct val="82500"/>
              <a:buNone/>
            </a:pPr>
            <a:r>
              <a:rPr b="1" lang="it" sz="1200"/>
              <a:t>temporal part of</a:t>
            </a:r>
            <a:endParaRPr b="1" sz="1200"/>
          </a:p>
          <a:p>
            <a:pPr indent="0" lvl="0" marL="0" rtl="0" algn="l">
              <a:spcBef>
                <a:spcPts val="0"/>
              </a:spcBef>
              <a:spcAft>
                <a:spcPts val="0"/>
              </a:spcAft>
              <a:buSzPct val="82500"/>
              <a:buNone/>
            </a:pPr>
            <a:r>
              <a:rPr lang="it" sz="1200"/>
              <a:t>http://purl.obolibrary.org/obo/BFO_0000139</a:t>
            </a:r>
            <a:endParaRPr sz="1200"/>
          </a:p>
        </p:txBody>
      </p:sp>
      <p:cxnSp>
        <p:nvCxnSpPr>
          <p:cNvPr id="113" name="Google Shape;113;p18"/>
          <p:cNvCxnSpPr>
            <a:stCxn id="109" idx="0"/>
            <a:endCxn id="107" idx="2"/>
          </p:cNvCxnSpPr>
          <p:nvPr/>
        </p:nvCxnSpPr>
        <p:spPr>
          <a:xfrm rot="10800000">
            <a:off x="3051875" y="3268175"/>
            <a:ext cx="0" cy="951300"/>
          </a:xfrm>
          <a:prstGeom prst="straightConnector1">
            <a:avLst/>
          </a:prstGeom>
          <a:noFill/>
          <a:ln cap="flat" cmpd="sng" w="9525">
            <a:solidFill>
              <a:schemeClr val="dk2"/>
            </a:solidFill>
            <a:prstDash val="solid"/>
            <a:round/>
            <a:headEnd len="med" w="med" type="none"/>
            <a:tailEnd len="med" w="med" type="triangle"/>
          </a:ln>
        </p:spPr>
      </p:cxnSp>
      <p:sp>
        <p:nvSpPr>
          <p:cNvPr id="114" name="Google Shape;114;p18"/>
          <p:cNvSpPr/>
          <p:nvPr/>
        </p:nvSpPr>
        <p:spPr>
          <a:xfrm>
            <a:off x="7115275" y="1098038"/>
            <a:ext cx="1490700" cy="6276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it" sz="1000"/>
              <a:t>Temporal Instant 1 </a:t>
            </a:r>
            <a:endParaRPr b="1" sz="1000"/>
          </a:p>
          <a:p>
            <a:pPr indent="0" lvl="0" marL="0" rtl="0" algn="ctr">
              <a:spcBef>
                <a:spcPts val="0"/>
              </a:spcBef>
              <a:spcAft>
                <a:spcPts val="0"/>
              </a:spcAft>
              <a:buNone/>
            </a:pPr>
            <a:r>
              <a:rPr lang="it" sz="1000"/>
              <a:t>http://purl.obolibrary.org/obo/BFO_0000203</a:t>
            </a:r>
            <a:endParaRPr sz="1000"/>
          </a:p>
        </p:txBody>
      </p:sp>
      <p:sp>
        <p:nvSpPr>
          <p:cNvPr id="115" name="Google Shape;115;p18"/>
          <p:cNvSpPr/>
          <p:nvPr/>
        </p:nvSpPr>
        <p:spPr>
          <a:xfrm>
            <a:off x="7115275" y="4219463"/>
            <a:ext cx="1490700" cy="6276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it" sz="1000"/>
              <a:t>Temporal Instant 2 </a:t>
            </a:r>
            <a:endParaRPr b="1" sz="1000"/>
          </a:p>
          <a:p>
            <a:pPr indent="0" lvl="0" marL="0" rtl="0" algn="ctr">
              <a:spcBef>
                <a:spcPts val="0"/>
              </a:spcBef>
              <a:spcAft>
                <a:spcPts val="0"/>
              </a:spcAft>
              <a:buNone/>
            </a:pPr>
            <a:r>
              <a:rPr lang="it" sz="1000"/>
              <a:t>http://purl.obolibrary.org/obo/BFO_0000203</a:t>
            </a:r>
            <a:endParaRPr sz="1000"/>
          </a:p>
        </p:txBody>
      </p:sp>
      <p:sp>
        <p:nvSpPr>
          <p:cNvPr id="116" name="Google Shape;116;p18"/>
          <p:cNvSpPr txBox="1"/>
          <p:nvPr>
            <p:ph idx="4294967295" type="ctrTitle"/>
          </p:nvPr>
        </p:nvSpPr>
        <p:spPr>
          <a:xfrm>
            <a:off x="4249875" y="900930"/>
            <a:ext cx="3014400" cy="5109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SzPct val="82500"/>
              <a:buNone/>
            </a:pPr>
            <a:r>
              <a:rPr b="1" lang="it" sz="1200"/>
              <a:t>occupies temporal region</a:t>
            </a:r>
            <a:endParaRPr b="1" sz="1200"/>
          </a:p>
          <a:p>
            <a:pPr indent="0" lvl="0" marL="0" rtl="0" algn="l">
              <a:spcBef>
                <a:spcPts val="0"/>
              </a:spcBef>
              <a:spcAft>
                <a:spcPts val="0"/>
              </a:spcAft>
              <a:buSzPct val="82500"/>
              <a:buNone/>
            </a:pPr>
            <a:r>
              <a:rPr lang="it" sz="1200"/>
              <a:t>http://purl.obolibrary.org/obo/BFO_0000199</a:t>
            </a:r>
            <a:endParaRPr sz="1200"/>
          </a:p>
        </p:txBody>
      </p:sp>
      <p:cxnSp>
        <p:nvCxnSpPr>
          <p:cNvPr id="117" name="Google Shape;117;p18"/>
          <p:cNvCxnSpPr>
            <a:endCxn id="114" idx="1"/>
          </p:cNvCxnSpPr>
          <p:nvPr/>
        </p:nvCxnSpPr>
        <p:spPr>
          <a:xfrm>
            <a:off x="4294075" y="1411838"/>
            <a:ext cx="2821200" cy="0"/>
          </a:xfrm>
          <a:prstGeom prst="straightConnector1">
            <a:avLst/>
          </a:prstGeom>
          <a:noFill/>
          <a:ln cap="flat" cmpd="sng" w="9525">
            <a:solidFill>
              <a:schemeClr val="dk2"/>
            </a:solidFill>
            <a:prstDash val="solid"/>
            <a:round/>
            <a:headEnd len="med" w="med" type="none"/>
            <a:tailEnd len="med" w="med" type="triangle"/>
          </a:ln>
        </p:spPr>
      </p:cxnSp>
      <p:cxnSp>
        <p:nvCxnSpPr>
          <p:cNvPr id="118" name="Google Shape;118;p18"/>
          <p:cNvCxnSpPr>
            <a:stCxn id="109" idx="3"/>
            <a:endCxn id="115" idx="1"/>
          </p:cNvCxnSpPr>
          <p:nvPr/>
        </p:nvCxnSpPr>
        <p:spPr>
          <a:xfrm>
            <a:off x="4294175" y="4533275"/>
            <a:ext cx="2821200" cy="0"/>
          </a:xfrm>
          <a:prstGeom prst="straightConnector1">
            <a:avLst/>
          </a:prstGeom>
          <a:noFill/>
          <a:ln cap="flat" cmpd="sng" w="9525">
            <a:solidFill>
              <a:schemeClr val="dk2"/>
            </a:solidFill>
            <a:prstDash val="solid"/>
            <a:round/>
            <a:headEnd len="med" w="med" type="none"/>
            <a:tailEnd len="med" w="med" type="triangle"/>
          </a:ln>
        </p:spPr>
      </p:cxnSp>
      <p:sp>
        <p:nvSpPr>
          <p:cNvPr id="119" name="Google Shape;119;p18"/>
          <p:cNvSpPr/>
          <p:nvPr/>
        </p:nvSpPr>
        <p:spPr>
          <a:xfrm>
            <a:off x="7115275" y="2658750"/>
            <a:ext cx="1490700" cy="6276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it" sz="1000"/>
              <a:t>Temporal Region 1 </a:t>
            </a:r>
            <a:endParaRPr b="1" sz="1000"/>
          </a:p>
          <a:p>
            <a:pPr indent="0" lvl="0" marL="0" rtl="0" algn="ctr">
              <a:spcBef>
                <a:spcPts val="0"/>
              </a:spcBef>
              <a:spcAft>
                <a:spcPts val="0"/>
              </a:spcAft>
              <a:buNone/>
            </a:pPr>
            <a:r>
              <a:rPr lang="it" sz="1000"/>
              <a:t>http://purl.obolibrary.org/obo/BFO_0000008</a:t>
            </a:r>
            <a:endParaRPr sz="1000"/>
          </a:p>
        </p:txBody>
      </p:sp>
      <p:sp>
        <p:nvSpPr>
          <p:cNvPr id="120" name="Google Shape;120;p18"/>
          <p:cNvSpPr txBox="1"/>
          <p:nvPr>
            <p:ph idx="4294967295" type="ctrTitle"/>
          </p:nvPr>
        </p:nvSpPr>
        <p:spPr>
          <a:xfrm>
            <a:off x="3905475" y="2414917"/>
            <a:ext cx="3014400" cy="5109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SzPct val="82500"/>
              <a:buNone/>
            </a:pPr>
            <a:r>
              <a:rPr b="1" lang="it" sz="1200"/>
              <a:t>occupies temporal region</a:t>
            </a:r>
            <a:endParaRPr b="1" sz="1200"/>
          </a:p>
          <a:p>
            <a:pPr indent="0" lvl="0" marL="0" rtl="0" algn="l">
              <a:spcBef>
                <a:spcPts val="0"/>
              </a:spcBef>
              <a:spcAft>
                <a:spcPts val="0"/>
              </a:spcAft>
              <a:buSzPct val="82500"/>
              <a:buNone/>
            </a:pPr>
            <a:r>
              <a:rPr lang="it" sz="1200"/>
              <a:t>http://purl.obolibrary.org/obo/BFO_0000199</a:t>
            </a:r>
            <a:endParaRPr sz="1200"/>
          </a:p>
        </p:txBody>
      </p:sp>
      <p:cxnSp>
        <p:nvCxnSpPr>
          <p:cNvPr id="121" name="Google Shape;121;p18"/>
          <p:cNvCxnSpPr>
            <a:stCxn id="107" idx="3"/>
            <a:endCxn id="119" idx="1"/>
          </p:cNvCxnSpPr>
          <p:nvPr/>
        </p:nvCxnSpPr>
        <p:spPr>
          <a:xfrm>
            <a:off x="3797225" y="2954388"/>
            <a:ext cx="3318000" cy="18300"/>
          </a:xfrm>
          <a:prstGeom prst="straightConnector1">
            <a:avLst/>
          </a:prstGeom>
          <a:noFill/>
          <a:ln cap="flat" cmpd="sng" w="9525">
            <a:solidFill>
              <a:schemeClr val="dk2"/>
            </a:solidFill>
            <a:prstDash val="solid"/>
            <a:round/>
            <a:headEnd len="med" w="med" type="none"/>
            <a:tailEnd len="med" w="med" type="triangle"/>
          </a:ln>
        </p:spPr>
      </p:cxnSp>
      <p:sp>
        <p:nvSpPr>
          <p:cNvPr id="122" name="Google Shape;122;p18"/>
          <p:cNvSpPr txBox="1"/>
          <p:nvPr>
            <p:ph idx="4294967295" type="ctrTitle"/>
          </p:nvPr>
        </p:nvSpPr>
        <p:spPr>
          <a:xfrm>
            <a:off x="4294175" y="4533155"/>
            <a:ext cx="3014400" cy="5109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SzPct val="82500"/>
              <a:buNone/>
            </a:pPr>
            <a:r>
              <a:rPr b="1" lang="it" sz="1200"/>
              <a:t>occupies temporal region</a:t>
            </a:r>
            <a:endParaRPr b="1" sz="1200"/>
          </a:p>
          <a:p>
            <a:pPr indent="0" lvl="0" marL="0" rtl="0" algn="l">
              <a:spcBef>
                <a:spcPts val="0"/>
              </a:spcBef>
              <a:spcAft>
                <a:spcPts val="0"/>
              </a:spcAft>
              <a:buSzPct val="82500"/>
              <a:buNone/>
            </a:pPr>
            <a:r>
              <a:rPr lang="it" sz="1200"/>
              <a:t>http://purl.obolibrary.org/obo/BFO_0000199</a:t>
            </a:r>
            <a:endParaRPr sz="1200"/>
          </a:p>
        </p:txBody>
      </p:sp>
      <p:cxnSp>
        <p:nvCxnSpPr>
          <p:cNvPr id="123" name="Google Shape;123;p18"/>
          <p:cNvCxnSpPr>
            <a:stCxn id="114" idx="2"/>
            <a:endCxn id="119" idx="0"/>
          </p:cNvCxnSpPr>
          <p:nvPr/>
        </p:nvCxnSpPr>
        <p:spPr>
          <a:xfrm>
            <a:off x="7860625" y="1725638"/>
            <a:ext cx="0" cy="933000"/>
          </a:xfrm>
          <a:prstGeom prst="straightConnector1">
            <a:avLst/>
          </a:prstGeom>
          <a:noFill/>
          <a:ln cap="flat" cmpd="sng" w="9525">
            <a:solidFill>
              <a:schemeClr val="dk2"/>
            </a:solidFill>
            <a:prstDash val="solid"/>
            <a:round/>
            <a:headEnd len="med" w="med" type="none"/>
            <a:tailEnd len="med" w="med" type="triangle"/>
          </a:ln>
        </p:spPr>
      </p:cxnSp>
      <p:cxnSp>
        <p:nvCxnSpPr>
          <p:cNvPr id="124" name="Google Shape;124;p18"/>
          <p:cNvCxnSpPr>
            <a:stCxn id="115" idx="0"/>
            <a:endCxn id="119" idx="2"/>
          </p:cNvCxnSpPr>
          <p:nvPr/>
        </p:nvCxnSpPr>
        <p:spPr>
          <a:xfrm rot="10800000">
            <a:off x="7860625" y="3286463"/>
            <a:ext cx="0" cy="933000"/>
          </a:xfrm>
          <a:prstGeom prst="straightConnector1">
            <a:avLst/>
          </a:prstGeom>
          <a:noFill/>
          <a:ln cap="flat" cmpd="sng" w="9525">
            <a:solidFill>
              <a:schemeClr val="dk2"/>
            </a:solidFill>
            <a:prstDash val="solid"/>
            <a:round/>
            <a:headEnd len="med" w="med" type="none"/>
            <a:tailEnd len="med" w="med" type="triangle"/>
          </a:ln>
        </p:spPr>
      </p:cxnSp>
      <p:sp>
        <p:nvSpPr>
          <p:cNvPr id="125" name="Google Shape;125;p18"/>
          <p:cNvSpPr txBox="1"/>
          <p:nvPr>
            <p:ph idx="4294967295" type="ctrTitle"/>
          </p:nvPr>
        </p:nvSpPr>
        <p:spPr>
          <a:xfrm>
            <a:off x="5038988" y="1814842"/>
            <a:ext cx="3014400" cy="5109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SzPct val="82500"/>
              <a:buNone/>
            </a:pPr>
            <a:r>
              <a:rPr b="1" lang="it" sz="1200"/>
              <a:t>first instant of</a:t>
            </a:r>
            <a:endParaRPr b="1" sz="1200"/>
          </a:p>
          <a:p>
            <a:pPr indent="0" lvl="0" marL="0" rtl="0" algn="l">
              <a:spcBef>
                <a:spcPts val="0"/>
              </a:spcBef>
              <a:spcAft>
                <a:spcPts val="0"/>
              </a:spcAft>
              <a:buSzPct val="82500"/>
              <a:buNone/>
            </a:pPr>
            <a:r>
              <a:rPr lang="it" sz="1200"/>
              <a:t>http://purl.obolibrary.org/obo/BFO_0000221</a:t>
            </a:r>
            <a:endParaRPr sz="1200"/>
          </a:p>
        </p:txBody>
      </p:sp>
      <p:sp>
        <p:nvSpPr>
          <p:cNvPr id="126" name="Google Shape;126;p18"/>
          <p:cNvSpPr txBox="1"/>
          <p:nvPr>
            <p:ph idx="4294967295" type="ctrTitle"/>
          </p:nvPr>
        </p:nvSpPr>
        <p:spPr>
          <a:xfrm>
            <a:off x="5038988" y="3497467"/>
            <a:ext cx="3014400" cy="5109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SzPct val="82500"/>
              <a:buNone/>
            </a:pPr>
            <a:r>
              <a:rPr b="1" lang="it" sz="1200"/>
              <a:t>last instant of</a:t>
            </a:r>
            <a:endParaRPr b="1" sz="1200"/>
          </a:p>
          <a:p>
            <a:pPr indent="0" lvl="0" marL="0" rtl="0" algn="l">
              <a:spcBef>
                <a:spcPts val="0"/>
              </a:spcBef>
              <a:spcAft>
                <a:spcPts val="0"/>
              </a:spcAft>
              <a:buSzPct val="82500"/>
              <a:buNone/>
            </a:pPr>
            <a:r>
              <a:rPr lang="it" sz="1200"/>
              <a:t>http://purl.obolibrary.org/obo/BFO_0000223</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Separating space and time information from spacetime information</a:t>
            </a:r>
            <a:endParaRPr/>
          </a:p>
        </p:txBody>
      </p:sp>
      <p:sp>
        <p:nvSpPr>
          <p:cNvPr id="132" name="Google Shape;132;p19"/>
          <p:cNvSpPr/>
          <p:nvPr/>
        </p:nvSpPr>
        <p:spPr>
          <a:xfrm>
            <a:off x="3591275" y="3204038"/>
            <a:ext cx="1490700" cy="6276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it" sz="1000"/>
              <a:t>Spatiotemporal Region 1 </a:t>
            </a:r>
            <a:endParaRPr b="1" sz="1000"/>
          </a:p>
          <a:p>
            <a:pPr indent="0" lvl="0" marL="0" rtl="0" algn="ctr">
              <a:spcBef>
                <a:spcPts val="0"/>
              </a:spcBef>
              <a:spcAft>
                <a:spcPts val="0"/>
              </a:spcAft>
              <a:buNone/>
            </a:pPr>
            <a:r>
              <a:rPr lang="it" sz="1000"/>
              <a:t>http://purl.obolibrary.org/obo/BFO_0000011</a:t>
            </a:r>
            <a:endParaRPr sz="1000"/>
          </a:p>
        </p:txBody>
      </p:sp>
      <p:sp>
        <p:nvSpPr>
          <p:cNvPr id="133" name="Google Shape;133;p19"/>
          <p:cNvSpPr/>
          <p:nvPr/>
        </p:nvSpPr>
        <p:spPr>
          <a:xfrm>
            <a:off x="5471675" y="1588575"/>
            <a:ext cx="1490700" cy="6276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it" sz="1000"/>
              <a:t>Spatial Region 1 </a:t>
            </a:r>
            <a:endParaRPr b="1" sz="1000"/>
          </a:p>
          <a:p>
            <a:pPr indent="0" lvl="0" marL="0" rtl="0" algn="ctr">
              <a:spcBef>
                <a:spcPts val="0"/>
              </a:spcBef>
              <a:spcAft>
                <a:spcPts val="0"/>
              </a:spcAft>
              <a:buNone/>
            </a:pPr>
            <a:r>
              <a:rPr lang="it" sz="1000"/>
              <a:t>http://purl.obolibrary.org/obo/BFO_0000006</a:t>
            </a:r>
            <a:endParaRPr sz="1000"/>
          </a:p>
        </p:txBody>
      </p:sp>
      <p:sp>
        <p:nvSpPr>
          <p:cNvPr id="134" name="Google Shape;134;p19"/>
          <p:cNvSpPr/>
          <p:nvPr/>
        </p:nvSpPr>
        <p:spPr>
          <a:xfrm>
            <a:off x="1753525" y="1577938"/>
            <a:ext cx="1490700" cy="6276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it" sz="1000"/>
              <a:t>Temporal Region 1 </a:t>
            </a:r>
            <a:endParaRPr b="1" sz="1000"/>
          </a:p>
          <a:p>
            <a:pPr indent="0" lvl="0" marL="0" rtl="0" algn="ctr">
              <a:spcBef>
                <a:spcPts val="0"/>
              </a:spcBef>
              <a:spcAft>
                <a:spcPts val="0"/>
              </a:spcAft>
              <a:buNone/>
            </a:pPr>
            <a:r>
              <a:rPr lang="it" sz="1000"/>
              <a:t>http://purl.obolibrary.org/obo/BFO_0000008</a:t>
            </a:r>
            <a:endParaRPr sz="1000"/>
          </a:p>
        </p:txBody>
      </p:sp>
      <p:cxnSp>
        <p:nvCxnSpPr>
          <p:cNvPr id="135" name="Google Shape;135;p19"/>
          <p:cNvCxnSpPr>
            <a:stCxn id="132" idx="3"/>
            <a:endCxn id="133" idx="2"/>
          </p:cNvCxnSpPr>
          <p:nvPr/>
        </p:nvCxnSpPr>
        <p:spPr>
          <a:xfrm flipH="1" rot="10800000">
            <a:off x="5081975" y="2216138"/>
            <a:ext cx="1135200" cy="1301700"/>
          </a:xfrm>
          <a:prstGeom prst="straightConnector1">
            <a:avLst/>
          </a:prstGeom>
          <a:noFill/>
          <a:ln cap="flat" cmpd="sng" w="9525">
            <a:solidFill>
              <a:schemeClr val="dk2"/>
            </a:solidFill>
            <a:prstDash val="solid"/>
            <a:round/>
            <a:headEnd len="med" w="med" type="none"/>
            <a:tailEnd len="med" w="med" type="triangle"/>
          </a:ln>
        </p:spPr>
      </p:cxnSp>
      <p:cxnSp>
        <p:nvCxnSpPr>
          <p:cNvPr id="136" name="Google Shape;136;p19"/>
          <p:cNvCxnSpPr>
            <a:stCxn id="132" idx="1"/>
            <a:endCxn id="134" idx="2"/>
          </p:cNvCxnSpPr>
          <p:nvPr/>
        </p:nvCxnSpPr>
        <p:spPr>
          <a:xfrm rot="10800000">
            <a:off x="2498975" y="2205638"/>
            <a:ext cx="1092300" cy="1312200"/>
          </a:xfrm>
          <a:prstGeom prst="straightConnector1">
            <a:avLst/>
          </a:prstGeom>
          <a:noFill/>
          <a:ln cap="flat" cmpd="sng" w="9525">
            <a:solidFill>
              <a:schemeClr val="dk2"/>
            </a:solidFill>
            <a:prstDash val="solid"/>
            <a:round/>
            <a:headEnd len="med" w="med" type="none"/>
            <a:tailEnd len="med" w="med" type="triangle"/>
          </a:ln>
        </p:spPr>
      </p:cxnSp>
      <p:sp>
        <p:nvSpPr>
          <p:cNvPr id="137" name="Google Shape;137;p19"/>
          <p:cNvSpPr txBox="1"/>
          <p:nvPr>
            <p:ph idx="4294967295" type="ctrTitle"/>
          </p:nvPr>
        </p:nvSpPr>
        <p:spPr>
          <a:xfrm>
            <a:off x="5724575" y="2693155"/>
            <a:ext cx="3014400" cy="5109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SzPct val="82500"/>
              <a:buNone/>
            </a:pPr>
            <a:r>
              <a:rPr b="1" lang="it" sz="1200"/>
              <a:t>spatially projects onto</a:t>
            </a:r>
            <a:endParaRPr b="1" sz="1200"/>
          </a:p>
          <a:p>
            <a:pPr indent="0" lvl="0" marL="0" rtl="0" algn="l">
              <a:spcBef>
                <a:spcPts val="0"/>
              </a:spcBef>
              <a:spcAft>
                <a:spcPts val="0"/>
              </a:spcAft>
              <a:buSzPct val="82500"/>
              <a:buNone/>
            </a:pPr>
            <a:r>
              <a:rPr lang="it" sz="1200"/>
              <a:t>http://purl.obolibrary.org/obo/BFO_0000216</a:t>
            </a:r>
            <a:endParaRPr sz="1200"/>
          </a:p>
        </p:txBody>
      </p:sp>
      <p:sp>
        <p:nvSpPr>
          <p:cNvPr id="138" name="Google Shape;138;p19"/>
          <p:cNvSpPr txBox="1"/>
          <p:nvPr>
            <p:ph idx="4294967295" type="ctrTitle"/>
          </p:nvPr>
        </p:nvSpPr>
        <p:spPr>
          <a:xfrm>
            <a:off x="187075" y="2611555"/>
            <a:ext cx="3014400" cy="5109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SzPct val="82500"/>
              <a:buNone/>
            </a:pPr>
            <a:r>
              <a:rPr b="1" lang="it" sz="1200"/>
              <a:t>temporally projects onto</a:t>
            </a:r>
            <a:endParaRPr b="1" sz="1200"/>
          </a:p>
          <a:p>
            <a:pPr indent="0" lvl="0" marL="0" rtl="0" algn="l">
              <a:spcBef>
                <a:spcPts val="0"/>
              </a:spcBef>
              <a:spcAft>
                <a:spcPts val="0"/>
              </a:spcAft>
              <a:buSzPct val="82500"/>
              <a:buNone/>
            </a:pPr>
            <a:r>
              <a:rPr lang="it" sz="1200"/>
              <a:t>http://purl.obolibrary.org/obo/BFO_0000153</a:t>
            </a:r>
            <a:endParaRPr sz="1200"/>
          </a:p>
        </p:txBody>
      </p:sp>
      <p:sp>
        <p:nvSpPr>
          <p:cNvPr id="139" name="Google Shape;139;p19"/>
          <p:cNvSpPr txBox="1"/>
          <p:nvPr/>
        </p:nvSpPr>
        <p:spPr>
          <a:xfrm>
            <a:off x="1482025" y="4003350"/>
            <a:ext cx="5422500" cy="92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600">
                <a:solidFill>
                  <a:schemeClr val="dk2"/>
                </a:solidFill>
              </a:rPr>
              <a:t>The boxes depict instances of classes with the corresponding IRI. Arrows are relations of the corresponding IRI.</a:t>
            </a:r>
            <a:endParaRPr sz="16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0"/>
          <p:cNvSpPr txBox="1"/>
          <p:nvPr>
            <p:ph type="title"/>
          </p:nvPr>
        </p:nvSpPr>
        <p:spPr>
          <a:xfrm>
            <a:off x="130625" y="72325"/>
            <a:ext cx="24009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it" sz="2220"/>
              <a:t>Inserting dates</a:t>
            </a:r>
            <a:endParaRPr sz="2220"/>
          </a:p>
        </p:txBody>
      </p:sp>
      <p:sp>
        <p:nvSpPr>
          <p:cNvPr id="145" name="Google Shape;145;p20"/>
          <p:cNvSpPr/>
          <p:nvPr/>
        </p:nvSpPr>
        <p:spPr>
          <a:xfrm>
            <a:off x="5819141" y="1912793"/>
            <a:ext cx="1608900" cy="570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it" sz="1000"/>
              <a:t>Temporal Region 1 </a:t>
            </a:r>
            <a:endParaRPr b="1" sz="1000"/>
          </a:p>
          <a:p>
            <a:pPr indent="0" lvl="0" marL="0" rtl="0" algn="ctr">
              <a:spcBef>
                <a:spcPts val="0"/>
              </a:spcBef>
              <a:spcAft>
                <a:spcPts val="0"/>
              </a:spcAft>
              <a:buNone/>
            </a:pPr>
            <a:r>
              <a:rPr lang="it" sz="1000"/>
              <a:t>http://purl.obolibrary.org/obo/BFO_0000008</a:t>
            </a:r>
            <a:endParaRPr sz="1000"/>
          </a:p>
        </p:txBody>
      </p:sp>
      <p:sp>
        <p:nvSpPr>
          <p:cNvPr id="146" name="Google Shape;146;p20"/>
          <p:cNvSpPr/>
          <p:nvPr/>
        </p:nvSpPr>
        <p:spPr>
          <a:xfrm>
            <a:off x="865850" y="1865534"/>
            <a:ext cx="2567100" cy="6540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it" sz="1000"/>
              <a:t>Calendar Date Identifier 1 (e.g. “Tuesday”)</a:t>
            </a:r>
            <a:endParaRPr b="1" sz="1000"/>
          </a:p>
          <a:p>
            <a:pPr indent="0" lvl="0" marL="0" rtl="0" algn="l">
              <a:spcBef>
                <a:spcPts val="0"/>
              </a:spcBef>
              <a:spcAft>
                <a:spcPts val="0"/>
              </a:spcAft>
              <a:buNone/>
            </a:pPr>
            <a:r>
              <a:rPr lang="it" sz="1000">
                <a:solidFill>
                  <a:schemeClr val="dk1"/>
                </a:solidFill>
              </a:rPr>
              <a:t>http://www.ontologyrepository.com/CommonCoreOntologies/CalendarDateIdentifier</a:t>
            </a:r>
            <a:endParaRPr sz="1000"/>
          </a:p>
        </p:txBody>
      </p:sp>
      <p:sp>
        <p:nvSpPr>
          <p:cNvPr id="147" name="Google Shape;147;p20"/>
          <p:cNvSpPr txBox="1"/>
          <p:nvPr/>
        </p:nvSpPr>
        <p:spPr>
          <a:xfrm>
            <a:off x="506125" y="4448800"/>
            <a:ext cx="7970700" cy="47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200">
                <a:solidFill>
                  <a:schemeClr val="dk2"/>
                </a:solidFill>
              </a:rPr>
              <a:t>The white boxes depict instances of classes with the corresponding IRI. Arrows are relations of the corresponding IRI. Gray boxes depict classes with the corresponding IRI..</a:t>
            </a:r>
            <a:endParaRPr sz="1200">
              <a:solidFill>
                <a:schemeClr val="dk2"/>
              </a:solidFill>
            </a:endParaRPr>
          </a:p>
          <a:p>
            <a:pPr indent="0" lvl="0" marL="0" rtl="0" algn="l">
              <a:spcBef>
                <a:spcPts val="0"/>
              </a:spcBef>
              <a:spcAft>
                <a:spcPts val="0"/>
              </a:spcAft>
              <a:buNone/>
            </a:pPr>
            <a:r>
              <a:rPr lang="it" sz="1200">
                <a:solidFill>
                  <a:schemeClr val="dk2"/>
                </a:solidFill>
              </a:rPr>
              <a:t>Diamonds depict instances of datatypes. Rounded boxes are classes with the corresponding IRI. </a:t>
            </a:r>
            <a:endParaRPr sz="1200">
              <a:solidFill>
                <a:schemeClr val="dk2"/>
              </a:solidFill>
            </a:endParaRPr>
          </a:p>
        </p:txBody>
      </p:sp>
      <p:sp>
        <p:nvSpPr>
          <p:cNvPr id="148" name="Google Shape;148;p20"/>
          <p:cNvSpPr/>
          <p:nvPr/>
        </p:nvSpPr>
        <p:spPr>
          <a:xfrm>
            <a:off x="852675" y="3198713"/>
            <a:ext cx="2593500" cy="570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it" sz="1000"/>
              <a:t>Information Bearing Entity 1 </a:t>
            </a:r>
            <a:endParaRPr b="1" sz="1000"/>
          </a:p>
          <a:p>
            <a:pPr indent="0" lvl="0" marL="0" rtl="0" algn="l">
              <a:spcBef>
                <a:spcPts val="0"/>
              </a:spcBef>
              <a:spcAft>
                <a:spcPts val="0"/>
              </a:spcAft>
              <a:buClr>
                <a:schemeClr val="dk1"/>
              </a:buClr>
              <a:buSzPts val="1100"/>
              <a:buFont typeface="Arial"/>
              <a:buNone/>
            </a:pPr>
            <a:r>
              <a:rPr lang="it" sz="1000">
                <a:solidFill>
                  <a:schemeClr val="dk1"/>
                </a:solidFill>
              </a:rPr>
              <a:t>http://www.ontologyrepository.com/CommonCoreOntologies/InformationBearingEntity</a:t>
            </a:r>
            <a:endParaRPr sz="1000"/>
          </a:p>
        </p:txBody>
      </p:sp>
      <p:cxnSp>
        <p:nvCxnSpPr>
          <p:cNvPr id="149" name="Google Shape;149;p20"/>
          <p:cNvCxnSpPr>
            <a:stCxn id="146" idx="2"/>
            <a:endCxn id="148" idx="0"/>
          </p:cNvCxnSpPr>
          <p:nvPr/>
        </p:nvCxnSpPr>
        <p:spPr>
          <a:xfrm>
            <a:off x="2149400" y="2519534"/>
            <a:ext cx="0" cy="679200"/>
          </a:xfrm>
          <a:prstGeom prst="straightConnector1">
            <a:avLst/>
          </a:prstGeom>
          <a:noFill/>
          <a:ln cap="flat" cmpd="sng" w="9525">
            <a:solidFill>
              <a:schemeClr val="dk2"/>
            </a:solidFill>
            <a:prstDash val="solid"/>
            <a:round/>
            <a:headEnd len="med" w="med" type="none"/>
            <a:tailEnd len="med" w="med" type="triangle"/>
          </a:ln>
        </p:spPr>
      </p:cxnSp>
      <p:sp>
        <p:nvSpPr>
          <p:cNvPr id="150" name="Google Shape;150;p20"/>
          <p:cNvSpPr txBox="1"/>
          <p:nvPr>
            <p:ph idx="4294967295" type="ctrTitle"/>
          </p:nvPr>
        </p:nvSpPr>
        <p:spPr>
          <a:xfrm>
            <a:off x="2262601" y="2626775"/>
            <a:ext cx="2884200" cy="464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SzPct val="82500"/>
              <a:buNone/>
            </a:pPr>
            <a:r>
              <a:rPr b="1" lang="it" sz="1200"/>
              <a:t>generically depends on</a:t>
            </a:r>
            <a:r>
              <a:rPr lang="it" sz="1200"/>
              <a:t> http://purl.obolibrary.org/obo/BFO_0000084</a:t>
            </a:r>
            <a:endParaRPr sz="1200"/>
          </a:p>
        </p:txBody>
      </p:sp>
      <p:cxnSp>
        <p:nvCxnSpPr>
          <p:cNvPr id="151" name="Google Shape;151;p20"/>
          <p:cNvCxnSpPr>
            <a:stCxn id="148" idx="3"/>
            <a:endCxn id="152" idx="1"/>
          </p:cNvCxnSpPr>
          <p:nvPr/>
        </p:nvCxnSpPr>
        <p:spPr>
          <a:xfrm flipH="1" rot="10800000">
            <a:off x="3446175" y="3467963"/>
            <a:ext cx="2629500" cy="16200"/>
          </a:xfrm>
          <a:prstGeom prst="straightConnector1">
            <a:avLst/>
          </a:prstGeom>
          <a:noFill/>
          <a:ln cap="flat" cmpd="sng" w="9525">
            <a:solidFill>
              <a:schemeClr val="dk2"/>
            </a:solidFill>
            <a:prstDash val="solid"/>
            <a:round/>
            <a:headEnd len="med" w="med" type="none"/>
            <a:tailEnd len="med" w="med" type="triangle"/>
          </a:ln>
        </p:spPr>
      </p:cxnSp>
      <p:sp>
        <p:nvSpPr>
          <p:cNvPr id="153" name="Google Shape;153;p20"/>
          <p:cNvSpPr txBox="1"/>
          <p:nvPr>
            <p:ph idx="4294967295" type="ctrTitle"/>
          </p:nvPr>
        </p:nvSpPr>
        <p:spPr>
          <a:xfrm>
            <a:off x="3482300" y="3537775"/>
            <a:ext cx="2725800" cy="464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SzPct val="82500"/>
              <a:buNone/>
            </a:pPr>
            <a:r>
              <a:rPr b="1" lang="it" sz="1200"/>
              <a:t>has datetime value</a:t>
            </a:r>
            <a:endParaRPr b="1" sz="1200"/>
          </a:p>
          <a:p>
            <a:pPr indent="0" lvl="0" marL="0" rtl="0" algn="l">
              <a:spcBef>
                <a:spcPts val="0"/>
              </a:spcBef>
              <a:spcAft>
                <a:spcPts val="0"/>
              </a:spcAft>
              <a:buSzPct val="82500"/>
              <a:buNone/>
            </a:pPr>
            <a:r>
              <a:rPr lang="it" sz="1200"/>
              <a:t>http://www.ontologyrepository.com/CommonCoreOntologies/has_datetime_value</a:t>
            </a:r>
            <a:endParaRPr sz="1200"/>
          </a:p>
        </p:txBody>
      </p:sp>
      <p:sp>
        <p:nvSpPr>
          <p:cNvPr id="152" name="Google Shape;152;p20"/>
          <p:cNvSpPr/>
          <p:nvPr/>
        </p:nvSpPr>
        <p:spPr>
          <a:xfrm>
            <a:off x="6075666" y="3041924"/>
            <a:ext cx="1352359" cy="852082"/>
          </a:xfrm>
          <a:prstGeom prst="flowChartDecision">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it" sz="800"/>
              <a:t>datetime value 1 </a:t>
            </a:r>
            <a:endParaRPr b="1" sz="800"/>
          </a:p>
        </p:txBody>
      </p:sp>
      <p:sp>
        <p:nvSpPr>
          <p:cNvPr id="154" name="Google Shape;154;p20"/>
          <p:cNvSpPr/>
          <p:nvPr/>
        </p:nvSpPr>
        <p:spPr>
          <a:xfrm>
            <a:off x="1053975" y="645075"/>
            <a:ext cx="2190900" cy="765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it" sz="1000">
                <a:solidFill>
                  <a:schemeClr val="dk1"/>
                </a:solidFill>
              </a:rPr>
              <a:t>Calendar date identifier (class)</a:t>
            </a:r>
            <a:endParaRPr b="1" sz="1000">
              <a:solidFill>
                <a:schemeClr val="dk1"/>
              </a:solidFill>
            </a:endParaRPr>
          </a:p>
          <a:p>
            <a:pPr indent="0" lvl="0" marL="0" rtl="0" algn="l">
              <a:spcBef>
                <a:spcPts val="0"/>
              </a:spcBef>
              <a:spcAft>
                <a:spcPts val="0"/>
              </a:spcAft>
              <a:buClr>
                <a:schemeClr val="dk1"/>
              </a:buClr>
              <a:buSzPts val="1100"/>
              <a:buFont typeface="Arial"/>
              <a:buNone/>
            </a:pPr>
            <a:r>
              <a:rPr lang="it" sz="1000">
                <a:solidFill>
                  <a:schemeClr val="dk1"/>
                </a:solidFill>
              </a:rPr>
              <a:t>http://www.ontologyrepository.com/CommonCoreOntologies/CalendarDateIdentifier</a:t>
            </a:r>
            <a:endParaRPr/>
          </a:p>
        </p:txBody>
      </p:sp>
      <p:sp>
        <p:nvSpPr>
          <p:cNvPr id="155" name="Google Shape;155;p20"/>
          <p:cNvSpPr/>
          <p:nvPr/>
        </p:nvSpPr>
        <p:spPr>
          <a:xfrm>
            <a:off x="3628388" y="645075"/>
            <a:ext cx="2190900" cy="765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it" sz="1000">
                <a:solidFill>
                  <a:schemeClr val="dk1"/>
                </a:solidFill>
              </a:rPr>
              <a:t>Date Identifier (class)</a:t>
            </a:r>
            <a:endParaRPr b="1" sz="1000">
              <a:solidFill>
                <a:schemeClr val="dk1"/>
              </a:solidFill>
            </a:endParaRPr>
          </a:p>
          <a:p>
            <a:pPr indent="0" lvl="0" marL="0" rtl="0" algn="l">
              <a:spcBef>
                <a:spcPts val="0"/>
              </a:spcBef>
              <a:spcAft>
                <a:spcPts val="0"/>
              </a:spcAft>
              <a:buNone/>
            </a:pPr>
            <a:r>
              <a:rPr lang="it" sz="1000">
                <a:solidFill>
                  <a:schemeClr val="dk1"/>
                </a:solidFill>
              </a:rPr>
              <a:t>http://www.ontologyrepository.com/CommonCoreOntologies/DateIdentifier</a:t>
            </a:r>
            <a:endParaRPr/>
          </a:p>
        </p:txBody>
      </p:sp>
      <p:sp>
        <p:nvSpPr>
          <p:cNvPr id="156" name="Google Shape;156;p20"/>
          <p:cNvSpPr/>
          <p:nvPr/>
        </p:nvSpPr>
        <p:spPr>
          <a:xfrm>
            <a:off x="6202825" y="700575"/>
            <a:ext cx="2336700" cy="654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it" sz="1000">
                <a:solidFill>
                  <a:schemeClr val="dk1"/>
                </a:solidFill>
              </a:rPr>
              <a:t>Temporal Interval Identifier (class)</a:t>
            </a:r>
            <a:endParaRPr b="1" sz="1000">
              <a:solidFill>
                <a:schemeClr val="dk1"/>
              </a:solidFill>
            </a:endParaRPr>
          </a:p>
          <a:p>
            <a:pPr indent="0" lvl="0" marL="0" rtl="0" algn="l">
              <a:spcBef>
                <a:spcPts val="0"/>
              </a:spcBef>
              <a:spcAft>
                <a:spcPts val="0"/>
              </a:spcAft>
              <a:buNone/>
            </a:pPr>
            <a:r>
              <a:rPr lang="it" sz="1000">
                <a:solidFill>
                  <a:schemeClr val="dk1"/>
                </a:solidFill>
              </a:rPr>
              <a:t>http://www.ontologyrepository.com/CommonCoreOntologies/TemporalIntervalIdentifier</a:t>
            </a:r>
            <a:endParaRPr/>
          </a:p>
        </p:txBody>
      </p:sp>
      <p:cxnSp>
        <p:nvCxnSpPr>
          <p:cNvPr id="157" name="Google Shape;157;p20"/>
          <p:cNvCxnSpPr>
            <a:stCxn id="146" idx="0"/>
            <a:endCxn id="154" idx="2"/>
          </p:cNvCxnSpPr>
          <p:nvPr/>
        </p:nvCxnSpPr>
        <p:spPr>
          <a:xfrm rot="10800000">
            <a:off x="2149400" y="1410134"/>
            <a:ext cx="0" cy="455400"/>
          </a:xfrm>
          <a:prstGeom prst="straightConnector1">
            <a:avLst/>
          </a:prstGeom>
          <a:noFill/>
          <a:ln cap="flat" cmpd="sng" w="9525">
            <a:solidFill>
              <a:schemeClr val="dk2"/>
            </a:solidFill>
            <a:prstDash val="solid"/>
            <a:round/>
            <a:headEnd len="med" w="med" type="none"/>
            <a:tailEnd len="med" w="med" type="triangle"/>
          </a:ln>
        </p:spPr>
      </p:cxnSp>
      <p:cxnSp>
        <p:nvCxnSpPr>
          <p:cNvPr id="158" name="Google Shape;158;p20"/>
          <p:cNvCxnSpPr>
            <a:stCxn id="154" idx="3"/>
            <a:endCxn id="155" idx="1"/>
          </p:cNvCxnSpPr>
          <p:nvPr/>
        </p:nvCxnSpPr>
        <p:spPr>
          <a:xfrm>
            <a:off x="3244875" y="1027575"/>
            <a:ext cx="383400" cy="0"/>
          </a:xfrm>
          <a:prstGeom prst="straightConnector1">
            <a:avLst/>
          </a:prstGeom>
          <a:noFill/>
          <a:ln cap="flat" cmpd="sng" w="9525">
            <a:solidFill>
              <a:schemeClr val="dk2"/>
            </a:solidFill>
            <a:prstDash val="solid"/>
            <a:round/>
            <a:headEnd len="med" w="med" type="none"/>
            <a:tailEnd len="med" w="med" type="triangle"/>
          </a:ln>
        </p:spPr>
      </p:cxnSp>
      <p:cxnSp>
        <p:nvCxnSpPr>
          <p:cNvPr id="159" name="Google Shape;159;p20"/>
          <p:cNvCxnSpPr>
            <a:stCxn id="155" idx="3"/>
            <a:endCxn id="156" idx="1"/>
          </p:cNvCxnSpPr>
          <p:nvPr/>
        </p:nvCxnSpPr>
        <p:spPr>
          <a:xfrm>
            <a:off x="5819288" y="1027575"/>
            <a:ext cx="383400" cy="0"/>
          </a:xfrm>
          <a:prstGeom prst="straightConnector1">
            <a:avLst/>
          </a:prstGeom>
          <a:noFill/>
          <a:ln cap="flat" cmpd="sng" w="9525">
            <a:solidFill>
              <a:schemeClr val="dk2"/>
            </a:solidFill>
            <a:prstDash val="solid"/>
            <a:round/>
            <a:headEnd len="med" w="med" type="none"/>
            <a:tailEnd len="med" w="med" type="triangle"/>
          </a:ln>
        </p:spPr>
      </p:cxnSp>
      <p:sp>
        <p:nvSpPr>
          <p:cNvPr id="160" name="Google Shape;160;p20"/>
          <p:cNvSpPr txBox="1"/>
          <p:nvPr>
            <p:ph idx="4294967295" type="ctrTitle"/>
          </p:nvPr>
        </p:nvSpPr>
        <p:spPr>
          <a:xfrm>
            <a:off x="506126" y="1425700"/>
            <a:ext cx="1419300" cy="464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b="1" lang="it" sz="1200"/>
              <a:t>rdf:type</a:t>
            </a:r>
            <a:endParaRPr sz="1200"/>
          </a:p>
        </p:txBody>
      </p:sp>
      <p:sp>
        <p:nvSpPr>
          <p:cNvPr id="161" name="Google Shape;161;p20"/>
          <p:cNvSpPr txBox="1"/>
          <p:nvPr>
            <p:ph idx="4294967295" type="ctrTitle"/>
          </p:nvPr>
        </p:nvSpPr>
        <p:spPr>
          <a:xfrm>
            <a:off x="2829501" y="220300"/>
            <a:ext cx="1419300" cy="464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b="1" lang="it" sz="1200"/>
              <a:t>rdfs:subclassOf</a:t>
            </a:r>
            <a:endParaRPr sz="1200"/>
          </a:p>
        </p:txBody>
      </p:sp>
      <p:sp>
        <p:nvSpPr>
          <p:cNvPr id="162" name="Google Shape;162;p20"/>
          <p:cNvSpPr txBox="1"/>
          <p:nvPr>
            <p:ph idx="4294967295" type="ctrTitle"/>
          </p:nvPr>
        </p:nvSpPr>
        <p:spPr>
          <a:xfrm>
            <a:off x="5484726" y="271625"/>
            <a:ext cx="1419300" cy="464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b="1" lang="it" sz="1200"/>
              <a:t>rdfs:subclassOf</a:t>
            </a:r>
            <a:endParaRPr sz="1200"/>
          </a:p>
        </p:txBody>
      </p:sp>
      <p:sp>
        <p:nvSpPr>
          <p:cNvPr id="163" name="Google Shape;163;p20"/>
          <p:cNvSpPr txBox="1"/>
          <p:nvPr/>
        </p:nvSpPr>
        <p:spPr>
          <a:xfrm>
            <a:off x="3829825" y="1598675"/>
            <a:ext cx="1723800" cy="51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sz="700">
                <a:solidFill>
                  <a:schemeClr val="dk2"/>
                </a:solidFill>
              </a:rPr>
              <a:t>designates</a:t>
            </a:r>
            <a:endParaRPr b="1" sz="700">
              <a:solidFill>
                <a:schemeClr val="dk2"/>
              </a:solidFill>
            </a:endParaRPr>
          </a:p>
          <a:p>
            <a:pPr indent="0" lvl="0" marL="0" rtl="0" algn="l">
              <a:spcBef>
                <a:spcPts val="0"/>
              </a:spcBef>
              <a:spcAft>
                <a:spcPts val="0"/>
              </a:spcAft>
              <a:buNone/>
            </a:pPr>
            <a:r>
              <a:rPr lang="it" sz="700">
                <a:solidFill>
                  <a:schemeClr val="dk2"/>
                </a:solidFill>
              </a:rPr>
              <a:t>http://www.ontologyrepository.com/CommonCoreOntologies/designates</a:t>
            </a:r>
            <a:endParaRPr sz="700">
              <a:solidFill>
                <a:schemeClr val="dk2"/>
              </a:solidFill>
            </a:endParaRPr>
          </a:p>
        </p:txBody>
      </p:sp>
      <p:cxnSp>
        <p:nvCxnSpPr>
          <p:cNvPr id="164" name="Google Shape;164;p20"/>
          <p:cNvCxnSpPr>
            <a:stCxn id="146" idx="3"/>
            <a:endCxn id="145" idx="1"/>
          </p:cNvCxnSpPr>
          <p:nvPr/>
        </p:nvCxnSpPr>
        <p:spPr>
          <a:xfrm>
            <a:off x="3432950" y="2192534"/>
            <a:ext cx="2386200" cy="57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1"/>
          <p:cNvSpPr txBox="1"/>
          <p:nvPr>
            <p:ph type="title"/>
          </p:nvPr>
        </p:nvSpPr>
        <p:spPr>
          <a:xfrm>
            <a:off x="311700" y="2637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Measurement Data</a:t>
            </a:r>
            <a:endParaRPr/>
          </a:p>
        </p:txBody>
      </p:sp>
      <p:sp>
        <p:nvSpPr>
          <p:cNvPr id="170" name="Google Shape;170;p21"/>
          <p:cNvSpPr/>
          <p:nvPr/>
        </p:nvSpPr>
        <p:spPr>
          <a:xfrm>
            <a:off x="622550" y="1017725"/>
            <a:ext cx="2658600" cy="759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it" sz="1000"/>
              <a:t>Measurement Information Content Entity 1 (e.g. “Mass of Pencil”)</a:t>
            </a:r>
            <a:endParaRPr b="1" sz="1000"/>
          </a:p>
          <a:p>
            <a:pPr indent="0" lvl="0" marL="0" rtl="0" algn="l">
              <a:spcBef>
                <a:spcPts val="0"/>
              </a:spcBef>
              <a:spcAft>
                <a:spcPts val="0"/>
              </a:spcAft>
              <a:buNone/>
            </a:pPr>
            <a:r>
              <a:rPr lang="it" sz="1000"/>
              <a:t>http://www.ontologyrepository.com/CommonCoreOntologies/MeasurementInformationContentEntity</a:t>
            </a:r>
            <a:endParaRPr sz="1000"/>
          </a:p>
        </p:txBody>
      </p:sp>
      <p:cxnSp>
        <p:nvCxnSpPr>
          <p:cNvPr id="171" name="Google Shape;171;p21"/>
          <p:cNvCxnSpPr>
            <a:stCxn id="170" idx="2"/>
            <a:endCxn id="172" idx="0"/>
          </p:cNvCxnSpPr>
          <p:nvPr/>
        </p:nvCxnSpPr>
        <p:spPr>
          <a:xfrm>
            <a:off x="1951850" y="1777625"/>
            <a:ext cx="0" cy="1026000"/>
          </a:xfrm>
          <a:prstGeom prst="straightConnector1">
            <a:avLst/>
          </a:prstGeom>
          <a:noFill/>
          <a:ln cap="flat" cmpd="sng" w="9525">
            <a:solidFill>
              <a:schemeClr val="dk2"/>
            </a:solidFill>
            <a:prstDash val="solid"/>
            <a:round/>
            <a:headEnd len="med" w="med" type="none"/>
            <a:tailEnd len="med" w="med" type="triangle"/>
          </a:ln>
        </p:spPr>
      </p:cxnSp>
      <p:sp>
        <p:nvSpPr>
          <p:cNvPr id="172" name="Google Shape;172;p21"/>
          <p:cNvSpPr/>
          <p:nvPr/>
        </p:nvSpPr>
        <p:spPr>
          <a:xfrm>
            <a:off x="655100" y="2803763"/>
            <a:ext cx="2593500" cy="570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it" sz="1000"/>
              <a:t>Information Bearing Entity 1 </a:t>
            </a:r>
            <a:endParaRPr b="1" sz="1000"/>
          </a:p>
          <a:p>
            <a:pPr indent="0" lvl="0" marL="0" rtl="0" algn="l">
              <a:spcBef>
                <a:spcPts val="0"/>
              </a:spcBef>
              <a:spcAft>
                <a:spcPts val="0"/>
              </a:spcAft>
              <a:buClr>
                <a:schemeClr val="dk1"/>
              </a:buClr>
              <a:buSzPts val="1100"/>
              <a:buFont typeface="Arial"/>
              <a:buNone/>
            </a:pPr>
            <a:r>
              <a:rPr lang="it" sz="1000">
                <a:solidFill>
                  <a:schemeClr val="dk1"/>
                </a:solidFill>
              </a:rPr>
              <a:t>http://www.ontologyrepository.com/CommonCoreOntologies/InformationBearingEntity</a:t>
            </a:r>
            <a:endParaRPr sz="1000"/>
          </a:p>
        </p:txBody>
      </p:sp>
      <p:cxnSp>
        <p:nvCxnSpPr>
          <p:cNvPr id="173" name="Google Shape;173;p21"/>
          <p:cNvCxnSpPr>
            <a:stCxn id="172" idx="3"/>
            <a:endCxn id="174" idx="1"/>
          </p:cNvCxnSpPr>
          <p:nvPr/>
        </p:nvCxnSpPr>
        <p:spPr>
          <a:xfrm>
            <a:off x="3248600" y="3089213"/>
            <a:ext cx="2583900" cy="0"/>
          </a:xfrm>
          <a:prstGeom prst="straightConnector1">
            <a:avLst/>
          </a:prstGeom>
          <a:noFill/>
          <a:ln cap="flat" cmpd="sng" w="9525">
            <a:solidFill>
              <a:schemeClr val="dk2"/>
            </a:solidFill>
            <a:prstDash val="solid"/>
            <a:round/>
            <a:headEnd len="med" w="med" type="none"/>
            <a:tailEnd len="med" w="med" type="triangle"/>
          </a:ln>
        </p:spPr>
      </p:cxnSp>
      <p:sp>
        <p:nvSpPr>
          <p:cNvPr id="174" name="Google Shape;174;p21"/>
          <p:cNvSpPr/>
          <p:nvPr/>
        </p:nvSpPr>
        <p:spPr>
          <a:xfrm>
            <a:off x="5832491" y="2663186"/>
            <a:ext cx="1352359" cy="852082"/>
          </a:xfrm>
          <a:prstGeom prst="flowChartDecision">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it" sz="800"/>
              <a:t>integer value 1 (e.g. “8.4”) </a:t>
            </a:r>
            <a:endParaRPr b="1" sz="800"/>
          </a:p>
        </p:txBody>
      </p:sp>
      <p:sp>
        <p:nvSpPr>
          <p:cNvPr id="175" name="Google Shape;175;p21"/>
          <p:cNvSpPr txBox="1"/>
          <p:nvPr>
            <p:ph idx="4294967295" type="ctrTitle"/>
          </p:nvPr>
        </p:nvSpPr>
        <p:spPr>
          <a:xfrm>
            <a:off x="3209100" y="2433450"/>
            <a:ext cx="2725800" cy="464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SzPct val="82500"/>
              <a:buNone/>
            </a:pPr>
            <a:r>
              <a:rPr b="1" lang="it" sz="1200"/>
              <a:t>has decimal value</a:t>
            </a:r>
            <a:endParaRPr b="1" sz="1200"/>
          </a:p>
          <a:p>
            <a:pPr indent="0" lvl="0" marL="0" rtl="0" algn="l">
              <a:spcBef>
                <a:spcPts val="0"/>
              </a:spcBef>
              <a:spcAft>
                <a:spcPts val="0"/>
              </a:spcAft>
              <a:buSzPct val="82500"/>
              <a:buNone/>
            </a:pPr>
            <a:r>
              <a:rPr lang="it" sz="1200"/>
              <a:t>http://www.ontologyrepository.com/CommonCoreOntologies/has_datetime_value</a:t>
            </a:r>
            <a:endParaRPr sz="1200"/>
          </a:p>
        </p:txBody>
      </p:sp>
      <p:sp>
        <p:nvSpPr>
          <p:cNvPr id="176" name="Google Shape;176;p21"/>
          <p:cNvSpPr txBox="1"/>
          <p:nvPr>
            <p:ph idx="4294967295" type="ctrTitle"/>
          </p:nvPr>
        </p:nvSpPr>
        <p:spPr>
          <a:xfrm>
            <a:off x="1978500" y="3553975"/>
            <a:ext cx="2884200" cy="464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SzPct val="82500"/>
              <a:buNone/>
            </a:pPr>
            <a:r>
              <a:rPr b="1" lang="it" sz="1200"/>
              <a:t>uses measurement unit</a:t>
            </a:r>
            <a:endParaRPr b="1" sz="1200"/>
          </a:p>
          <a:p>
            <a:pPr indent="0" lvl="0" marL="0" rtl="0" algn="l">
              <a:spcBef>
                <a:spcPts val="0"/>
              </a:spcBef>
              <a:spcAft>
                <a:spcPts val="0"/>
              </a:spcAft>
              <a:buSzPct val="82500"/>
              <a:buNone/>
            </a:pPr>
            <a:r>
              <a:rPr lang="it" sz="1200"/>
              <a:t>http://www.ontologyrepository.com/CommonCoreOntologies/uses_measurement_unit</a:t>
            </a:r>
            <a:endParaRPr sz="1200"/>
          </a:p>
        </p:txBody>
      </p:sp>
      <p:cxnSp>
        <p:nvCxnSpPr>
          <p:cNvPr id="177" name="Google Shape;177;p21"/>
          <p:cNvCxnSpPr>
            <a:stCxn id="172" idx="2"/>
            <a:endCxn id="178" idx="0"/>
          </p:cNvCxnSpPr>
          <p:nvPr/>
        </p:nvCxnSpPr>
        <p:spPr>
          <a:xfrm>
            <a:off x="1951850" y="3374663"/>
            <a:ext cx="0" cy="1026300"/>
          </a:xfrm>
          <a:prstGeom prst="straightConnector1">
            <a:avLst/>
          </a:prstGeom>
          <a:noFill/>
          <a:ln cap="flat" cmpd="sng" w="9525">
            <a:solidFill>
              <a:schemeClr val="dk2"/>
            </a:solidFill>
            <a:prstDash val="solid"/>
            <a:round/>
            <a:headEnd len="med" w="med" type="none"/>
            <a:tailEnd len="med" w="med" type="triangle"/>
          </a:ln>
        </p:spPr>
      </p:cxnSp>
      <p:sp>
        <p:nvSpPr>
          <p:cNvPr id="178" name="Google Shape;178;p21"/>
          <p:cNvSpPr/>
          <p:nvPr/>
        </p:nvSpPr>
        <p:spPr>
          <a:xfrm>
            <a:off x="622550" y="4400825"/>
            <a:ext cx="2658600" cy="570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it" sz="1000"/>
              <a:t>Gram Measurement Unit</a:t>
            </a:r>
            <a:endParaRPr b="1" sz="1000"/>
          </a:p>
          <a:p>
            <a:pPr indent="0" lvl="0" marL="0" rtl="0" algn="l">
              <a:spcBef>
                <a:spcPts val="0"/>
              </a:spcBef>
              <a:spcAft>
                <a:spcPts val="0"/>
              </a:spcAft>
              <a:buClr>
                <a:schemeClr val="dk1"/>
              </a:buClr>
              <a:buSzPts val="1100"/>
              <a:buFont typeface="Arial"/>
              <a:buNone/>
            </a:pPr>
            <a:r>
              <a:rPr lang="it" sz="1000">
                <a:solidFill>
                  <a:schemeClr val="dk1"/>
                </a:solidFill>
              </a:rPr>
              <a:t>http://www.ontologyrepository.com/CommonCoreOntologies/MeasurementUnitOfMass</a:t>
            </a:r>
            <a:endParaRPr sz="1000"/>
          </a:p>
        </p:txBody>
      </p:sp>
      <p:sp>
        <p:nvSpPr>
          <p:cNvPr id="179" name="Google Shape;179;p21"/>
          <p:cNvSpPr txBox="1"/>
          <p:nvPr>
            <p:ph idx="4294967295" type="ctrTitle"/>
          </p:nvPr>
        </p:nvSpPr>
        <p:spPr>
          <a:xfrm>
            <a:off x="1899301" y="1873188"/>
            <a:ext cx="2884200" cy="464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SzPct val="82500"/>
              <a:buNone/>
            </a:pPr>
            <a:r>
              <a:rPr b="1" lang="it" sz="1200"/>
              <a:t>generically depends on</a:t>
            </a:r>
            <a:r>
              <a:rPr lang="it" sz="1200"/>
              <a:t> http://purl.obolibrary.org/obo/BFO_0000084</a:t>
            </a:r>
            <a:endParaRPr sz="1200"/>
          </a:p>
        </p:txBody>
      </p:sp>
      <p:sp>
        <p:nvSpPr>
          <p:cNvPr id="180" name="Google Shape;180;p21"/>
          <p:cNvSpPr txBox="1"/>
          <p:nvPr/>
        </p:nvSpPr>
        <p:spPr>
          <a:xfrm>
            <a:off x="4013275" y="212150"/>
            <a:ext cx="4990800" cy="140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200">
                <a:solidFill>
                  <a:schemeClr val="dk2"/>
                </a:solidFill>
              </a:rPr>
              <a:t>The white boxes depict instances of classes with the corresponding IRI. Arrows are relations of the corresponding IRI. Gray boxes depict classes with the corresponding IRI..</a:t>
            </a:r>
            <a:endParaRPr sz="1200">
              <a:solidFill>
                <a:schemeClr val="dk2"/>
              </a:solidFill>
            </a:endParaRPr>
          </a:p>
          <a:p>
            <a:pPr indent="0" lvl="0" marL="0" rtl="0" algn="l">
              <a:spcBef>
                <a:spcPts val="0"/>
              </a:spcBef>
              <a:spcAft>
                <a:spcPts val="0"/>
              </a:spcAft>
              <a:buNone/>
            </a:pPr>
            <a:r>
              <a:rPr lang="it" sz="1200">
                <a:solidFill>
                  <a:schemeClr val="dk2"/>
                </a:solidFill>
              </a:rPr>
              <a:t>Diamonds depict instances of datatypes. Rounded boxes are classes with the corresponding IRI. </a:t>
            </a:r>
            <a:endParaRPr sz="1200">
              <a:solidFill>
                <a:schemeClr val="dk2"/>
              </a:solidFill>
            </a:endParaRPr>
          </a:p>
        </p:txBody>
      </p:sp>
      <p:cxnSp>
        <p:nvCxnSpPr>
          <p:cNvPr id="181" name="Google Shape;181;p21"/>
          <p:cNvCxnSpPr>
            <a:stCxn id="178" idx="3"/>
            <a:endCxn id="182" idx="1"/>
          </p:cNvCxnSpPr>
          <p:nvPr/>
        </p:nvCxnSpPr>
        <p:spPr>
          <a:xfrm>
            <a:off x="3281150" y="4686275"/>
            <a:ext cx="1114200" cy="10200"/>
          </a:xfrm>
          <a:prstGeom prst="straightConnector1">
            <a:avLst/>
          </a:prstGeom>
          <a:noFill/>
          <a:ln cap="flat" cmpd="sng" w="9525">
            <a:solidFill>
              <a:schemeClr val="dk2"/>
            </a:solidFill>
            <a:prstDash val="solid"/>
            <a:round/>
            <a:headEnd len="med" w="med" type="none"/>
            <a:tailEnd len="med" w="med" type="triangle"/>
          </a:ln>
        </p:spPr>
      </p:cxnSp>
      <p:sp>
        <p:nvSpPr>
          <p:cNvPr id="183" name="Google Shape;183;p21"/>
          <p:cNvSpPr txBox="1"/>
          <p:nvPr>
            <p:ph idx="4294967295" type="ctrTitle"/>
          </p:nvPr>
        </p:nvSpPr>
        <p:spPr>
          <a:xfrm>
            <a:off x="3061026" y="4313875"/>
            <a:ext cx="1419300" cy="464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b="1" lang="it" sz="1200"/>
              <a:t>rdf:type</a:t>
            </a:r>
            <a:endParaRPr sz="1200"/>
          </a:p>
        </p:txBody>
      </p:sp>
      <p:sp>
        <p:nvSpPr>
          <p:cNvPr id="182" name="Google Shape;182;p21"/>
          <p:cNvSpPr/>
          <p:nvPr/>
        </p:nvSpPr>
        <p:spPr>
          <a:xfrm>
            <a:off x="4395200" y="4313875"/>
            <a:ext cx="2356500" cy="765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it" sz="1000">
                <a:solidFill>
                  <a:schemeClr val="dk1"/>
                </a:solidFill>
              </a:rPr>
              <a:t>Measurement Unit of Mass (Class)</a:t>
            </a:r>
            <a:endParaRPr b="1" sz="1000">
              <a:solidFill>
                <a:schemeClr val="dk1"/>
              </a:solidFill>
            </a:endParaRPr>
          </a:p>
          <a:p>
            <a:pPr indent="0" lvl="0" marL="0" rtl="0" algn="l">
              <a:spcBef>
                <a:spcPts val="0"/>
              </a:spcBef>
              <a:spcAft>
                <a:spcPts val="0"/>
              </a:spcAft>
              <a:buClr>
                <a:schemeClr val="dk1"/>
              </a:buClr>
              <a:buSzPts val="1100"/>
              <a:buFont typeface="Arial"/>
              <a:buNone/>
            </a:pPr>
            <a:r>
              <a:rPr lang="it" sz="1000">
                <a:solidFill>
                  <a:schemeClr val="dk1"/>
                </a:solidFill>
              </a:rPr>
              <a:t>http://www.ontologyrepository.com/CommonCoreOntologies/MeasurementUnitOfMass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